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2" r:id="rId4"/>
    <p:sldId id="266" r:id="rId5"/>
    <p:sldId id="261" r:id="rId6"/>
    <p:sldId id="268" r:id="rId7"/>
    <p:sldId id="267" r:id="rId8"/>
    <p:sldId id="270" r:id="rId9"/>
    <p:sldId id="269" r:id="rId10"/>
    <p:sldId id="271" r:id="rId11"/>
    <p:sldId id="272" r:id="rId12"/>
    <p:sldId id="276" r:id="rId13"/>
    <p:sldId id="275" r:id="rId14"/>
    <p:sldId id="277" r:id="rId15"/>
    <p:sldId id="263" r:id="rId16"/>
    <p:sldId id="273" r:id="rId17"/>
    <p:sldId id="274" r:id="rId18"/>
    <p:sldId id="278" r:id="rId19"/>
    <p:sldId id="279" r:id="rId20"/>
    <p:sldId id="280" r:id="rId21"/>
    <p:sldId id="281" r:id="rId22"/>
    <p:sldId id="282" r:id="rId23"/>
    <p:sldId id="283" r:id="rId24"/>
    <p:sldId id="284" r:id="rId25"/>
    <p:sldId id="285" r:id="rId26"/>
    <p:sldId id="286" r:id="rId27"/>
    <p:sldId id="28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59C"/>
    <a:srgbClr val="DC5F00"/>
    <a:srgbClr val="622A8D"/>
    <a:srgbClr val="F8CBAD"/>
    <a:srgbClr val="E46600"/>
    <a:srgbClr val="D20031"/>
    <a:srgbClr val="F31147"/>
    <a:srgbClr val="EF3078"/>
    <a:srgbClr val="F2F2F2"/>
    <a:srgbClr val="EE95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35" autoAdjust="0"/>
    <p:restoredTop sz="94660"/>
  </p:normalViewPr>
  <p:slideViewPr>
    <p:cSldViewPr snapToGrid="0">
      <p:cViewPr>
        <p:scale>
          <a:sx n="75" d="100"/>
          <a:sy n="75" d="100"/>
        </p:scale>
        <p:origin x="3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E845-DA31-44B1-B0BF-B4BC587907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E5AD3A-0A77-4487-A369-5ADCACE795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B64CDA-F36C-4972-AD98-4C0D0E188EDB}"/>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14A2B3E0-D5B6-4FC3-8811-25C57FA84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20073-3DD6-4A2C-998A-690C7B4112B4}"/>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304906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8262-1D32-42D0-8B17-9535E03D07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627AF-74A1-4B9D-88DE-B5262F2B2F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008C1-16CC-4953-BB7A-DCD8E94C4854}"/>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910BEA89-C47C-4C27-8D7A-16A3C618D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31AFE-EF0E-4551-AB46-6913E147B096}"/>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734067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4EEA9-8F0E-4183-AA58-F72497CB39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599E1-F8BA-4B9A-A408-37C475F0A4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D3D16-091C-4C0D-8978-89B8FE6803C9}"/>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8B54DC4D-6D74-44CA-8036-ECD1B9A31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AE35B-3D94-4B00-BFEF-2C6AF1996DEB}"/>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33518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9634-3FEE-402C-91B6-29ACD13911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04724-7D72-46C1-A7E5-3EF7F0E5E5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48F22-A883-4B59-9536-2665FFC688E6}"/>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65BC4BCF-4811-4E18-BBA1-4C1E40EC2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C804D-DB87-4527-870A-86D1599E1A2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208383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650A-4C87-4FE6-8DDA-2EA60E0C18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717A66-D07C-4496-82FD-4B5EE0B5E1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96F6D1-D372-4D55-9B8B-0A1AB800ECD7}"/>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9B1A37FE-675C-449D-B28B-B40392D11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E4C56-4629-4CE5-A19A-107249EAD02D}"/>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81113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A360-0C22-4E81-AB8C-94D470BC8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B2BC63-8A02-4A5C-BC62-5B1FE39AAE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D6955-5235-4A26-AFE8-E9F96595EA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ABB6CB-CF60-4C0A-B439-1F588424446D}"/>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6" name="Footer Placeholder 5">
            <a:extLst>
              <a:ext uri="{FF2B5EF4-FFF2-40B4-BE49-F238E27FC236}">
                <a16:creationId xmlns:a16="http://schemas.microsoft.com/office/drawing/2014/main" id="{B5EEDE52-F281-4794-A5D8-368163572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4D076-2635-4F64-9A20-4037685BB16B}"/>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89772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B080-C534-4AA0-AB5F-8C5CB5D3C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B87115-54B1-4559-A6AB-0FAF7D8D2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4DFAD-0C2D-46A2-B978-435F34008F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3E03EF-6ADB-409D-AC36-DC730D49E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3BC703-ED54-48C4-AF36-00ACE8B4FC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B7CB46-5C36-4F9F-A89D-22D21F3332D5}"/>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8" name="Footer Placeholder 7">
            <a:extLst>
              <a:ext uri="{FF2B5EF4-FFF2-40B4-BE49-F238E27FC236}">
                <a16:creationId xmlns:a16="http://schemas.microsoft.com/office/drawing/2014/main" id="{12D0315A-3CF3-4F5F-A8D6-2E316D438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6D4CA-54EF-45E1-ACE7-57D3B352FDF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409274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B52B-1EC4-4F44-9281-340A304AA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D3863-531B-4128-94C5-3D281D34E866}"/>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4" name="Footer Placeholder 3">
            <a:extLst>
              <a:ext uri="{FF2B5EF4-FFF2-40B4-BE49-F238E27FC236}">
                <a16:creationId xmlns:a16="http://schemas.microsoft.com/office/drawing/2014/main" id="{81EDB530-1F29-42B5-AAB0-DB94B8A09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693DF9-7921-4520-B1D6-0102D3476487}"/>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93903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DB315-8686-4003-9C95-772D8159F82F}"/>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3" name="Footer Placeholder 2">
            <a:extLst>
              <a:ext uri="{FF2B5EF4-FFF2-40B4-BE49-F238E27FC236}">
                <a16:creationId xmlns:a16="http://schemas.microsoft.com/office/drawing/2014/main" id="{B55CE90D-6197-48F2-B328-A945F9D98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160837-C868-44F5-8B11-E35FFF1B1CCF}"/>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5642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73A1-167A-4728-A3CF-EAECC77F0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88E229-E5AB-4CFB-AE25-521B032D2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B5F0A-3C27-4EC1-B593-13B97721A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D09E97-11E5-4BDD-97F3-74BF02C647A2}"/>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6" name="Footer Placeholder 5">
            <a:extLst>
              <a:ext uri="{FF2B5EF4-FFF2-40B4-BE49-F238E27FC236}">
                <a16:creationId xmlns:a16="http://schemas.microsoft.com/office/drawing/2014/main" id="{D99F6C5E-5B3D-4F18-A8F5-250BF2ECF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6127E6-95BC-4874-BE1B-041C2C01531C}"/>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39802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6277-BA18-44EF-9050-FCF3965DE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21F51-2797-421E-9571-FEF9CEBB7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656930-EAA2-4A07-AD3D-F1EC72028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2F397A-D993-46D7-B5AB-1F93B28A626B}"/>
              </a:ext>
            </a:extLst>
          </p:cNvPr>
          <p:cNvSpPr>
            <a:spLocks noGrp="1"/>
          </p:cNvSpPr>
          <p:nvPr>
            <p:ph type="dt" sz="half" idx="10"/>
          </p:nvPr>
        </p:nvSpPr>
        <p:spPr/>
        <p:txBody>
          <a:bodyPr/>
          <a:lstStyle/>
          <a:p>
            <a:fld id="{5144020B-43C3-442E-B62B-57AACD0E5EC7}" type="datetimeFigureOut">
              <a:rPr lang="en-US" smtClean="0"/>
              <a:t>5/3/2025</a:t>
            </a:fld>
            <a:endParaRPr lang="en-US"/>
          </a:p>
        </p:txBody>
      </p:sp>
      <p:sp>
        <p:nvSpPr>
          <p:cNvPr id="6" name="Footer Placeholder 5">
            <a:extLst>
              <a:ext uri="{FF2B5EF4-FFF2-40B4-BE49-F238E27FC236}">
                <a16:creationId xmlns:a16="http://schemas.microsoft.com/office/drawing/2014/main" id="{B993ED94-FBEE-41DC-B8F7-877C2BD06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39ED1-1477-425A-A1D0-C017DFB818A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328070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6348F-DCC7-445A-86CD-CAF114ED7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263D2D-6528-4ECB-93E2-F9AC17330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77B8C-DF74-41CC-9A95-C42605CC02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4020B-43C3-442E-B62B-57AACD0E5EC7}" type="datetimeFigureOut">
              <a:rPr lang="en-US" smtClean="0"/>
              <a:t>5/3/2025</a:t>
            </a:fld>
            <a:endParaRPr lang="en-US"/>
          </a:p>
        </p:txBody>
      </p:sp>
      <p:sp>
        <p:nvSpPr>
          <p:cNvPr id="5" name="Footer Placeholder 4">
            <a:extLst>
              <a:ext uri="{FF2B5EF4-FFF2-40B4-BE49-F238E27FC236}">
                <a16:creationId xmlns:a16="http://schemas.microsoft.com/office/drawing/2014/main" id="{21492B7A-35CA-4094-980A-2DF788FCA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C9AC30-04EE-4306-9C68-46E460C68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92E21-23DF-4FAD-8B98-DE368A03CECA}" type="slidenum">
              <a:rPr lang="en-US" smtClean="0"/>
              <a:t>‹#›</a:t>
            </a:fld>
            <a:endParaRPr lang="en-US"/>
          </a:p>
        </p:txBody>
      </p:sp>
    </p:spTree>
    <p:extLst>
      <p:ext uri="{BB962C8B-B14F-4D97-AF65-F5344CB8AC3E}">
        <p14:creationId xmlns:p14="http://schemas.microsoft.com/office/powerpoint/2010/main" val="300649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8">
            <a:extLst>
              <a:ext uri="{FF2B5EF4-FFF2-40B4-BE49-F238E27FC236}">
                <a16:creationId xmlns:a16="http://schemas.microsoft.com/office/drawing/2014/main" id="{C6E2D923-7437-CCD3-48D7-0296A6832E01}"/>
              </a:ext>
            </a:extLst>
          </p:cNvPr>
          <p:cNvSpPr/>
          <p:nvPr/>
        </p:nvSpPr>
        <p:spPr>
          <a:xfrm>
            <a:off x="1" y="4288801"/>
            <a:ext cx="12191999" cy="25691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 name="矩形 3">
            <a:extLst>
              <a:ext uri="{FF2B5EF4-FFF2-40B4-BE49-F238E27FC236}">
                <a16:creationId xmlns:a16="http://schemas.microsoft.com/office/drawing/2014/main" id="{A29B080C-A5EE-0646-AF7A-1C2CFCA21815}"/>
              </a:ext>
            </a:extLst>
          </p:cNvPr>
          <p:cNvSpPr/>
          <p:nvPr/>
        </p:nvSpPr>
        <p:spPr>
          <a:xfrm>
            <a:off x="1312897" y="1863450"/>
            <a:ext cx="10520362" cy="4383575"/>
          </a:xfrm>
          <a:prstGeom prst="rect">
            <a:avLst/>
          </a:prstGeom>
          <a:solidFill>
            <a:schemeClr val="bg1"/>
          </a:solidFill>
          <a:ln>
            <a:noFill/>
          </a:ln>
          <a:effectLst>
            <a:outerShdw blurRad="660400" dist="393700" dir="2700000" algn="tl" rotWithShape="0">
              <a:schemeClr val="tx1">
                <a:lumMod val="75000"/>
                <a:lumOff val="25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dirty="0">
              <a:solidFill>
                <a:schemeClr val="tx1"/>
              </a:solidFill>
              <a:latin typeface="Lato" panose="020F0502020204030203" pitchFamily="34" charset="0"/>
              <a:ea typeface="PingFang SC" panose="020B0400000000000000" pitchFamily="34" charset="-122"/>
              <a:cs typeface="Arial" panose="020B0604020202020204" pitchFamily="34" charset="0"/>
            </a:endParaRPr>
          </a:p>
        </p:txBody>
      </p:sp>
      <p:sp>
        <p:nvSpPr>
          <p:cNvPr id="4" name="矩形 1">
            <a:extLst>
              <a:ext uri="{FF2B5EF4-FFF2-40B4-BE49-F238E27FC236}">
                <a16:creationId xmlns:a16="http://schemas.microsoft.com/office/drawing/2014/main" id="{47FEF38D-70D8-6117-9BC2-E7F872185FF8}"/>
              </a:ext>
            </a:extLst>
          </p:cNvPr>
          <p:cNvSpPr/>
          <p:nvPr/>
        </p:nvSpPr>
        <p:spPr>
          <a:xfrm>
            <a:off x="0" y="0"/>
            <a:ext cx="954157"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2"/>
              </a:solidFill>
            </a:endParaRPr>
          </a:p>
        </p:txBody>
      </p:sp>
      <p:grpSp>
        <p:nvGrpSpPr>
          <p:cNvPr id="5" name="组合 7">
            <a:extLst>
              <a:ext uri="{FF2B5EF4-FFF2-40B4-BE49-F238E27FC236}">
                <a16:creationId xmlns:a16="http://schemas.microsoft.com/office/drawing/2014/main" id="{34B06F07-071A-920C-DF37-1627E623974C}"/>
              </a:ext>
            </a:extLst>
          </p:cNvPr>
          <p:cNvGrpSpPr/>
          <p:nvPr/>
        </p:nvGrpSpPr>
        <p:grpSpPr>
          <a:xfrm>
            <a:off x="440635" y="424070"/>
            <a:ext cx="72887" cy="632789"/>
            <a:chOff x="371060" y="424070"/>
            <a:chExt cx="72887" cy="632789"/>
          </a:xfrm>
        </p:grpSpPr>
        <p:sp>
          <p:nvSpPr>
            <p:cNvPr id="15" name="椭圆 4">
              <a:extLst>
                <a:ext uri="{FF2B5EF4-FFF2-40B4-BE49-F238E27FC236}">
                  <a16:creationId xmlns:a16="http://schemas.microsoft.com/office/drawing/2014/main" id="{36B7681F-62D0-4A61-489E-E935BB8DC922}"/>
                </a:ext>
              </a:extLst>
            </p:cNvPr>
            <p:cNvSpPr/>
            <p:nvPr/>
          </p:nvSpPr>
          <p:spPr>
            <a:xfrm>
              <a:off x="371060" y="424070"/>
              <a:ext cx="72887" cy="728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椭圆 5">
              <a:extLst>
                <a:ext uri="{FF2B5EF4-FFF2-40B4-BE49-F238E27FC236}">
                  <a16:creationId xmlns:a16="http://schemas.microsoft.com/office/drawing/2014/main" id="{1E97B1FC-1066-A637-BCBD-B67BEF22542E}"/>
                </a:ext>
              </a:extLst>
            </p:cNvPr>
            <p:cNvSpPr/>
            <p:nvPr/>
          </p:nvSpPr>
          <p:spPr>
            <a:xfrm>
              <a:off x="371060" y="704021"/>
              <a:ext cx="72887" cy="728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椭圆 6">
              <a:extLst>
                <a:ext uri="{FF2B5EF4-FFF2-40B4-BE49-F238E27FC236}">
                  <a16:creationId xmlns:a16="http://schemas.microsoft.com/office/drawing/2014/main" id="{DE6455F8-6724-A542-CB52-E7D43EB863B2}"/>
                </a:ext>
              </a:extLst>
            </p:cNvPr>
            <p:cNvSpPr/>
            <p:nvPr/>
          </p:nvSpPr>
          <p:spPr>
            <a:xfrm>
              <a:off x="371060" y="983972"/>
              <a:ext cx="72887" cy="728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3" name="Graphic 22">
            <a:extLst>
              <a:ext uri="{FF2B5EF4-FFF2-40B4-BE49-F238E27FC236}">
                <a16:creationId xmlns:a16="http://schemas.microsoft.com/office/drawing/2014/main" id="{2A1E3E99-DBFB-AA9D-92AC-2C223E83D9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882" y="315421"/>
            <a:ext cx="2309446" cy="591108"/>
          </a:xfrm>
          <a:prstGeom prst="rect">
            <a:avLst/>
          </a:prstGeom>
        </p:spPr>
      </p:pic>
      <p:pic>
        <p:nvPicPr>
          <p:cNvPr id="25" name="Graphic 24">
            <a:extLst>
              <a:ext uri="{FF2B5EF4-FFF2-40B4-BE49-F238E27FC236}">
                <a16:creationId xmlns:a16="http://schemas.microsoft.com/office/drawing/2014/main" id="{7A5494C2-6D27-CA29-FFFB-EDF43DFCCA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0673" y="287708"/>
            <a:ext cx="2124808" cy="2124808"/>
          </a:xfrm>
          <a:prstGeom prst="rect">
            <a:avLst/>
          </a:prstGeom>
        </p:spPr>
      </p:pic>
      <p:sp>
        <p:nvSpPr>
          <p:cNvPr id="28" name="TextBox 27">
            <a:extLst>
              <a:ext uri="{FF2B5EF4-FFF2-40B4-BE49-F238E27FC236}">
                <a16:creationId xmlns:a16="http://schemas.microsoft.com/office/drawing/2014/main" id="{1F548A02-AC06-3AB9-2F1E-288BF7ABD0AD}"/>
              </a:ext>
            </a:extLst>
          </p:cNvPr>
          <p:cNvSpPr txBox="1"/>
          <p:nvPr/>
        </p:nvSpPr>
        <p:spPr>
          <a:xfrm>
            <a:off x="1811494" y="3544211"/>
            <a:ext cx="4459165" cy="2308324"/>
          </a:xfrm>
          <a:prstGeom prst="rect">
            <a:avLst/>
          </a:prstGeom>
          <a:noFill/>
        </p:spPr>
        <p:txBody>
          <a:bodyPr wrap="square" rtlCol="0">
            <a:spAutoFit/>
          </a:bodyPr>
          <a:lstStyle/>
          <a:p>
            <a:r>
              <a:rPr lang="en-IN" dirty="0"/>
              <a:t>Presented By: M.Kedhareswer Naidu</a:t>
            </a:r>
          </a:p>
          <a:p>
            <a:r>
              <a:rPr lang="en-IN" dirty="0"/>
              <a:t>Registration Number: 12110626</a:t>
            </a:r>
          </a:p>
          <a:p>
            <a:r>
              <a:rPr lang="en-IN" dirty="0"/>
              <a:t>Roll Number: RK21UWA20</a:t>
            </a:r>
          </a:p>
          <a:p>
            <a:r>
              <a:rPr lang="en-IN" dirty="0"/>
              <a:t>Course Code: CSE461 </a:t>
            </a:r>
          </a:p>
          <a:p>
            <a:r>
              <a:rPr lang="en-IN" dirty="0"/>
              <a:t>Section: K21UW</a:t>
            </a:r>
          </a:p>
          <a:p>
            <a:r>
              <a:rPr lang="en-IN" dirty="0"/>
              <a:t>Mobile Number: +91 9398911432</a:t>
            </a:r>
          </a:p>
          <a:p>
            <a:r>
              <a:rPr lang="en-IN" dirty="0"/>
              <a:t>Mail: Kedhareswer.12110626@gmail.com</a:t>
            </a:r>
          </a:p>
          <a:p>
            <a:r>
              <a:rPr lang="en-IN" dirty="0"/>
              <a:t>Research Gate:</a:t>
            </a:r>
          </a:p>
        </p:txBody>
      </p:sp>
      <p:sp>
        <p:nvSpPr>
          <p:cNvPr id="30" name="TextBox 29">
            <a:extLst>
              <a:ext uri="{FF2B5EF4-FFF2-40B4-BE49-F238E27FC236}">
                <a16:creationId xmlns:a16="http://schemas.microsoft.com/office/drawing/2014/main" id="{4039D51C-0359-B0CF-4FC8-63F3619199EE}"/>
              </a:ext>
            </a:extLst>
          </p:cNvPr>
          <p:cNvSpPr txBox="1"/>
          <p:nvPr/>
        </p:nvSpPr>
        <p:spPr>
          <a:xfrm>
            <a:off x="7333063" y="3544210"/>
            <a:ext cx="3868616" cy="1200329"/>
          </a:xfrm>
          <a:prstGeom prst="rect">
            <a:avLst/>
          </a:prstGeom>
          <a:noFill/>
        </p:spPr>
        <p:txBody>
          <a:bodyPr wrap="square" rtlCol="0">
            <a:spAutoFit/>
          </a:bodyPr>
          <a:lstStyle/>
          <a:p>
            <a:r>
              <a:rPr lang="en-IN" dirty="0"/>
              <a:t>Submitted To: Aman Kumar</a:t>
            </a:r>
          </a:p>
          <a:p>
            <a:r>
              <a:rPr lang="en-IN" dirty="0"/>
              <a:t>Dept: CSE Data Science (AI &amp; ML)</a:t>
            </a:r>
          </a:p>
          <a:p>
            <a:r>
              <a:rPr lang="en-IN" dirty="0"/>
              <a:t>Lovely Professional University Jalandhar Punjab India</a:t>
            </a:r>
          </a:p>
        </p:txBody>
      </p:sp>
      <p:sp>
        <p:nvSpPr>
          <p:cNvPr id="31" name="TextBox 30">
            <a:extLst>
              <a:ext uri="{FF2B5EF4-FFF2-40B4-BE49-F238E27FC236}">
                <a16:creationId xmlns:a16="http://schemas.microsoft.com/office/drawing/2014/main" id="{9C573D74-4013-3C4D-FF43-E55008B75727}"/>
              </a:ext>
            </a:extLst>
          </p:cNvPr>
          <p:cNvSpPr txBox="1"/>
          <p:nvPr/>
        </p:nvSpPr>
        <p:spPr>
          <a:xfrm>
            <a:off x="4507898" y="6287966"/>
            <a:ext cx="3609941"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
        <p:nvSpPr>
          <p:cNvPr id="32" name="Rectangle: Rounded Corners 31">
            <a:extLst>
              <a:ext uri="{FF2B5EF4-FFF2-40B4-BE49-F238E27FC236}">
                <a16:creationId xmlns:a16="http://schemas.microsoft.com/office/drawing/2014/main" id="{93C54EC1-0CAC-52D1-F525-1030C41D4B74}"/>
              </a:ext>
            </a:extLst>
          </p:cNvPr>
          <p:cNvSpPr/>
          <p:nvPr/>
        </p:nvSpPr>
        <p:spPr>
          <a:xfrm>
            <a:off x="5590720" y="7602588"/>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167D59D-73B4-E6CC-DBCE-FC3B427BBFB2}"/>
              </a:ext>
            </a:extLst>
          </p:cNvPr>
          <p:cNvSpPr txBox="1"/>
          <p:nvPr/>
        </p:nvSpPr>
        <p:spPr>
          <a:xfrm>
            <a:off x="2696402" y="2459256"/>
            <a:ext cx="7753351" cy="1015663"/>
          </a:xfrm>
          <a:prstGeom prst="rect">
            <a:avLst/>
          </a:prstGeom>
          <a:noFill/>
        </p:spPr>
        <p:txBody>
          <a:bodyPr wrap="square" rtlCol="0">
            <a:spAutoFit/>
          </a:bodyPr>
          <a:lstStyle/>
          <a:p>
            <a:pPr algn="ctr"/>
            <a:r>
              <a:rPr lang="en-IN" sz="3000" dirty="0"/>
              <a:t>Enhancement Of Endoscopic video and Images Using Deep Learning Techniques</a:t>
            </a:r>
          </a:p>
        </p:txBody>
      </p:sp>
    </p:spTree>
    <p:extLst>
      <p:ext uri="{BB962C8B-B14F-4D97-AF65-F5344CB8AC3E}">
        <p14:creationId xmlns:p14="http://schemas.microsoft.com/office/powerpoint/2010/main" val="414415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circle(in)">
                                      <p:cBhvr>
                                        <p:cTn id="11" dur="2000"/>
                                        <p:tgtEl>
                                          <p:spTgt spid="2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4000"/>
                            </p:stCondLst>
                            <p:childTnLst>
                              <p:par>
                                <p:cTn id="18" presetID="42"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par>
                          <p:cTn id="23" fill="hold">
                            <p:stCondLst>
                              <p:cond delay="5000"/>
                            </p:stCondLst>
                            <p:childTnLst>
                              <p:par>
                                <p:cTn id="24" presetID="42"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6000"/>
                            </p:stCondLst>
                            <p:childTnLst>
                              <p:par>
                                <p:cTn id="30" presetID="53" presetClass="entr" presetSubtype="16"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par>
                          <p:cTn id="35" fill="hold">
                            <p:stCondLst>
                              <p:cond delay="6500"/>
                            </p:stCondLst>
                            <p:childTnLst>
                              <p:par>
                                <p:cTn id="36" presetID="53" presetClass="entr" presetSubtype="16"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8" grpId="0"/>
      <p:bldP spid="30"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4C43D8-8BCE-6076-F3EE-1FED7FE7F227}"/>
              </a:ext>
            </a:extLst>
          </p:cNvPr>
          <p:cNvSpPr/>
          <p:nvPr/>
        </p:nvSpPr>
        <p:spPr>
          <a:xfrm>
            <a:off x="279400" y="330200"/>
            <a:ext cx="3708400" cy="1651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8086C9E-D2B9-B13F-C139-F994A642FEA7}"/>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80EBCCF-D657-ACE1-29AC-D6806776BA50}"/>
              </a:ext>
            </a:extLst>
          </p:cNvPr>
          <p:cNvSpPr/>
          <p:nvPr/>
        </p:nvSpPr>
        <p:spPr>
          <a:xfrm>
            <a:off x="8204200" y="330200"/>
            <a:ext cx="3708400" cy="1651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53E191B-F9B7-82C4-A8BE-42B2D85E400D}"/>
              </a:ext>
            </a:extLst>
          </p:cNvPr>
          <p:cNvGraphicFramePr>
            <a:graphicFrameLocks noGrp="1"/>
          </p:cNvGraphicFramePr>
          <p:nvPr>
            <p:extLst>
              <p:ext uri="{D42A27DB-BD31-4B8C-83A1-F6EECF244321}">
                <p14:modId xmlns:p14="http://schemas.microsoft.com/office/powerpoint/2010/main" val="2472095279"/>
              </p:ext>
            </p:extLst>
          </p:nvPr>
        </p:nvGraphicFramePr>
        <p:xfrm>
          <a:off x="914400" y="676248"/>
          <a:ext cx="10363200" cy="6037816"/>
        </p:xfrm>
        <a:graphic>
          <a:graphicData uri="http://schemas.openxmlformats.org/drawingml/2006/table">
            <a:tbl>
              <a:tblPr firstRow="1" bandRow="1">
                <a:tableStyleId>{5C22544A-7EE6-4342-B048-85BDC9FD1C3A}</a:tableStyleId>
              </a:tblPr>
              <a:tblGrid>
                <a:gridCol w="902825">
                  <a:extLst>
                    <a:ext uri="{9D8B030D-6E8A-4147-A177-3AD203B41FA5}">
                      <a16:colId xmlns:a16="http://schemas.microsoft.com/office/drawing/2014/main" val="2920071687"/>
                    </a:ext>
                  </a:extLst>
                </a:gridCol>
                <a:gridCol w="2951545">
                  <a:extLst>
                    <a:ext uri="{9D8B030D-6E8A-4147-A177-3AD203B41FA5}">
                      <a16:colId xmlns:a16="http://schemas.microsoft.com/office/drawing/2014/main" val="3586409916"/>
                    </a:ext>
                  </a:extLst>
                </a:gridCol>
                <a:gridCol w="3426106">
                  <a:extLst>
                    <a:ext uri="{9D8B030D-6E8A-4147-A177-3AD203B41FA5}">
                      <a16:colId xmlns:a16="http://schemas.microsoft.com/office/drawing/2014/main" val="1532506489"/>
                    </a:ext>
                  </a:extLst>
                </a:gridCol>
                <a:gridCol w="3082724">
                  <a:extLst>
                    <a:ext uri="{9D8B030D-6E8A-4147-A177-3AD203B41FA5}">
                      <a16:colId xmlns:a16="http://schemas.microsoft.com/office/drawing/2014/main" val="4230963360"/>
                    </a:ext>
                  </a:extLst>
                </a:gridCol>
              </a:tblGrid>
              <a:tr h="457199">
                <a:tc>
                  <a:txBody>
                    <a:bodyPr/>
                    <a:lstStyle/>
                    <a:p>
                      <a:r>
                        <a:rPr lang="en-US" dirty="0"/>
                        <a:t>S.NO</a:t>
                      </a:r>
                    </a:p>
                  </a:txBody>
                  <a:tcPr/>
                </a:tc>
                <a:tc>
                  <a:txBody>
                    <a:bodyPr/>
                    <a:lstStyle/>
                    <a:p>
                      <a:r>
                        <a:rPr lang="en-US" dirty="0"/>
                        <a:t>STUDY</a:t>
                      </a:r>
                    </a:p>
                  </a:txBody>
                  <a:tcPr/>
                </a:tc>
                <a:tc>
                  <a:txBody>
                    <a:bodyPr/>
                    <a:lstStyle/>
                    <a:p>
                      <a:r>
                        <a:rPr lang="en-US" dirty="0"/>
                        <a:t>METHODOLOGY</a:t>
                      </a:r>
                    </a:p>
                  </a:txBody>
                  <a:tcPr/>
                </a:tc>
                <a:tc>
                  <a:txBody>
                    <a:bodyPr/>
                    <a:lstStyle/>
                    <a:p>
                      <a:r>
                        <a:rPr lang="en-US" dirty="0"/>
                        <a:t>FINDINGS</a:t>
                      </a:r>
                    </a:p>
                  </a:txBody>
                  <a:tcPr/>
                </a:tc>
                <a:extLst>
                  <a:ext uri="{0D108BD9-81ED-4DB2-BD59-A6C34878D82A}">
                    <a16:rowId xmlns:a16="http://schemas.microsoft.com/office/drawing/2014/main" val="2469208100"/>
                  </a:ext>
                </a:extLst>
              </a:tr>
              <a:tr h="797231">
                <a:tc>
                  <a:txBody>
                    <a:bodyPr/>
                    <a:lstStyle/>
                    <a:p>
                      <a:pPr algn="ctr" fontAlgn="b"/>
                      <a:r>
                        <a:rPr lang="en-US" sz="1400" b="1" i="0" u="none" strike="noStrike" dirty="0">
                          <a:solidFill>
                            <a:srgbClr val="000000"/>
                          </a:solidFill>
                          <a:effectLst/>
                          <a:latin typeface="Calibri" panose="020F0502020204030204" pitchFamily="34" charset="0"/>
                        </a:rPr>
                        <a:t>21</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Wang et al. (2024)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Lightweight CNN for color correction in capsule endoscopy.</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Optimized detail with low computational load.</a:t>
                      </a:r>
                    </a:p>
                  </a:txBody>
                  <a:tcPr marL="6350" marR="6350" marT="6350" marB="0" anchor="ctr"/>
                </a:tc>
                <a:extLst>
                  <a:ext uri="{0D108BD9-81ED-4DB2-BD59-A6C34878D82A}">
                    <a16:rowId xmlns:a16="http://schemas.microsoft.com/office/drawing/2014/main" val="404590999"/>
                  </a:ext>
                </a:extLst>
              </a:tr>
              <a:tr h="797231">
                <a:tc>
                  <a:txBody>
                    <a:bodyPr/>
                    <a:lstStyle/>
                    <a:p>
                      <a:pPr algn="ctr" fontAlgn="b"/>
                      <a:r>
                        <a:rPr lang="en-US" sz="1400" b="1" i="0" u="none" strike="noStrike" dirty="0">
                          <a:solidFill>
                            <a:srgbClr val="000000"/>
                          </a:solidFill>
                          <a:effectLst/>
                          <a:latin typeface="Calibri" panose="020F0502020204030204" pitchFamily="34" charset="0"/>
                        </a:rPr>
                        <a:t>22</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Wang &amp; Meng (2023)</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Depth estimation using deep learning for endoscopic images.</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Improved spatial awareness for navigation.</a:t>
                      </a:r>
                    </a:p>
                  </a:txBody>
                  <a:tcPr marL="6350" marR="6350" marT="6350" marB="0" anchor="ctr"/>
                </a:tc>
                <a:extLst>
                  <a:ext uri="{0D108BD9-81ED-4DB2-BD59-A6C34878D82A}">
                    <a16:rowId xmlns:a16="http://schemas.microsoft.com/office/drawing/2014/main" val="3675511213"/>
                  </a:ext>
                </a:extLst>
              </a:tr>
              <a:tr h="797231">
                <a:tc>
                  <a:txBody>
                    <a:bodyPr/>
                    <a:lstStyle/>
                    <a:p>
                      <a:pPr algn="ctr" fontAlgn="b"/>
                      <a:r>
                        <a:rPr lang="en-US" sz="1400" b="1" i="0" u="none" strike="noStrike" dirty="0">
                          <a:solidFill>
                            <a:srgbClr val="000000"/>
                          </a:solidFill>
                          <a:effectLst/>
                          <a:latin typeface="Calibri" panose="020F0502020204030204" pitchFamily="34" charset="0"/>
                        </a:rPr>
                        <a:t>23</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Wu &amp; Gu (2023)</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Pose and depth estimation with compatible endoscopic images.</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Enabled better real-time mapping.</a:t>
                      </a:r>
                    </a:p>
                  </a:txBody>
                  <a:tcPr marL="6350" marR="6350" marT="6350" marB="0" anchor="ctr"/>
                </a:tc>
                <a:extLst>
                  <a:ext uri="{0D108BD9-81ED-4DB2-BD59-A6C34878D82A}">
                    <a16:rowId xmlns:a16="http://schemas.microsoft.com/office/drawing/2014/main" val="1841468396"/>
                  </a:ext>
                </a:extLst>
              </a:tr>
              <a:tr h="797231">
                <a:tc>
                  <a:txBody>
                    <a:bodyPr/>
                    <a:lstStyle/>
                    <a:p>
                      <a:pPr algn="ctr" fontAlgn="b"/>
                      <a:r>
                        <a:rPr lang="en-US" sz="1400" b="1" i="0" u="none" strike="noStrike" dirty="0">
                          <a:solidFill>
                            <a:srgbClr val="000000"/>
                          </a:solidFill>
                          <a:effectLst/>
                          <a:latin typeface="Calibri" panose="020F0502020204030204" pitchFamily="34" charset="0"/>
                        </a:rPr>
                        <a:t>24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Xu et al. (2023)</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Review on deep learning-based image inpainting.</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Outlined applications in medical image restoration.</a:t>
                      </a:r>
                    </a:p>
                  </a:txBody>
                  <a:tcPr marL="6350" marR="6350" marT="6350" marB="0" anchor="ctr"/>
                </a:tc>
                <a:extLst>
                  <a:ext uri="{0D108BD9-81ED-4DB2-BD59-A6C34878D82A}">
                    <a16:rowId xmlns:a16="http://schemas.microsoft.com/office/drawing/2014/main" val="2875393803"/>
                  </a:ext>
                </a:extLst>
              </a:tr>
              <a:tr h="797231">
                <a:tc>
                  <a:txBody>
                    <a:bodyPr/>
                    <a:lstStyle/>
                    <a:p>
                      <a:pPr algn="ctr" fontAlgn="b"/>
                      <a:r>
                        <a:rPr lang="en-US" sz="1400" b="1" i="0" u="none" strike="noStrike" dirty="0">
                          <a:solidFill>
                            <a:srgbClr val="000000"/>
                          </a:solidFill>
                          <a:effectLst/>
                          <a:latin typeface="Calibri" panose="020F0502020204030204" pitchFamily="34" charset="0"/>
                        </a:rPr>
                        <a:t>25</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Zhang et al. (2024)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Transfer learning for endoscopy quality control.</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Enabled domain adaptation for image filtering.</a:t>
                      </a:r>
                    </a:p>
                  </a:txBody>
                  <a:tcPr marL="6350" marR="6350" marT="6350" marB="0" anchor="ctr"/>
                </a:tc>
                <a:extLst>
                  <a:ext uri="{0D108BD9-81ED-4DB2-BD59-A6C34878D82A}">
                    <a16:rowId xmlns:a16="http://schemas.microsoft.com/office/drawing/2014/main" val="220948647"/>
                  </a:ext>
                </a:extLst>
              </a:tr>
              <a:tr h="797231">
                <a:tc>
                  <a:txBody>
                    <a:bodyPr/>
                    <a:lstStyle/>
                    <a:p>
                      <a:pPr algn="ctr" fontAlgn="b"/>
                      <a:r>
                        <a:rPr lang="en-US" sz="1400" b="1" i="0" u="none" strike="noStrike" dirty="0">
                          <a:solidFill>
                            <a:srgbClr val="000000"/>
                          </a:solidFill>
                          <a:effectLst/>
                          <a:latin typeface="Calibri" panose="020F0502020204030204" pitchFamily="34" charset="0"/>
                        </a:rPr>
                        <a:t>26</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Zhao et al. (2023)</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Endoscopic classification using deep transfer learning.</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Enhanced classification across imaging domains.</a:t>
                      </a:r>
                    </a:p>
                  </a:txBody>
                  <a:tcPr marL="6350" marR="6350" marT="6350" marB="0" anchor="ctr"/>
                </a:tc>
                <a:extLst>
                  <a:ext uri="{0D108BD9-81ED-4DB2-BD59-A6C34878D82A}">
                    <a16:rowId xmlns:a16="http://schemas.microsoft.com/office/drawing/2014/main" val="2507695690"/>
                  </a:ext>
                </a:extLst>
              </a:tr>
              <a:tr h="797231">
                <a:tc>
                  <a:txBody>
                    <a:bodyPr/>
                    <a:lstStyle/>
                    <a:p>
                      <a:pPr algn="ctr" fontAlgn="b"/>
                      <a:r>
                        <a:rPr lang="en-US" sz="1400" b="1" i="0" u="none" strike="noStrike" dirty="0">
                          <a:solidFill>
                            <a:srgbClr val="000000"/>
                          </a:solidFill>
                          <a:effectLst/>
                          <a:latin typeface="Calibri" panose="020F0502020204030204" pitchFamily="34" charset="0"/>
                        </a:rPr>
                        <a:t>27</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Sneha &amp; </a:t>
                      </a:r>
                      <a:r>
                        <a:rPr lang="en-US" sz="1400" b="0" i="0" u="none" strike="noStrike" dirty="0" err="1">
                          <a:solidFill>
                            <a:srgbClr val="000000"/>
                          </a:solidFill>
                          <a:effectLst/>
                          <a:latin typeface="Calibri" panose="020F0502020204030204" pitchFamily="34" charset="0"/>
                        </a:rPr>
                        <a:t>Sreenithy</a:t>
                      </a:r>
                      <a:r>
                        <a:rPr lang="en-US" sz="1400" b="0" i="0" u="none" strike="noStrike" dirty="0">
                          <a:solidFill>
                            <a:srgbClr val="000000"/>
                          </a:solidFill>
                          <a:effectLst/>
                          <a:latin typeface="Calibri" panose="020F0502020204030204" pitchFamily="34" charset="0"/>
                        </a:rPr>
                        <a:t> (2025)</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Matrix-based joint </a:t>
                      </a:r>
                      <a:r>
                        <a:rPr lang="en-US" sz="1400" b="0" i="0" u="none" strike="noStrike" dirty="0" err="1">
                          <a:solidFill>
                            <a:srgbClr val="000000"/>
                          </a:solidFill>
                          <a:effectLst/>
                          <a:latin typeface="Calibri" panose="020F0502020204030204" pitchFamily="34" charset="0"/>
                        </a:rPr>
                        <a:t>demosaicing</a:t>
                      </a:r>
                      <a:r>
                        <a:rPr lang="en-US" sz="1400" b="0" i="0" u="none" strike="noStrike" dirty="0">
                          <a:solidFill>
                            <a:srgbClr val="000000"/>
                          </a:solidFill>
                          <a:effectLst/>
                          <a:latin typeface="Calibri" panose="020F0502020204030204" pitchFamily="34" charset="0"/>
                        </a:rPr>
                        <a:t> and super-resolution.</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Improved resolution in clinical imaging.</a:t>
                      </a:r>
                    </a:p>
                  </a:txBody>
                  <a:tcPr marL="6350" marR="6350" marT="6350" marB="0" anchor="ctr"/>
                </a:tc>
                <a:extLst>
                  <a:ext uri="{0D108BD9-81ED-4DB2-BD59-A6C34878D82A}">
                    <a16:rowId xmlns:a16="http://schemas.microsoft.com/office/drawing/2014/main" val="964764534"/>
                  </a:ext>
                </a:extLst>
              </a:tr>
            </a:tbl>
          </a:graphicData>
        </a:graphic>
      </p:graphicFrame>
    </p:spTree>
    <p:extLst>
      <p:ext uri="{BB962C8B-B14F-4D97-AF65-F5344CB8AC3E}">
        <p14:creationId xmlns:p14="http://schemas.microsoft.com/office/powerpoint/2010/main" val="28890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49BE85-9B4B-C765-4E07-33C639991C8F}"/>
              </a:ext>
            </a:extLst>
          </p:cNvPr>
          <p:cNvSpPr/>
          <p:nvPr/>
        </p:nvSpPr>
        <p:spPr>
          <a:xfrm>
            <a:off x="2794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A496375-8CA1-8AB7-2428-816607AD95A4}"/>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216594-AE4C-0BCE-D742-D878AA3B11E4}"/>
              </a:ext>
            </a:extLst>
          </p:cNvPr>
          <p:cNvSpPr/>
          <p:nvPr/>
        </p:nvSpPr>
        <p:spPr>
          <a:xfrm>
            <a:off x="8204200" y="330200"/>
            <a:ext cx="3708400" cy="1651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8B6121-8421-109C-C4D9-C6B965EEFC61}"/>
              </a:ext>
            </a:extLst>
          </p:cNvPr>
          <p:cNvSpPr txBox="1"/>
          <p:nvPr/>
        </p:nvSpPr>
        <p:spPr>
          <a:xfrm>
            <a:off x="4360845" y="824240"/>
            <a:ext cx="3470309" cy="523220"/>
          </a:xfrm>
          <a:prstGeom prst="rect">
            <a:avLst/>
          </a:prstGeom>
          <a:noFill/>
        </p:spPr>
        <p:txBody>
          <a:bodyPr wrap="none" rtlCol="0">
            <a:spAutoFit/>
          </a:bodyPr>
          <a:lstStyle/>
          <a:p>
            <a:r>
              <a:rPr lang="en-US" sz="2800" b="1" dirty="0">
                <a:solidFill>
                  <a:schemeClr val="accent1">
                    <a:lumMod val="60000"/>
                    <a:lumOff val="40000"/>
                  </a:schemeClr>
                </a:solidFill>
              </a:rPr>
              <a:t>Gaps In The Literature</a:t>
            </a:r>
          </a:p>
        </p:txBody>
      </p:sp>
      <p:graphicFrame>
        <p:nvGraphicFramePr>
          <p:cNvPr id="6" name="Table 5">
            <a:extLst>
              <a:ext uri="{FF2B5EF4-FFF2-40B4-BE49-F238E27FC236}">
                <a16:creationId xmlns:a16="http://schemas.microsoft.com/office/drawing/2014/main" id="{3C9708D2-6B2E-E4C1-D36A-F63CE2FE95D2}"/>
              </a:ext>
            </a:extLst>
          </p:cNvPr>
          <p:cNvGraphicFramePr>
            <a:graphicFrameLocks noGrp="1"/>
          </p:cNvGraphicFramePr>
          <p:nvPr>
            <p:extLst>
              <p:ext uri="{D42A27DB-BD31-4B8C-83A1-F6EECF244321}">
                <p14:modId xmlns:p14="http://schemas.microsoft.com/office/powerpoint/2010/main" val="3550892734"/>
              </p:ext>
            </p:extLst>
          </p:nvPr>
        </p:nvGraphicFramePr>
        <p:xfrm>
          <a:off x="404685" y="1517860"/>
          <a:ext cx="11218334" cy="5009940"/>
        </p:xfrm>
        <a:graphic>
          <a:graphicData uri="http://schemas.openxmlformats.org/drawingml/2006/table">
            <a:tbl>
              <a:tblPr firstRow="1" bandRow="1">
                <a:tableStyleId>{5C22544A-7EE6-4342-B048-85BDC9FD1C3A}</a:tableStyleId>
              </a:tblPr>
              <a:tblGrid>
                <a:gridCol w="5609167">
                  <a:extLst>
                    <a:ext uri="{9D8B030D-6E8A-4147-A177-3AD203B41FA5}">
                      <a16:colId xmlns:a16="http://schemas.microsoft.com/office/drawing/2014/main" val="1578013753"/>
                    </a:ext>
                  </a:extLst>
                </a:gridCol>
                <a:gridCol w="5609167">
                  <a:extLst>
                    <a:ext uri="{9D8B030D-6E8A-4147-A177-3AD203B41FA5}">
                      <a16:colId xmlns:a16="http://schemas.microsoft.com/office/drawing/2014/main" val="3344186167"/>
                    </a:ext>
                  </a:extLst>
                </a:gridCol>
              </a:tblGrid>
              <a:tr h="661250">
                <a:tc>
                  <a:txBody>
                    <a:bodyPr/>
                    <a:lstStyle/>
                    <a:p>
                      <a:r>
                        <a:rPr lang="en-US" b="1" dirty="0"/>
                        <a:t>STUDIES</a:t>
                      </a:r>
                    </a:p>
                  </a:txBody>
                  <a:tcPr>
                    <a:solidFill>
                      <a:schemeClr val="accent1">
                        <a:lumMod val="60000"/>
                        <a:lumOff val="40000"/>
                      </a:schemeClr>
                    </a:solidFill>
                  </a:tcPr>
                </a:tc>
                <a:tc>
                  <a:txBody>
                    <a:bodyPr/>
                    <a:lstStyle/>
                    <a:p>
                      <a:r>
                        <a:rPr lang="en-US" dirty="0"/>
                        <a:t>GAPS</a:t>
                      </a:r>
                    </a:p>
                  </a:txBody>
                  <a:tcPr>
                    <a:solidFill>
                      <a:schemeClr val="accent1">
                        <a:lumMod val="60000"/>
                        <a:lumOff val="40000"/>
                      </a:schemeClr>
                    </a:solidFill>
                  </a:tcPr>
                </a:tc>
                <a:extLst>
                  <a:ext uri="{0D108BD9-81ED-4DB2-BD59-A6C34878D82A}">
                    <a16:rowId xmlns:a16="http://schemas.microsoft.com/office/drawing/2014/main" val="926324942"/>
                  </a:ext>
                </a:extLst>
              </a:tr>
              <a:tr h="869738">
                <a:tc>
                  <a:txBody>
                    <a:bodyPr/>
                    <a:lstStyle/>
                    <a:p>
                      <a:pPr algn="l" fontAlgn="b"/>
                      <a:r>
                        <a:rPr lang="en-US" sz="1400" b="1" i="0" u="none" strike="noStrike" dirty="0">
                          <a:solidFill>
                            <a:schemeClr val="bg1"/>
                          </a:solidFill>
                          <a:effectLst/>
                          <a:latin typeface="Calibri" panose="020F0502020204030204" pitchFamily="34" charset="0"/>
                        </a:rPr>
                        <a:t>Aakerberg et al. (2021)</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Dataset focused only on low-light super-resolution, lacking structural enhancement methods.</a:t>
                      </a:r>
                    </a:p>
                  </a:txBody>
                  <a:tcPr marL="6350" marR="6350" marT="6350" marB="0" anchor="b"/>
                </a:tc>
                <a:extLst>
                  <a:ext uri="{0D108BD9-81ED-4DB2-BD59-A6C34878D82A}">
                    <a16:rowId xmlns:a16="http://schemas.microsoft.com/office/drawing/2014/main" val="4123307621"/>
                  </a:ext>
                </a:extLst>
              </a:tr>
              <a:tr h="869738">
                <a:tc>
                  <a:txBody>
                    <a:bodyPr/>
                    <a:lstStyle/>
                    <a:p>
                      <a:pPr algn="l" fontAlgn="b"/>
                      <a:r>
                        <a:rPr lang="en-US" sz="1400" b="1" i="0" u="none" strike="noStrike">
                          <a:solidFill>
                            <a:schemeClr val="bg1"/>
                          </a:solidFill>
                          <a:effectLst/>
                          <a:latin typeface="Calibri" panose="020F0502020204030204" pitchFamily="34" charset="0"/>
                        </a:rPr>
                        <a:t>An et al. (2022)</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Enhancement limited to illumination correction; structural preservation not addressed.</a:t>
                      </a:r>
                    </a:p>
                  </a:txBody>
                  <a:tcPr marL="6350" marR="6350" marT="6350" marB="0" anchor="b"/>
                </a:tc>
                <a:extLst>
                  <a:ext uri="{0D108BD9-81ED-4DB2-BD59-A6C34878D82A}">
                    <a16:rowId xmlns:a16="http://schemas.microsoft.com/office/drawing/2014/main" val="3012878161"/>
                  </a:ext>
                </a:extLst>
              </a:tr>
              <a:tr h="869738">
                <a:tc>
                  <a:txBody>
                    <a:bodyPr/>
                    <a:lstStyle/>
                    <a:p>
                      <a:pPr algn="l" fontAlgn="b"/>
                      <a:r>
                        <a:rPr lang="en-US" sz="1400" b="1" i="0" u="none" strike="noStrike">
                          <a:solidFill>
                            <a:schemeClr val="bg1"/>
                          </a:solidFill>
                          <a:effectLst/>
                          <a:latin typeface="Calibri" panose="020F0502020204030204" pitchFamily="34" charset="0"/>
                        </a:rPr>
                        <a:t>Chen et al.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Targeted OCT imaging, not directly applicable to endoscopic imaging challenges.</a:t>
                      </a:r>
                    </a:p>
                  </a:txBody>
                  <a:tcPr marL="6350" marR="6350" marT="6350" marB="0" anchor="b"/>
                </a:tc>
                <a:extLst>
                  <a:ext uri="{0D108BD9-81ED-4DB2-BD59-A6C34878D82A}">
                    <a16:rowId xmlns:a16="http://schemas.microsoft.com/office/drawing/2014/main" val="3146084058"/>
                  </a:ext>
                </a:extLst>
              </a:tr>
              <a:tr h="869738">
                <a:tc>
                  <a:txBody>
                    <a:bodyPr/>
                    <a:lstStyle/>
                    <a:p>
                      <a:pPr algn="l" fontAlgn="b"/>
                      <a:r>
                        <a:rPr lang="en-US" sz="1400" b="1" i="0" u="none" strike="noStrike">
                          <a:solidFill>
                            <a:schemeClr val="bg1"/>
                          </a:solidFill>
                          <a:effectLst/>
                          <a:latin typeface="Calibri" panose="020F0502020204030204" pitchFamily="34" charset="0"/>
                        </a:rPr>
                        <a:t>Chen et al. (2022)</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Focused on broad DL applications; lacked specific strategies for endoscopic enhancement.</a:t>
                      </a:r>
                    </a:p>
                  </a:txBody>
                  <a:tcPr marL="6350" marR="6350" marT="6350" marB="0" anchor="b"/>
                </a:tc>
                <a:extLst>
                  <a:ext uri="{0D108BD9-81ED-4DB2-BD59-A6C34878D82A}">
                    <a16:rowId xmlns:a16="http://schemas.microsoft.com/office/drawing/2014/main" val="3159154887"/>
                  </a:ext>
                </a:extLst>
              </a:tr>
              <a:tr h="869738">
                <a:tc>
                  <a:txBody>
                    <a:bodyPr/>
                    <a:lstStyle/>
                    <a:p>
                      <a:pPr algn="l" fontAlgn="b"/>
                      <a:r>
                        <a:rPr lang="en-US" sz="1400" b="1" i="0" u="none" strike="noStrike" dirty="0">
                          <a:solidFill>
                            <a:schemeClr val="bg1"/>
                          </a:solidFill>
                          <a:effectLst/>
                          <a:latin typeface="Calibri" panose="020F0502020204030204" pitchFamily="34" charset="0"/>
                        </a:rPr>
                        <a:t>Csurka (2024)</a:t>
                      </a:r>
                    </a:p>
                  </a:txBody>
                  <a:tcPr marL="6350" marR="6350" marT="6350" marB="0" anchor="b">
                    <a:solidFill>
                      <a:schemeClr val="accent1">
                        <a:lumMod val="60000"/>
                        <a:lumOff val="4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Explored domain adaptation but did not propose direct enhancement techniques.</a:t>
                      </a:r>
                    </a:p>
                  </a:txBody>
                  <a:tcPr marL="6350" marR="6350" marT="6350" marB="0" anchor="b"/>
                </a:tc>
                <a:extLst>
                  <a:ext uri="{0D108BD9-81ED-4DB2-BD59-A6C34878D82A}">
                    <a16:rowId xmlns:a16="http://schemas.microsoft.com/office/drawing/2014/main" val="3391912510"/>
                  </a:ext>
                </a:extLst>
              </a:tr>
            </a:tbl>
          </a:graphicData>
        </a:graphic>
      </p:graphicFrame>
    </p:spTree>
    <p:extLst>
      <p:ext uri="{BB962C8B-B14F-4D97-AF65-F5344CB8AC3E}">
        <p14:creationId xmlns:p14="http://schemas.microsoft.com/office/powerpoint/2010/main" val="179006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E84CD9-9355-203B-59D5-701E5F37BD8C}"/>
              </a:ext>
            </a:extLst>
          </p:cNvPr>
          <p:cNvSpPr/>
          <p:nvPr/>
        </p:nvSpPr>
        <p:spPr>
          <a:xfrm>
            <a:off x="2794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561F32-F36A-800F-DFA9-76EECA424653}"/>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2C56502-0EDF-EA60-2995-8CD77F3B3441}"/>
              </a:ext>
            </a:extLst>
          </p:cNvPr>
          <p:cNvSpPr/>
          <p:nvPr/>
        </p:nvSpPr>
        <p:spPr>
          <a:xfrm>
            <a:off x="8204200" y="330200"/>
            <a:ext cx="3708400" cy="1651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6C6E527-28F4-0886-19CB-A52511AF87EE}"/>
              </a:ext>
            </a:extLst>
          </p:cNvPr>
          <p:cNvGraphicFramePr>
            <a:graphicFrameLocks noGrp="1"/>
          </p:cNvGraphicFramePr>
          <p:nvPr>
            <p:extLst>
              <p:ext uri="{D42A27DB-BD31-4B8C-83A1-F6EECF244321}">
                <p14:modId xmlns:p14="http://schemas.microsoft.com/office/powerpoint/2010/main" val="2081260415"/>
              </p:ext>
            </p:extLst>
          </p:nvPr>
        </p:nvGraphicFramePr>
        <p:xfrm>
          <a:off x="486833" y="753533"/>
          <a:ext cx="11218334" cy="5850465"/>
        </p:xfrm>
        <a:graphic>
          <a:graphicData uri="http://schemas.openxmlformats.org/drawingml/2006/table">
            <a:tbl>
              <a:tblPr firstRow="1" bandRow="1">
                <a:tableStyleId>{5C22544A-7EE6-4342-B048-85BDC9FD1C3A}</a:tableStyleId>
              </a:tblPr>
              <a:tblGrid>
                <a:gridCol w="5609167">
                  <a:extLst>
                    <a:ext uri="{9D8B030D-6E8A-4147-A177-3AD203B41FA5}">
                      <a16:colId xmlns:a16="http://schemas.microsoft.com/office/drawing/2014/main" val="1578013753"/>
                    </a:ext>
                  </a:extLst>
                </a:gridCol>
                <a:gridCol w="5609167">
                  <a:extLst>
                    <a:ext uri="{9D8B030D-6E8A-4147-A177-3AD203B41FA5}">
                      <a16:colId xmlns:a16="http://schemas.microsoft.com/office/drawing/2014/main" val="3344186167"/>
                    </a:ext>
                  </a:extLst>
                </a:gridCol>
              </a:tblGrid>
              <a:tr h="573179">
                <a:tc>
                  <a:txBody>
                    <a:bodyPr/>
                    <a:lstStyle/>
                    <a:p>
                      <a:r>
                        <a:rPr lang="en-US" b="1" dirty="0">
                          <a:solidFill>
                            <a:schemeClr val="bg1"/>
                          </a:solidFill>
                        </a:rPr>
                        <a:t>STUDIES</a:t>
                      </a:r>
                    </a:p>
                  </a:txBody>
                  <a:tcPr>
                    <a:solidFill>
                      <a:schemeClr val="accent1">
                        <a:lumMod val="60000"/>
                        <a:lumOff val="40000"/>
                      </a:schemeClr>
                    </a:solidFill>
                  </a:tcPr>
                </a:tc>
                <a:tc>
                  <a:txBody>
                    <a:bodyPr/>
                    <a:lstStyle/>
                    <a:p>
                      <a:r>
                        <a:rPr lang="en-US" dirty="0"/>
                        <a:t>GAPS</a:t>
                      </a:r>
                    </a:p>
                  </a:txBody>
                  <a:tcPr>
                    <a:solidFill>
                      <a:schemeClr val="accent1">
                        <a:lumMod val="60000"/>
                        <a:lumOff val="40000"/>
                      </a:schemeClr>
                    </a:solidFill>
                  </a:tcPr>
                </a:tc>
                <a:extLst>
                  <a:ext uri="{0D108BD9-81ED-4DB2-BD59-A6C34878D82A}">
                    <a16:rowId xmlns:a16="http://schemas.microsoft.com/office/drawing/2014/main" val="926324942"/>
                  </a:ext>
                </a:extLst>
              </a:tr>
              <a:tr h="753898">
                <a:tc>
                  <a:txBody>
                    <a:bodyPr/>
                    <a:lstStyle/>
                    <a:p>
                      <a:pPr algn="l" fontAlgn="b"/>
                      <a:r>
                        <a:rPr lang="en-US" sz="1400" b="1" i="0" u="none" strike="noStrike">
                          <a:solidFill>
                            <a:schemeClr val="bg1"/>
                          </a:solidFill>
                          <a:effectLst/>
                          <a:latin typeface="Calibri" panose="020F0502020204030204" pitchFamily="34" charset="0"/>
                        </a:rPr>
                        <a:t>Dietterich (2000)</a:t>
                      </a:r>
                    </a:p>
                  </a:txBody>
                  <a:tcPr marL="6350" marR="6350" marT="6350" marB="0" anchor="b">
                    <a:solidFill>
                      <a:schemeClr val="accent1">
                        <a:lumMod val="60000"/>
                        <a:lumOff val="4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Introduced ensemble learning but did not target image quality or medical imaging.</a:t>
                      </a:r>
                    </a:p>
                  </a:txBody>
                  <a:tcPr marL="6350" marR="6350" marT="6350" marB="0" anchor="b"/>
                </a:tc>
                <a:extLst>
                  <a:ext uri="{0D108BD9-81ED-4DB2-BD59-A6C34878D82A}">
                    <a16:rowId xmlns:a16="http://schemas.microsoft.com/office/drawing/2014/main" val="4123307621"/>
                  </a:ext>
                </a:extLst>
              </a:tr>
              <a:tr h="753898">
                <a:tc>
                  <a:txBody>
                    <a:bodyPr/>
                    <a:lstStyle/>
                    <a:p>
                      <a:pPr algn="l" fontAlgn="b"/>
                      <a:r>
                        <a:rPr lang="en-US" sz="1400" b="1" i="0" u="none" strike="noStrike">
                          <a:solidFill>
                            <a:schemeClr val="bg1"/>
                          </a:solidFill>
                          <a:effectLst/>
                          <a:latin typeface="Calibri" panose="020F0502020204030204" pitchFamily="34" charset="0"/>
                        </a:rPr>
                        <a:t>Espinosa et al. (2022)</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Lacked focus on noise reduction and anatomical detail preservation.</a:t>
                      </a:r>
                    </a:p>
                  </a:txBody>
                  <a:tcPr marL="6350" marR="6350" marT="6350" marB="0" anchor="b"/>
                </a:tc>
                <a:extLst>
                  <a:ext uri="{0D108BD9-81ED-4DB2-BD59-A6C34878D82A}">
                    <a16:rowId xmlns:a16="http://schemas.microsoft.com/office/drawing/2014/main" val="3012878161"/>
                  </a:ext>
                </a:extLst>
              </a:tr>
              <a:tr h="753898">
                <a:tc>
                  <a:txBody>
                    <a:bodyPr/>
                    <a:lstStyle/>
                    <a:p>
                      <a:pPr algn="l" fontAlgn="b"/>
                      <a:r>
                        <a:rPr lang="en-US" sz="1400" b="1" i="0" u="none" strike="noStrike">
                          <a:solidFill>
                            <a:schemeClr val="bg1"/>
                          </a:solidFill>
                          <a:effectLst/>
                          <a:latin typeface="Calibri" panose="020F0502020204030204" pitchFamily="34" charset="0"/>
                        </a:rPr>
                        <a:t>Garcia-Vega et al. (2022)</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Addressed exposure issues but ignored structural texture refinement.</a:t>
                      </a:r>
                    </a:p>
                  </a:txBody>
                  <a:tcPr marL="6350" marR="6350" marT="6350" marB="0" anchor="b"/>
                </a:tc>
                <a:extLst>
                  <a:ext uri="{0D108BD9-81ED-4DB2-BD59-A6C34878D82A}">
                    <a16:rowId xmlns:a16="http://schemas.microsoft.com/office/drawing/2014/main" val="3146084058"/>
                  </a:ext>
                </a:extLst>
              </a:tr>
              <a:tr h="753898">
                <a:tc>
                  <a:txBody>
                    <a:bodyPr/>
                    <a:lstStyle/>
                    <a:p>
                      <a:pPr algn="l" fontAlgn="b"/>
                      <a:r>
                        <a:rPr lang="en-US" sz="1400" b="1" i="0" u="none" strike="noStrike" dirty="0">
                          <a:solidFill>
                            <a:schemeClr val="bg1"/>
                          </a:solidFill>
                          <a:effectLst/>
                          <a:latin typeface="Calibri" panose="020F0502020204030204" pitchFamily="34" charset="0"/>
                        </a:rPr>
                        <a:t>Han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Focused on smoke removal in surgery, not resolution or texture enhancement.</a:t>
                      </a:r>
                    </a:p>
                  </a:txBody>
                  <a:tcPr marL="6350" marR="6350" marT="6350" marB="0" anchor="b"/>
                </a:tc>
                <a:extLst>
                  <a:ext uri="{0D108BD9-81ED-4DB2-BD59-A6C34878D82A}">
                    <a16:rowId xmlns:a16="http://schemas.microsoft.com/office/drawing/2014/main" val="3159154887"/>
                  </a:ext>
                </a:extLst>
              </a:tr>
              <a:tr h="753898">
                <a:tc>
                  <a:txBody>
                    <a:bodyPr/>
                    <a:lstStyle/>
                    <a:p>
                      <a:pPr algn="l" fontAlgn="b"/>
                      <a:r>
                        <a:rPr lang="en-US" sz="1400" b="1" i="0" u="none" strike="noStrike">
                          <a:solidFill>
                            <a:schemeClr val="bg1"/>
                          </a:solidFill>
                          <a:effectLst/>
                          <a:latin typeface="Calibri" panose="020F0502020204030204" pitchFamily="34" charset="0"/>
                        </a:rPr>
                        <a:t>He et al. (2015)</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Provided ResNet model but not optimized for medical enhancement tasks.</a:t>
                      </a:r>
                    </a:p>
                  </a:txBody>
                  <a:tcPr marL="6350" marR="6350" marT="6350" marB="0" anchor="b"/>
                </a:tc>
                <a:extLst>
                  <a:ext uri="{0D108BD9-81ED-4DB2-BD59-A6C34878D82A}">
                    <a16:rowId xmlns:a16="http://schemas.microsoft.com/office/drawing/2014/main" val="3391912510"/>
                  </a:ext>
                </a:extLst>
              </a:tr>
              <a:tr h="753898">
                <a:tc>
                  <a:txBody>
                    <a:bodyPr/>
                    <a:lstStyle/>
                    <a:p>
                      <a:pPr algn="l" fontAlgn="b"/>
                      <a:r>
                        <a:rPr lang="en-US" sz="1400" b="1" i="0" u="none" strike="noStrike">
                          <a:solidFill>
                            <a:schemeClr val="bg1"/>
                          </a:solidFill>
                          <a:effectLst/>
                          <a:latin typeface="Calibri" panose="020F0502020204030204" pitchFamily="34" charset="0"/>
                        </a:rPr>
                        <a:t>Hoang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Focused on AI system design, not specific to enhancing image resolution or contrast.</a:t>
                      </a:r>
                    </a:p>
                  </a:txBody>
                  <a:tcPr marL="6350" marR="6350" marT="6350" marB="0" anchor="b"/>
                </a:tc>
                <a:extLst>
                  <a:ext uri="{0D108BD9-81ED-4DB2-BD59-A6C34878D82A}">
                    <a16:rowId xmlns:a16="http://schemas.microsoft.com/office/drawing/2014/main" val="3679279881"/>
                  </a:ext>
                </a:extLst>
              </a:tr>
              <a:tr h="753898">
                <a:tc>
                  <a:txBody>
                    <a:bodyPr/>
                    <a:lstStyle/>
                    <a:p>
                      <a:pPr algn="l" fontAlgn="b"/>
                      <a:r>
                        <a:rPr lang="en-US" sz="1400" b="1" i="0" u="none" strike="noStrike" dirty="0">
                          <a:solidFill>
                            <a:schemeClr val="bg1"/>
                          </a:solidFill>
                          <a:effectLst/>
                          <a:latin typeface="Calibri" panose="020F0502020204030204" pitchFamily="34" charset="0"/>
                        </a:rPr>
                        <a:t>Huang et al. (2017)</a:t>
                      </a:r>
                    </a:p>
                  </a:txBody>
                  <a:tcPr marL="6350" marR="6350" marT="6350" marB="0" anchor="b">
                    <a:solidFill>
                      <a:schemeClr val="accent1">
                        <a:lumMod val="60000"/>
                        <a:lumOff val="4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Proposed </a:t>
                      </a:r>
                      <a:r>
                        <a:rPr lang="en-US" sz="1400" b="0" i="0" u="none" strike="noStrike" dirty="0" err="1">
                          <a:solidFill>
                            <a:srgbClr val="000000"/>
                          </a:solidFill>
                          <a:effectLst/>
                          <a:latin typeface="Calibri" panose="020F0502020204030204" pitchFamily="34" charset="0"/>
                        </a:rPr>
                        <a:t>DenseNet</a:t>
                      </a:r>
                      <a:r>
                        <a:rPr lang="en-US" sz="1400" b="0" i="0" u="none" strike="noStrike" dirty="0">
                          <a:solidFill>
                            <a:srgbClr val="000000"/>
                          </a:solidFill>
                          <a:effectLst/>
                          <a:latin typeface="Calibri" panose="020F0502020204030204" pitchFamily="34" charset="0"/>
                        </a:rPr>
                        <a:t> but </a:t>
                      </a:r>
                      <a:r>
                        <a:rPr lang="en-US" sz="1400" b="0" i="0" u="none" strike="noStrike" dirty="0" err="1">
                          <a:solidFill>
                            <a:srgbClr val="000000"/>
                          </a:solidFill>
                          <a:effectLst/>
                          <a:latin typeface="Calibri" panose="020F0502020204030204" pitchFamily="34" charset="0"/>
                        </a:rPr>
                        <a:t>didnâ</a:t>
                      </a:r>
                      <a:r>
                        <a:rPr lang="en-US" sz="1400" b="0" i="0" u="none" strike="noStrike" dirty="0">
                          <a:solidFill>
                            <a:srgbClr val="000000"/>
                          </a:solidFill>
                          <a:effectLst/>
                          <a:latin typeface="Calibri" panose="020F0502020204030204" pitchFamily="34" charset="0"/>
                        </a:rPr>
                        <a:t>€™t address post-processing for image clarity.</a:t>
                      </a:r>
                    </a:p>
                  </a:txBody>
                  <a:tcPr marL="6350" marR="6350" marT="6350" marB="0" anchor="b"/>
                </a:tc>
                <a:extLst>
                  <a:ext uri="{0D108BD9-81ED-4DB2-BD59-A6C34878D82A}">
                    <a16:rowId xmlns:a16="http://schemas.microsoft.com/office/drawing/2014/main" val="2252514412"/>
                  </a:ext>
                </a:extLst>
              </a:tr>
            </a:tbl>
          </a:graphicData>
        </a:graphic>
      </p:graphicFrame>
    </p:spTree>
    <p:extLst>
      <p:ext uri="{BB962C8B-B14F-4D97-AF65-F5344CB8AC3E}">
        <p14:creationId xmlns:p14="http://schemas.microsoft.com/office/powerpoint/2010/main" val="433619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313B95-69C7-C581-E2F1-7017F56BA6B1}"/>
              </a:ext>
            </a:extLst>
          </p:cNvPr>
          <p:cNvSpPr/>
          <p:nvPr/>
        </p:nvSpPr>
        <p:spPr>
          <a:xfrm>
            <a:off x="2794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161845-E71A-AFBA-FA7B-C934901F9EBC}"/>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BDE629-B45E-3C53-CB19-D41F41A1BD3B}"/>
              </a:ext>
            </a:extLst>
          </p:cNvPr>
          <p:cNvSpPr/>
          <p:nvPr/>
        </p:nvSpPr>
        <p:spPr>
          <a:xfrm>
            <a:off x="8204200" y="330200"/>
            <a:ext cx="3708400" cy="1651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DCD6B28-4E1D-72D0-6F16-85FAA4A561C4}"/>
              </a:ext>
            </a:extLst>
          </p:cNvPr>
          <p:cNvGraphicFramePr>
            <a:graphicFrameLocks noGrp="1"/>
          </p:cNvGraphicFramePr>
          <p:nvPr>
            <p:extLst>
              <p:ext uri="{D42A27DB-BD31-4B8C-83A1-F6EECF244321}">
                <p14:modId xmlns:p14="http://schemas.microsoft.com/office/powerpoint/2010/main" val="3580353091"/>
              </p:ext>
            </p:extLst>
          </p:nvPr>
        </p:nvGraphicFramePr>
        <p:xfrm>
          <a:off x="486833" y="753533"/>
          <a:ext cx="11218334" cy="5850465"/>
        </p:xfrm>
        <a:graphic>
          <a:graphicData uri="http://schemas.openxmlformats.org/drawingml/2006/table">
            <a:tbl>
              <a:tblPr firstRow="1" bandRow="1">
                <a:tableStyleId>{5C22544A-7EE6-4342-B048-85BDC9FD1C3A}</a:tableStyleId>
              </a:tblPr>
              <a:tblGrid>
                <a:gridCol w="5609167">
                  <a:extLst>
                    <a:ext uri="{9D8B030D-6E8A-4147-A177-3AD203B41FA5}">
                      <a16:colId xmlns:a16="http://schemas.microsoft.com/office/drawing/2014/main" val="1578013753"/>
                    </a:ext>
                  </a:extLst>
                </a:gridCol>
                <a:gridCol w="5609167">
                  <a:extLst>
                    <a:ext uri="{9D8B030D-6E8A-4147-A177-3AD203B41FA5}">
                      <a16:colId xmlns:a16="http://schemas.microsoft.com/office/drawing/2014/main" val="3344186167"/>
                    </a:ext>
                  </a:extLst>
                </a:gridCol>
              </a:tblGrid>
              <a:tr h="573179">
                <a:tc>
                  <a:txBody>
                    <a:bodyPr/>
                    <a:lstStyle/>
                    <a:p>
                      <a:r>
                        <a:rPr lang="en-US" b="1" dirty="0">
                          <a:solidFill>
                            <a:schemeClr val="bg1"/>
                          </a:solidFill>
                        </a:rPr>
                        <a:t>STUDIES</a:t>
                      </a:r>
                    </a:p>
                  </a:txBody>
                  <a:tcPr>
                    <a:solidFill>
                      <a:schemeClr val="accent1">
                        <a:lumMod val="60000"/>
                        <a:lumOff val="40000"/>
                      </a:schemeClr>
                    </a:solidFill>
                  </a:tcPr>
                </a:tc>
                <a:tc>
                  <a:txBody>
                    <a:bodyPr/>
                    <a:lstStyle/>
                    <a:p>
                      <a:r>
                        <a:rPr lang="en-US" b="1" dirty="0"/>
                        <a:t>GAPS</a:t>
                      </a:r>
                    </a:p>
                  </a:txBody>
                  <a:tcPr>
                    <a:solidFill>
                      <a:schemeClr val="accent1">
                        <a:lumMod val="60000"/>
                        <a:lumOff val="40000"/>
                      </a:schemeClr>
                    </a:solidFill>
                  </a:tcPr>
                </a:tc>
                <a:extLst>
                  <a:ext uri="{0D108BD9-81ED-4DB2-BD59-A6C34878D82A}">
                    <a16:rowId xmlns:a16="http://schemas.microsoft.com/office/drawing/2014/main" val="926324942"/>
                  </a:ext>
                </a:extLst>
              </a:tr>
              <a:tr h="753898">
                <a:tc>
                  <a:txBody>
                    <a:bodyPr/>
                    <a:lstStyle/>
                    <a:p>
                      <a:pPr algn="l" fontAlgn="b"/>
                      <a:r>
                        <a:rPr lang="en-US" sz="1400" b="1" i="0" u="none" strike="noStrike">
                          <a:solidFill>
                            <a:schemeClr val="bg1"/>
                          </a:solidFill>
                          <a:effectLst/>
                          <a:latin typeface="Calibri" panose="020F0502020204030204" pitchFamily="34" charset="0"/>
                        </a:rPr>
                        <a:t>Kong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Limited to dental radiographs; not tested on endoscopic data.</a:t>
                      </a:r>
                    </a:p>
                  </a:txBody>
                  <a:tcPr marL="6350" marR="6350" marT="6350" marB="0" anchor="b"/>
                </a:tc>
                <a:extLst>
                  <a:ext uri="{0D108BD9-81ED-4DB2-BD59-A6C34878D82A}">
                    <a16:rowId xmlns:a16="http://schemas.microsoft.com/office/drawing/2014/main" val="4123307621"/>
                  </a:ext>
                </a:extLst>
              </a:tr>
              <a:tr h="753898">
                <a:tc>
                  <a:txBody>
                    <a:bodyPr/>
                    <a:lstStyle/>
                    <a:p>
                      <a:pPr algn="l" fontAlgn="b"/>
                      <a:r>
                        <a:rPr lang="en-US" sz="1400" b="1" i="0" u="none" strike="noStrike">
                          <a:solidFill>
                            <a:schemeClr val="bg1"/>
                          </a:solidFill>
                          <a:effectLst/>
                          <a:latin typeface="Calibri" panose="020F0502020204030204" pitchFamily="34" charset="0"/>
                        </a:rPr>
                        <a:t>Koohestani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Focused only on luminosity; lacked enhancement of texture or detail.</a:t>
                      </a:r>
                    </a:p>
                  </a:txBody>
                  <a:tcPr marL="6350" marR="6350" marT="6350" marB="0" anchor="b"/>
                </a:tc>
                <a:extLst>
                  <a:ext uri="{0D108BD9-81ED-4DB2-BD59-A6C34878D82A}">
                    <a16:rowId xmlns:a16="http://schemas.microsoft.com/office/drawing/2014/main" val="3012878161"/>
                  </a:ext>
                </a:extLst>
              </a:tr>
              <a:tr h="753898">
                <a:tc>
                  <a:txBody>
                    <a:bodyPr/>
                    <a:lstStyle/>
                    <a:p>
                      <a:pPr algn="l" fontAlgn="b"/>
                      <a:r>
                        <a:rPr lang="en-US" sz="1400" b="1" i="0" u="none" strike="noStrike">
                          <a:solidFill>
                            <a:schemeClr val="bg1"/>
                          </a:solidFill>
                          <a:effectLst/>
                          <a:latin typeface="Calibri" panose="020F0502020204030204" pitchFamily="34" charset="0"/>
                        </a:rPr>
                        <a:t>LeCun et al. (2015)</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General overview of DL; did not address specific medical image enhancement needs.</a:t>
                      </a:r>
                    </a:p>
                  </a:txBody>
                  <a:tcPr marL="6350" marR="6350" marT="6350" marB="0" anchor="b"/>
                </a:tc>
                <a:extLst>
                  <a:ext uri="{0D108BD9-81ED-4DB2-BD59-A6C34878D82A}">
                    <a16:rowId xmlns:a16="http://schemas.microsoft.com/office/drawing/2014/main" val="3146084058"/>
                  </a:ext>
                </a:extLst>
              </a:tr>
              <a:tr h="753898">
                <a:tc>
                  <a:txBody>
                    <a:bodyPr/>
                    <a:lstStyle/>
                    <a:p>
                      <a:pPr algn="l" fontAlgn="b"/>
                      <a:r>
                        <a:rPr lang="en-US" sz="1400" b="1" i="0" u="none" strike="noStrike">
                          <a:solidFill>
                            <a:schemeClr val="bg1"/>
                          </a:solidFill>
                          <a:effectLst/>
                          <a:latin typeface="Calibri" panose="020F0502020204030204" pitchFamily="34" charset="0"/>
                        </a:rPr>
                        <a:t>Mou et al.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Did not validate on diverse endoscopic datasets; lacked texture restoration.</a:t>
                      </a:r>
                    </a:p>
                  </a:txBody>
                  <a:tcPr marL="6350" marR="6350" marT="6350" marB="0" anchor="b"/>
                </a:tc>
                <a:extLst>
                  <a:ext uri="{0D108BD9-81ED-4DB2-BD59-A6C34878D82A}">
                    <a16:rowId xmlns:a16="http://schemas.microsoft.com/office/drawing/2014/main" val="3159154887"/>
                  </a:ext>
                </a:extLst>
              </a:tr>
              <a:tr h="753898">
                <a:tc>
                  <a:txBody>
                    <a:bodyPr/>
                    <a:lstStyle/>
                    <a:p>
                      <a:pPr algn="l" fontAlgn="b"/>
                      <a:r>
                        <a:rPr lang="en-US" sz="1400" b="1" i="0" u="none" strike="noStrike">
                          <a:solidFill>
                            <a:schemeClr val="bg1"/>
                          </a:solidFill>
                          <a:effectLst/>
                          <a:latin typeface="Calibri" panose="020F0502020204030204" pitchFamily="34" charset="0"/>
                        </a:rPr>
                        <a:t>Nie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Review paper; did not propose or test enhancement framework.</a:t>
                      </a:r>
                    </a:p>
                  </a:txBody>
                  <a:tcPr marL="6350" marR="6350" marT="6350" marB="0" anchor="b"/>
                </a:tc>
                <a:extLst>
                  <a:ext uri="{0D108BD9-81ED-4DB2-BD59-A6C34878D82A}">
                    <a16:rowId xmlns:a16="http://schemas.microsoft.com/office/drawing/2014/main" val="3391912510"/>
                  </a:ext>
                </a:extLst>
              </a:tr>
              <a:tr h="753898">
                <a:tc>
                  <a:txBody>
                    <a:bodyPr/>
                    <a:lstStyle/>
                    <a:p>
                      <a:pPr algn="l" fontAlgn="b"/>
                      <a:r>
                        <a:rPr lang="en-US" sz="1400" b="1" i="0" u="none" strike="noStrike">
                          <a:solidFill>
                            <a:schemeClr val="bg1"/>
                          </a:solidFill>
                          <a:effectLst/>
                          <a:latin typeface="Calibri" panose="020F0502020204030204" pitchFamily="34" charset="0"/>
                        </a:rPr>
                        <a:t>Regmi et al.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Targeted classification tasks, not resolution or detail enhancement.</a:t>
                      </a:r>
                    </a:p>
                  </a:txBody>
                  <a:tcPr marL="6350" marR="6350" marT="6350" marB="0" anchor="b"/>
                </a:tc>
                <a:extLst>
                  <a:ext uri="{0D108BD9-81ED-4DB2-BD59-A6C34878D82A}">
                    <a16:rowId xmlns:a16="http://schemas.microsoft.com/office/drawing/2014/main" val="3679279881"/>
                  </a:ext>
                </a:extLst>
              </a:tr>
              <a:tr h="753898">
                <a:tc>
                  <a:txBody>
                    <a:bodyPr/>
                    <a:lstStyle/>
                    <a:p>
                      <a:pPr algn="l" fontAlgn="b"/>
                      <a:r>
                        <a:rPr lang="en-US" sz="1400" b="1" i="0" u="none" strike="noStrike" dirty="0">
                          <a:solidFill>
                            <a:schemeClr val="bg1"/>
                          </a:solidFill>
                          <a:effectLst/>
                          <a:latin typeface="Calibri" panose="020F0502020204030204" pitchFamily="34" charset="0"/>
                        </a:rPr>
                        <a:t>Sagar et al. (2024)</a:t>
                      </a:r>
                    </a:p>
                  </a:txBody>
                  <a:tcPr marL="6350" marR="6350" marT="6350" marB="0" anchor="b">
                    <a:solidFill>
                      <a:schemeClr val="accent1">
                        <a:lumMod val="60000"/>
                        <a:lumOff val="4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Focused on abnormality detection, not image quality improvement.</a:t>
                      </a:r>
                    </a:p>
                  </a:txBody>
                  <a:tcPr marL="6350" marR="6350" marT="6350" marB="0" anchor="b"/>
                </a:tc>
                <a:extLst>
                  <a:ext uri="{0D108BD9-81ED-4DB2-BD59-A6C34878D82A}">
                    <a16:rowId xmlns:a16="http://schemas.microsoft.com/office/drawing/2014/main" val="2252514412"/>
                  </a:ext>
                </a:extLst>
              </a:tr>
            </a:tbl>
          </a:graphicData>
        </a:graphic>
      </p:graphicFrame>
    </p:spTree>
    <p:extLst>
      <p:ext uri="{BB962C8B-B14F-4D97-AF65-F5344CB8AC3E}">
        <p14:creationId xmlns:p14="http://schemas.microsoft.com/office/powerpoint/2010/main" val="1280049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936F0F-11E0-F4F3-2840-66525891ACBD}"/>
              </a:ext>
            </a:extLst>
          </p:cNvPr>
          <p:cNvSpPr/>
          <p:nvPr/>
        </p:nvSpPr>
        <p:spPr>
          <a:xfrm>
            <a:off x="2794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01FE9A-6D10-C73C-502B-66B3A2A7F92E}"/>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D03B43-5E64-EBB2-9470-9E7CB659259B}"/>
              </a:ext>
            </a:extLst>
          </p:cNvPr>
          <p:cNvSpPr/>
          <p:nvPr/>
        </p:nvSpPr>
        <p:spPr>
          <a:xfrm>
            <a:off x="8204200" y="330200"/>
            <a:ext cx="3708400" cy="1651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9B18CBB-A190-379D-7E5C-A84681C7F711}"/>
              </a:ext>
            </a:extLst>
          </p:cNvPr>
          <p:cNvGraphicFramePr>
            <a:graphicFrameLocks noGrp="1"/>
          </p:cNvGraphicFramePr>
          <p:nvPr>
            <p:extLst>
              <p:ext uri="{D42A27DB-BD31-4B8C-83A1-F6EECF244321}">
                <p14:modId xmlns:p14="http://schemas.microsoft.com/office/powerpoint/2010/main" val="590174044"/>
              </p:ext>
            </p:extLst>
          </p:nvPr>
        </p:nvGraphicFramePr>
        <p:xfrm>
          <a:off x="486833" y="753533"/>
          <a:ext cx="11218334" cy="5850465"/>
        </p:xfrm>
        <a:graphic>
          <a:graphicData uri="http://schemas.openxmlformats.org/drawingml/2006/table">
            <a:tbl>
              <a:tblPr firstRow="1" bandRow="1">
                <a:tableStyleId>{5C22544A-7EE6-4342-B048-85BDC9FD1C3A}</a:tableStyleId>
              </a:tblPr>
              <a:tblGrid>
                <a:gridCol w="5609167">
                  <a:extLst>
                    <a:ext uri="{9D8B030D-6E8A-4147-A177-3AD203B41FA5}">
                      <a16:colId xmlns:a16="http://schemas.microsoft.com/office/drawing/2014/main" val="1578013753"/>
                    </a:ext>
                  </a:extLst>
                </a:gridCol>
                <a:gridCol w="5609167">
                  <a:extLst>
                    <a:ext uri="{9D8B030D-6E8A-4147-A177-3AD203B41FA5}">
                      <a16:colId xmlns:a16="http://schemas.microsoft.com/office/drawing/2014/main" val="3344186167"/>
                    </a:ext>
                  </a:extLst>
                </a:gridCol>
              </a:tblGrid>
              <a:tr h="573179">
                <a:tc>
                  <a:txBody>
                    <a:bodyPr/>
                    <a:lstStyle/>
                    <a:p>
                      <a:r>
                        <a:rPr lang="en-US" b="1" dirty="0">
                          <a:solidFill>
                            <a:schemeClr val="bg1"/>
                          </a:solidFill>
                        </a:rPr>
                        <a:t>STUDIES</a:t>
                      </a:r>
                    </a:p>
                  </a:txBody>
                  <a:tcPr>
                    <a:solidFill>
                      <a:schemeClr val="accent1">
                        <a:lumMod val="60000"/>
                        <a:lumOff val="40000"/>
                      </a:schemeClr>
                    </a:solidFill>
                  </a:tcPr>
                </a:tc>
                <a:tc>
                  <a:txBody>
                    <a:bodyPr/>
                    <a:lstStyle/>
                    <a:p>
                      <a:r>
                        <a:rPr lang="en-US" b="1" dirty="0"/>
                        <a:t>GAPS</a:t>
                      </a:r>
                    </a:p>
                  </a:txBody>
                  <a:tcPr>
                    <a:solidFill>
                      <a:schemeClr val="accent1">
                        <a:lumMod val="60000"/>
                        <a:lumOff val="40000"/>
                      </a:schemeClr>
                    </a:solidFill>
                  </a:tcPr>
                </a:tc>
                <a:extLst>
                  <a:ext uri="{0D108BD9-81ED-4DB2-BD59-A6C34878D82A}">
                    <a16:rowId xmlns:a16="http://schemas.microsoft.com/office/drawing/2014/main" val="926324942"/>
                  </a:ext>
                </a:extLst>
              </a:tr>
              <a:tr h="753898">
                <a:tc>
                  <a:txBody>
                    <a:bodyPr/>
                    <a:lstStyle/>
                    <a:p>
                      <a:pPr algn="l" fontAlgn="b"/>
                      <a:r>
                        <a:rPr lang="en-US" sz="1400" b="1" i="0" u="none" strike="noStrike" dirty="0">
                          <a:solidFill>
                            <a:schemeClr val="bg1"/>
                          </a:solidFill>
                          <a:effectLst/>
                          <a:latin typeface="Calibri" panose="020F0502020204030204" pitchFamily="34" charset="0"/>
                        </a:rPr>
                        <a:t>Srivastava et al. (2022)</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Worked on classification in video endoscopy; enhancement not addressed.</a:t>
                      </a:r>
                    </a:p>
                  </a:txBody>
                  <a:tcPr marL="6350" marR="6350" marT="6350" marB="0" anchor="b"/>
                </a:tc>
                <a:extLst>
                  <a:ext uri="{0D108BD9-81ED-4DB2-BD59-A6C34878D82A}">
                    <a16:rowId xmlns:a16="http://schemas.microsoft.com/office/drawing/2014/main" val="4123307621"/>
                  </a:ext>
                </a:extLst>
              </a:tr>
              <a:tr h="753898">
                <a:tc>
                  <a:txBody>
                    <a:bodyPr/>
                    <a:lstStyle/>
                    <a:p>
                      <a:pPr algn="l" fontAlgn="b"/>
                      <a:r>
                        <a:rPr lang="en-US" sz="1400" b="1" i="0" u="none" strike="noStrike" dirty="0">
                          <a:solidFill>
                            <a:schemeClr val="bg1"/>
                          </a:solidFill>
                          <a:effectLst/>
                          <a:latin typeface="Calibri" panose="020F0502020204030204" pitchFamily="34" charset="0"/>
                        </a:rPr>
                        <a:t>Wang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Lightweight model lacked depth for high-resolution texture enhancement.</a:t>
                      </a:r>
                    </a:p>
                  </a:txBody>
                  <a:tcPr marL="6350" marR="6350" marT="6350" marB="0" anchor="b"/>
                </a:tc>
                <a:extLst>
                  <a:ext uri="{0D108BD9-81ED-4DB2-BD59-A6C34878D82A}">
                    <a16:rowId xmlns:a16="http://schemas.microsoft.com/office/drawing/2014/main" val="3012878161"/>
                  </a:ext>
                </a:extLst>
              </a:tr>
              <a:tr h="753898">
                <a:tc>
                  <a:txBody>
                    <a:bodyPr/>
                    <a:lstStyle/>
                    <a:p>
                      <a:pPr algn="l" fontAlgn="b"/>
                      <a:r>
                        <a:rPr lang="en-US" sz="1400" b="1" i="0" u="none" strike="noStrike" dirty="0">
                          <a:solidFill>
                            <a:schemeClr val="bg1"/>
                          </a:solidFill>
                          <a:effectLst/>
                          <a:latin typeface="Calibri" panose="020F0502020204030204" pitchFamily="34" charset="0"/>
                        </a:rPr>
                        <a:t>Wang &amp; Meng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Focused on depth estimation; not designed for visual quality improvement.</a:t>
                      </a:r>
                    </a:p>
                  </a:txBody>
                  <a:tcPr marL="6350" marR="6350" marT="6350" marB="0" anchor="b"/>
                </a:tc>
                <a:extLst>
                  <a:ext uri="{0D108BD9-81ED-4DB2-BD59-A6C34878D82A}">
                    <a16:rowId xmlns:a16="http://schemas.microsoft.com/office/drawing/2014/main" val="3146084058"/>
                  </a:ext>
                </a:extLst>
              </a:tr>
              <a:tr h="753898">
                <a:tc>
                  <a:txBody>
                    <a:bodyPr/>
                    <a:lstStyle/>
                    <a:p>
                      <a:pPr algn="l" fontAlgn="b"/>
                      <a:r>
                        <a:rPr lang="en-US" sz="1400" b="1" i="0" u="none" strike="noStrike" dirty="0">
                          <a:solidFill>
                            <a:schemeClr val="bg1"/>
                          </a:solidFill>
                          <a:effectLst/>
                          <a:latin typeface="Calibri" panose="020F0502020204030204" pitchFamily="34" charset="0"/>
                        </a:rPr>
                        <a:t>Wu &amp; Gu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Did not enhance image clarity; focused on pose/depth estimation.</a:t>
                      </a:r>
                    </a:p>
                  </a:txBody>
                  <a:tcPr marL="6350" marR="6350" marT="6350" marB="0" anchor="b"/>
                </a:tc>
                <a:extLst>
                  <a:ext uri="{0D108BD9-81ED-4DB2-BD59-A6C34878D82A}">
                    <a16:rowId xmlns:a16="http://schemas.microsoft.com/office/drawing/2014/main" val="3159154887"/>
                  </a:ext>
                </a:extLst>
              </a:tr>
              <a:tr h="753898">
                <a:tc>
                  <a:txBody>
                    <a:bodyPr/>
                    <a:lstStyle/>
                    <a:p>
                      <a:pPr algn="l" fontAlgn="b"/>
                      <a:r>
                        <a:rPr lang="en-US" sz="1400" b="1" i="0" u="none" strike="noStrike" dirty="0">
                          <a:solidFill>
                            <a:schemeClr val="bg1"/>
                          </a:solidFill>
                          <a:effectLst/>
                          <a:latin typeface="Calibri" panose="020F0502020204030204" pitchFamily="34" charset="0"/>
                        </a:rPr>
                        <a:t>Xu et al. (2023)</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Discussed image inpainting; did not propose real-time endoscopic enhancement.</a:t>
                      </a:r>
                    </a:p>
                  </a:txBody>
                  <a:tcPr marL="6350" marR="6350" marT="6350" marB="0" anchor="b"/>
                </a:tc>
                <a:extLst>
                  <a:ext uri="{0D108BD9-81ED-4DB2-BD59-A6C34878D82A}">
                    <a16:rowId xmlns:a16="http://schemas.microsoft.com/office/drawing/2014/main" val="3391912510"/>
                  </a:ext>
                </a:extLst>
              </a:tr>
              <a:tr h="753898">
                <a:tc>
                  <a:txBody>
                    <a:bodyPr/>
                    <a:lstStyle/>
                    <a:p>
                      <a:pPr algn="l" fontAlgn="b"/>
                      <a:r>
                        <a:rPr lang="en-US" sz="1400" b="1" i="0" u="none" strike="noStrike" dirty="0">
                          <a:solidFill>
                            <a:schemeClr val="bg1"/>
                          </a:solidFill>
                          <a:effectLst/>
                          <a:latin typeface="Calibri" panose="020F0502020204030204" pitchFamily="34" charset="0"/>
                        </a:rPr>
                        <a:t>Zhang et al. (2024)</a:t>
                      </a:r>
                    </a:p>
                  </a:txBody>
                  <a:tcPr marL="6350" marR="6350" marT="6350" marB="0" anchor="b">
                    <a:solidFill>
                      <a:schemeClr val="accent1">
                        <a:lumMod val="60000"/>
                        <a:lumOff val="40000"/>
                      </a:schemeClr>
                    </a:solidFill>
                  </a:tcPr>
                </a:tc>
                <a:tc>
                  <a:txBody>
                    <a:bodyPr/>
                    <a:lstStyle/>
                    <a:p>
                      <a:pPr algn="l" fontAlgn="b"/>
                      <a:r>
                        <a:rPr lang="en-US" sz="1400" b="0" i="0" u="none" strike="noStrike">
                          <a:solidFill>
                            <a:srgbClr val="000000"/>
                          </a:solidFill>
                          <a:effectLst/>
                          <a:latin typeface="Calibri" panose="020F0502020204030204" pitchFamily="34" charset="0"/>
                        </a:rPr>
                        <a:t>Addressed quality control but not enhancement of poor-quality images.</a:t>
                      </a:r>
                    </a:p>
                  </a:txBody>
                  <a:tcPr marL="6350" marR="6350" marT="6350" marB="0" anchor="b"/>
                </a:tc>
                <a:extLst>
                  <a:ext uri="{0D108BD9-81ED-4DB2-BD59-A6C34878D82A}">
                    <a16:rowId xmlns:a16="http://schemas.microsoft.com/office/drawing/2014/main" val="3679279881"/>
                  </a:ext>
                </a:extLst>
              </a:tr>
              <a:tr h="753898">
                <a:tc>
                  <a:txBody>
                    <a:bodyPr/>
                    <a:lstStyle/>
                    <a:p>
                      <a:pPr algn="l" fontAlgn="b"/>
                      <a:r>
                        <a:rPr lang="en-US" sz="1400" b="1" i="0" u="none" strike="noStrike" dirty="0">
                          <a:solidFill>
                            <a:schemeClr val="bg1"/>
                          </a:solidFill>
                          <a:effectLst/>
                          <a:latin typeface="Calibri" panose="020F0502020204030204" pitchFamily="34" charset="0"/>
                        </a:rPr>
                        <a:t>Zhao et al. (2023)</a:t>
                      </a:r>
                    </a:p>
                  </a:txBody>
                  <a:tcPr marL="6350" marR="6350" marT="6350" marB="0" anchor="b">
                    <a:solidFill>
                      <a:schemeClr val="accent1">
                        <a:lumMod val="60000"/>
                        <a:lumOff val="4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Focused on classification using TL; lacked enhancement components.</a:t>
                      </a:r>
                    </a:p>
                  </a:txBody>
                  <a:tcPr marL="6350" marR="6350" marT="6350" marB="0" anchor="b"/>
                </a:tc>
                <a:extLst>
                  <a:ext uri="{0D108BD9-81ED-4DB2-BD59-A6C34878D82A}">
                    <a16:rowId xmlns:a16="http://schemas.microsoft.com/office/drawing/2014/main" val="2252514412"/>
                  </a:ext>
                </a:extLst>
              </a:tr>
            </a:tbl>
          </a:graphicData>
        </a:graphic>
      </p:graphicFrame>
    </p:spTree>
    <p:extLst>
      <p:ext uri="{BB962C8B-B14F-4D97-AF65-F5344CB8AC3E}">
        <p14:creationId xmlns:p14="http://schemas.microsoft.com/office/powerpoint/2010/main" val="328722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326D5AAF-9FAC-4317-A790-352BD47C0E48}"/>
              </a:ext>
            </a:extLst>
          </p:cNvPr>
          <p:cNvGrpSpPr/>
          <p:nvPr/>
        </p:nvGrpSpPr>
        <p:grpSpPr>
          <a:xfrm>
            <a:off x="1565282" y="5270022"/>
            <a:ext cx="2332378" cy="1031529"/>
            <a:chOff x="3266141" y="795384"/>
            <a:chExt cx="3372233" cy="1031529"/>
          </a:xfrm>
        </p:grpSpPr>
        <p:sp>
          <p:nvSpPr>
            <p:cNvPr id="73" name="Rectangle 72">
              <a:extLst>
                <a:ext uri="{FF2B5EF4-FFF2-40B4-BE49-F238E27FC236}">
                  <a16:creationId xmlns:a16="http://schemas.microsoft.com/office/drawing/2014/main" id="{4A65B2A4-3682-B426-D977-89654C331847}"/>
                </a:ext>
              </a:extLst>
            </p:cNvPr>
            <p:cNvSpPr/>
            <p:nvPr/>
          </p:nvSpPr>
          <p:spPr>
            <a:xfrm flipH="1">
              <a:off x="5791874" y="1039957"/>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E21E6636-9DB1-F353-BC06-BC3D2FA7EB97}"/>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7B6E7A6-30C6-F457-D7BF-A95255D75974}"/>
                </a:ext>
              </a:extLst>
            </p:cNvPr>
            <p:cNvSpPr/>
            <p:nvPr/>
          </p:nvSpPr>
          <p:spPr>
            <a:xfrm>
              <a:off x="3266141" y="1113182"/>
              <a:ext cx="2617824" cy="66260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EFCDE0DE-682D-6C79-5BDD-0915B294A082}"/>
                </a:ext>
              </a:extLst>
            </p:cNvPr>
            <p:cNvGrpSpPr/>
            <p:nvPr/>
          </p:nvGrpSpPr>
          <p:grpSpPr>
            <a:xfrm>
              <a:off x="5588896" y="1531471"/>
              <a:ext cx="390125" cy="205592"/>
              <a:chOff x="5588896" y="1531471"/>
              <a:chExt cx="390125" cy="205592"/>
            </a:xfrm>
          </p:grpSpPr>
          <p:sp>
            <p:nvSpPr>
              <p:cNvPr id="79" name="Oval 78">
                <a:extLst>
                  <a:ext uri="{FF2B5EF4-FFF2-40B4-BE49-F238E27FC236}">
                    <a16:creationId xmlns:a16="http://schemas.microsoft.com/office/drawing/2014/main" id="{16AA01B6-158E-8790-E170-79146DD3C5F0}"/>
                  </a:ext>
                </a:extLst>
              </p:cNvPr>
              <p:cNvSpPr/>
              <p:nvPr/>
            </p:nvSpPr>
            <p:spPr>
              <a:xfrm>
                <a:off x="5588896" y="1531471"/>
                <a:ext cx="390125" cy="205592"/>
              </a:xfrm>
              <a:prstGeom prst="ellipse">
                <a:avLst/>
              </a:prstGeom>
              <a:gradFill flip="none" rotWithShape="1">
                <a:gsLst>
                  <a:gs pos="52000">
                    <a:srgbClr val="FF1DFF"/>
                  </a:gs>
                  <a:gs pos="14000">
                    <a:srgbClr val="500050"/>
                  </a:gs>
                  <a:gs pos="100000">
                    <a:srgbClr val="8000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Freeform: Shape 79">
                <a:extLst>
                  <a:ext uri="{FF2B5EF4-FFF2-40B4-BE49-F238E27FC236}">
                    <a16:creationId xmlns:a16="http://schemas.microsoft.com/office/drawing/2014/main" id="{37F59C3E-643D-83F0-E67A-376DB2EE95F4}"/>
                  </a:ext>
                </a:extLst>
              </p:cNvPr>
              <p:cNvSpPr/>
              <p:nvPr/>
            </p:nvSpPr>
            <p:spPr>
              <a:xfrm rot="16200000" flipH="1">
                <a:off x="5744692" y="1607018"/>
                <a:ext cx="104738" cy="9465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1A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Freeform: Shape 76">
              <a:extLst>
                <a:ext uri="{FF2B5EF4-FFF2-40B4-BE49-F238E27FC236}">
                  <a16:creationId xmlns:a16="http://schemas.microsoft.com/office/drawing/2014/main" id="{1B507C86-5F7B-F188-393F-DD4E19F37316}"/>
                </a:ext>
              </a:extLst>
            </p:cNvPr>
            <p:cNvSpPr/>
            <p:nvPr/>
          </p:nvSpPr>
          <p:spPr>
            <a:xfrm>
              <a:off x="5751482" y="1221349"/>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26B89ED6-7386-3A88-09B3-4654DF4F9BEB}"/>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flip="none" rotWithShape="1">
              <a:gsLst>
                <a:gs pos="0">
                  <a:srgbClr val="EF3078">
                    <a:tint val="66000"/>
                    <a:satMod val="160000"/>
                  </a:srgbClr>
                </a:gs>
                <a:gs pos="50000">
                  <a:srgbClr val="EF3078">
                    <a:tint val="44500"/>
                    <a:satMod val="160000"/>
                  </a:srgbClr>
                </a:gs>
                <a:gs pos="100000">
                  <a:srgbClr val="EF3078">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4CD6FD3-B4DC-6789-3B04-DCF282DA10FA}"/>
              </a:ext>
            </a:extLst>
          </p:cNvPr>
          <p:cNvGrpSpPr/>
          <p:nvPr/>
        </p:nvGrpSpPr>
        <p:grpSpPr>
          <a:xfrm>
            <a:off x="1371927" y="252669"/>
            <a:ext cx="3095901" cy="1036307"/>
            <a:chOff x="1378226" y="795384"/>
            <a:chExt cx="5248242" cy="1036307"/>
          </a:xfrm>
        </p:grpSpPr>
        <p:sp>
          <p:nvSpPr>
            <p:cNvPr id="3" name="Rectangle 2">
              <a:extLst>
                <a:ext uri="{FF2B5EF4-FFF2-40B4-BE49-F238E27FC236}">
                  <a16:creationId xmlns:a16="http://schemas.microsoft.com/office/drawing/2014/main" id="{C19CB2DF-3CAB-06FE-E41C-81FA643BF5B4}"/>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234AA2C3-380C-5409-0EC0-383E7CDD70F8}"/>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8E652D-C8C7-23C4-C702-40873CD069C2}"/>
                </a:ext>
              </a:extLst>
            </p:cNvPr>
            <p:cNvSpPr/>
            <p:nvPr/>
          </p:nvSpPr>
          <p:spPr>
            <a:xfrm>
              <a:off x="1378226" y="1113182"/>
              <a:ext cx="4505739" cy="662609"/>
            </a:xfrm>
            <a:prstGeom prst="rect">
              <a:avLst/>
            </a:prstGeom>
            <a:gradFill flip="none" rotWithShape="1">
              <a:gsLst>
                <a:gs pos="100000">
                  <a:srgbClr val="D48D3E"/>
                </a:gs>
                <a:gs pos="0">
                  <a:srgbClr val="FAC8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7B663FB-9D29-8C38-B7BC-F7575B245FA1}"/>
                </a:ext>
              </a:extLst>
            </p:cNvPr>
            <p:cNvGrpSpPr/>
            <p:nvPr/>
          </p:nvGrpSpPr>
          <p:grpSpPr>
            <a:xfrm>
              <a:off x="5592288" y="1513843"/>
              <a:ext cx="390125" cy="205592"/>
              <a:chOff x="5592288" y="1513843"/>
              <a:chExt cx="390125" cy="205592"/>
            </a:xfrm>
          </p:grpSpPr>
          <p:sp>
            <p:nvSpPr>
              <p:cNvPr id="9" name="Oval 8">
                <a:extLst>
                  <a:ext uri="{FF2B5EF4-FFF2-40B4-BE49-F238E27FC236}">
                    <a16:creationId xmlns:a16="http://schemas.microsoft.com/office/drawing/2014/main" id="{80F1E28A-5802-27E2-59D8-CAEFCB94EEDB}"/>
                  </a:ext>
                </a:extLst>
              </p:cNvPr>
              <p:cNvSpPr/>
              <p:nvPr/>
            </p:nvSpPr>
            <p:spPr>
              <a:xfrm>
                <a:off x="5592288" y="1513843"/>
                <a:ext cx="390125" cy="205592"/>
              </a:xfrm>
              <a:prstGeom prst="ellipse">
                <a:avLst/>
              </a:prstGeom>
              <a:gradFill flip="none" rotWithShape="1">
                <a:gsLst>
                  <a:gs pos="52000">
                    <a:srgbClr val="FBD48F"/>
                  </a:gs>
                  <a:gs pos="14000">
                    <a:srgbClr val="A76124"/>
                  </a:gs>
                  <a:gs pos="100000">
                    <a:srgbClr val="CE85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Shape 9">
                <a:extLst>
                  <a:ext uri="{FF2B5EF4-FFF2-40B4-BE49-F238E27FC236}">
                    <a16:creationId xmlns:a16="http://schemas.microsoft.com/office/drawing/2014/main" id="{FE3A7772-6A22-852D-4F50-35F5089EC07B}"/>
                  </a:ext>
                </a:extLst>
              </p:cNvPr>
              <p:cNvSpPr/>
              <p:nvPr/>
            </p:nvSpPr>
            <p:spPr>
              <a:xfrm rot="16200000" flipH="1">
                <a:off x="5760363" y="1592803"/>
                <a:ext cx="107266" cy="11464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Shape 6">
              <a:extLst>
                <a:ext uri="{FF2B5EF4-FFF2-40B4-BE49-F238E27FC236}">
                  <a16:creationId xmlns:a16="http://schemas.microsoft.com/office/drawing/2014/main" id="{7971439C-D49B-6608-C00D-F216363A38D4}"/>
                </a:ext>
              </a:extLst>
            </p:cNvPr>
            <p:cNvSpPr/>
            <p:nvPr/>
          </p:nvSpPr>
          <p:spPr>
            <a:xfrm>
              <a:off x="5754679" y="1214955"/>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DD8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6F8988A-AD2A-5EAE-17F6-FA3D0616F12D}"/>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BD48F"/>
                </a:gs>
                <a:gs pos="100000">
                  <a:srgbClr val="CE8537"/>
                </a:gs>
                <a:gs pos="0">
                  <a:srgbClr val="FAC86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129D3444-8BB9-6712-879B-FA56AF264DFD}"/>
              </a:ext>
            </a:extLst>
          </p:cNvPr>
          <p:cNvGrpSpPr/>
          <p:nvPr/>
        </p:nvGrpSpPr>
        <p:grpSpPr>
          <a:xfrm>
            <a:off x="1371927" y="1456562"/>
            <a:ext cx="4161921" cy="1036307"/>
            <a:chOff x="2140318" y="795384"/>
            <a:chExt cx="4486150" cy="1036307"/>
          </a:xfrm>
        </p:grpSpPr>
        <p:sp>
          <p:nvSpPr>
            <p:cNvPr id="12" name="Rectangle 11">
              <a:extLst>
                <a:ext uri="{FF2B5EF4-FFF2-40B4-BE49-F238E27FC236}">
                  <a16:creationId xmlns:a16="http://schemas.microsoft.com/office/drawing/2014/main" id="{AD2E5D94-5898-F215-5C76-86BB0AB17746}"/>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AD94A83-2CA8-5B34-099A-DF49FD676F22}"/>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004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04CB14-DD21-C77A-7FE5-9886FA5F11FD}"/>
                </a:ext>
              </a:extLst>
            </p:cNvPr>
            <p:cNvSpPr/>
            <p:nvPr/>
          </p:nvSpPr>
          <p:spPr>
            <a:xfrm>
              <a:off x="2140318" y="1113182"/>
              <a:ext cx="3743647" cy="662609"/>
            </a:xfrm>
            <a:prstGeom prst="rect">
              <a:avLst/>
            </a:prstGeom>
            <a:gradFill flip="none" rotWithShape="1">
              <a:gsLst>
                <a:gs pos="100000">
                  <a:srgbClr val="006666"/>
                </a:gs>
                <a:gs pos="0">
                  <a:srgbClr val="00CC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3C294DD-3AE0-4E19-1431-8C88CFD76BE8}"/>
                </a:ext>
              </a:extLst>
            </p:cNvPr>
            <p:cNvGrpSpPr/>
            <p:nvPr/>
          </p:nvGrpSpPr>
          <p:grpSpPr>
            <a:xfrm>
              <a:off x="5588896" y="1531471"/>
              <a:ext cx="390125" cy="205592"/>
              <a:chOff x="5588896" y="1531471"/>
              <a:chExt cx="390125" cy="205592"/>
            </a:xfrm>
          </p:grpSpPr>
          <p:sp>
            <p:nvSpPr>
              <p:cNvPr id="18" name="Oval 17">
                <a:extLst>
                  <a:ext uri="{FF2B5EF4-FFF2-40B4-BE49-F238E27FC236}">
                    <a16:creationId xmlns:a16="http://schemas.microsoft.com/office/drawing/2014/main" id="{95AC1C26-2D05-9A04-59DE-729A14E407D5}"/>
                  </a:ext>
                </a:extLst>
              </p:cNvPr>
              <p:cNvSpPr/>
              <p:nvPr/>
            </p:nvSpPr>
            <p:spPr>
              <a:xfrm>
                <a:off x="5588896" y="1531471"/>
                <a:ext cx="390125" cy="205592"/>
              </a:xfrm>
              <a:prstGeom prst="ellipse">
                <a:avLst/>
              </a:prstGeom>
              <a:gradFill flip="none" rotWithShape="1">
                <a:gsLst>
                  <a:gs pos="52000">
                    <a:srgbClr val="1DFFC4"/>
                  </a:gs>
                  <a:gs pos="14000">
                    <a:srgbClr val="004846"/>
                  </a:gs>
                  <a:gs pos="100000">
                    <a:srgbClr val="00CC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9EF94723-C252-3C8D-FE56-4B9FC295AD46}"/>
                  </a:ext>
                </a:extLst>
              </p:cNvPr>
              <p:cNvSpPr/>
              <p:nvPr/>
            </p:nvSpPr>
            <p:spPr>
              <a:xfrm rot="16200000" flipH="1">
                <a:off x="5750509" y="1595010"/>
                <a:ext cx="113947" cy="109463"/>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004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a:extLst>
                <a:ext uri="{FF2B5EF4-FFF2-40B4-BE49-F238E27FC236}">
                  <a16:creationId xmlns:a16="http://schemas.microsoft.com/office/drawing/2014/main" id="{072612B7-3076-D40B-141D-A849FA698463}"/>
                </a:ext>
              </a:extLst>
            </p:cNvPr>
            <p:cNvSpPr/>
            <p:nvPr/>
          </p:nvSpPr>
          <p:spPr>
            <a:xfrm>
              <a:off x="5754500" y="1221349"/>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008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E4B2E9B-2331-7AFD-AA99-5D75A55EE744}"/>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1DFFC4"/>
                </a:gs>
                <a:gs pos="100000">
                  <a:srgbClr val="006666"/>
                </a:gs>
                <a:gs pos="0">
                  <a:srgbClr val="00CC99"/>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C491A1E-E6F4-C98C-C62F-309E3BBA8589}"/>
              </a:ext>
            </a:extLst>
          </p:cNvPr>
          <p:cNvGrpSpPr/>
          <p:nvPr/>
        </p:nvGrpSpPr>
        <p:grpSpPr>
          <a:xfrm>
            <a:off x="1258073" y="2685723"/>
            <a:ext cx="5658350" cy="1036307"/>
            <a:chOff x="320494" y="795384"/>
            <a:chExt cx="6305974" cy="1036307"/>
          </a:xfrm>
        </p:grpSpPr>
        <p:sp>
          <p:nvSpPr>
            <p:cNvPr id="21" name="Rectangle 20">
              <a:extLst>
                <a:ext uri="{FF2B5EF4-FFF2-40B4-BE49-F238E27FC236}">
                  <a16:creationId xmlns:a16="http://schemas.microsoft.com/office/drawing/2014/main" id="{5EB5BFC0-11B8-3C2E-F11A-2C0A4F73300F}"/>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3ED2CB8-705B-96BE-815F-FDEFFB675BE6}"/>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004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725781-3378-BA10-1C8C-5AE96DA7F0CA}"/>
                </a:ext>
              </a:extLst>
            </p:cNvPr>
            <p:cNvSpPr/>
            <p:nvPr/>
          </p:nvSpPr>
          <p:spPr>
            <a:xfrm>
              <a:off x="320494" y="1113182"/>
              <a:ext cx="5563472" cy="662609"/>
            </a:xfrm>
            <a:prstGeom prst="rect">
              <a:avLst/>
            </a:prstGeom>
            <a:gradFill flip="none" rotWithShape="1">
              <a:gsLst>
                <a:gs pos="100000">
                  <a:srgbClr val="0066CC"/>
                </a:gs>
                <a:gs pos="0">
                  <a:srgbClr val="0099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48D9BE5-C290-BDBC-E843-B646BABDF74A}"/>
                </a:ext>
              </a:extLst>
            </p:cNvPr>
            <p:cNvGrpSpPr/>
            <p:nvPr/>
          </p:nvGrpSpPr>
          <p:grpSpPr>
            <a:xfrm>
              <a:off x="5588896" y="1531471"/>
              <a:ext cx="390125" cy="205592"/>
              <a:chOff x="5588896" y="1531471"/>
              <a:chExt cx="390125" cy="205592"/>
            </a:xfrm>
          </p:grpSpPr>
          <p:sp>
            <p:nvSpPr>
              <p:cNvPr id="27" name="Oval 26">
                <a:extLst>
                  <a:ext uri="{FF2B5EF4-FFF2-40B4-BE49-F238E27FC236}">
                    <a16:creationId xmlns:a16="http://schemas.microsoft.com/office/drawing/2014/main" id="{25776886-0664-716A-8F4C-F7FADA9F1014}"/>
                  </a:ext>
                </a:extLst>
              </p:cNvPr>
              <p:cNvSpPr/>
              <p:nvPr/>
            </p:nvSpPr>
            <p:spPr>
              <a:xfrm>
                <a:off x="5588896" y="1531471"/>
                <a:ext cx="390125" cy="205592"/>
              </a:xfrm>
              <a:prstGeom prst="ellipse">
                <a:avLst/>
              </a:prstGeom>
              <a:gradFill flip="none" rotWithShape="1">
                <a:gsLst>
                  <a:gs pos="52000">
                    <a:srgbClr val="3BB0FF"/>
                  </a:gs>
                  <a:gs pos="14000">
                    <a:srgbClr val="00458A"/>
                  </a:gs>
                  <a:gs pos="100000">
                    <a:srgbClr val="0045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Shape 27">
                <a:extLst>
                  <a:ext uri="{FF2B5EF4-FFF2-40B4-BE49-F238E27FC236}">
                    <a16:creationId xmlns:a16="http://schemas.microsoft.com/office/drawing/2014/main" id="{67CD8FCB-47F4-B5CC-50C9-C730669C0BAF}"/>
                  </a:ext>
                </a:extLst>
              </p:cNvPr>
              <p:cNvSpPr/>
              <p:nvPr/>
            </p:nvSpPr>
            <p:spPr>
              <a:xfrm rot="16200000" flipH="1">
                <a:off x="5741094" y="1594727"/>
                <a:ext cx="120627" cy="103349"/>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28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Shape 24">
              <a:extLst>
                <a:ext uri="{FF2B5EF4-FFF2-40B4-BE49-F238E27FC236}">
                  <a16:creationId xmlns:a16="http://schemas.microsoft.com/office/drawing/2014/main" id="{499CE164-067C-3969-1978-95D09AA1E50A}"/>
                </a:ext>
              </a:extLst>
            </p:cNvPr>
            <p:cNvSpPr/>
            <p:nvPr/>
          </p:nvSpPr>
          <p:spPr>
            <a:xfrm>
              <a:off x="5751482" y="1221349"/>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81C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4317B7D-4202-794B-15C7-084DEC9DDA5C}"/>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3BB0FF"/>
                </a:gs>
                <a:gs pos="100000">
                  <a:srgbClr val="0066CC"/>
                </a:gs>
                <a:gs pos="0">
                  <a:srgbClr val="0099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81429E24-F0AB-D33E-55D8-BE2EE3E2227A}"/>
              </a:ext>
            </a:extLst>
          </p:cNvPr>
          <p:cNvGrpSpPr/>
          <p:nvPr/>
        </p:nvGrpSpPr>
        <p:grpSpPr>
          <a:xfrm>
            <a:off x="1371927" y="3877224"/>
            <a:ext cx="3372233" cy="1031529"/>
            <a:chOff x="3266141" y="795384"/>
            <a:chExt cx="3372233" cy="1031529"/>
          </a:xfrm>
        </p:grpSpPr>
        <p:sp>
          <p:nvSpPr>
            <p:cNvPr id="30" name="Rectangle 29">
              <a:extLst>
                <a:ext uri="{FF2B5EF4-FFF2-40B4-BE49-F238E27FC236}">
                  <a16:creationId xmlns:a16="http://schemas.microsoft.com/office/drawing/2014/main" id="{459D563C-012B-529B-BF17-A55797994DE2}"/>
                </a:ext>
              </a:extLst>
            </p:cNvPr>
            <p:cNvSpPr/>
            <p:nvPr/>
          </p:nvSpPr>
          <p:spPr>
            <a:xfrm flipH="1">
              <a:off x="5791874" y="1039957"/>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7C2AA5C-52A2-CF69-E274-092DE18D9A64}"/>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E3167AC-8306-6AC1-FF8B-618297493065}"/>
                </a:ext>
              </a:extLst>
            </p:cNvPr>
            <p:cNvSpPr/>
            <p:nvPr/>
          </p:nvSpPr>
          <p:spPr>
            <a:xfrm>
              <a:off x="3266141" y="1113182"/>
              <a:ext cx="2617824" cy="662609"/>
            </a:xfrm>
            <a:prstGeom prst="rect">
              <a:avLst/>
            </a:prstGeom>
            <a:gradFill flip="none" rotWithShape="1">
              <a:gsLst>
                <a:gs pos="100000">
                  <a:srgbClr val="800080"/>
                </a:gs>
                <a:gs pos="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3162E29-56FB-8DE7-5851-E2FB156FFAA2}"/>
                </a:ext>
              </a:extLst>
            </p:cNvPr>
            <p:cNvGrpSpPr/>
            <p:nvPr/>
          </p:nvGrpSpPr>
          <p:grpSpPr>
            <a:xfrm>
              <a:off x="5588896" y="1531471"/>
              <a:ext cx="390125" cy="205592"/>
              <a:chOff x="5588896" y="1531471"/>
              <a:chExt cx="390125" cy="205592"/>
            </a:xfrm>
          </p:grpSpPr>
          <p:sp>
            <p:nvSpPr>
              <p:cNvPr id="36" name="Oval 35">
                <a:extLst>
                  <a:ext uri="{FF2B5EF4-FFF2-40B4-BE49-F238E27FC236}">
                    <a16:creationId xmlns:a16="http://schemas.microsoft.com/office/drawing/2014/main" id="{A09B4CA3-97D4-145B-D22D-C0702E179A89}"/>
                  </a:ext>
                </a:extLst>
              </p:cNvPr>
              <p:cNvSpPr/>
              <p:nvPr/>
            </p:nvSpPr>
            <p:spPr>
              <a:xfrm>
                <a:off x="5588896" y="1531471"/>
                <a:ext cx="390125" cy="205592"/>
              </a:xfrm>
              <a:prstGeom prst="ellipse">
                <a:avLst/>
              </a:prstGeom>
              <a:gradFill flip="none" rotWithShape="1">
                <a:gsLst>
                  <a:gs pos="52000">
                    <a:srgbClr val="FF1DFF"/>
                  </a:gs>
                  <a:gs pos="14000">
                    <a:srgbClr val="500050"/>
                  </a:gs>
                  <a:gs pos="100000">
                    <a:srgbClr val="8000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8CC776AE-2A5E-681F-92DD-55E405DFBD4F}"/>
                  </a:ext>
                </a:extLst>
              </p:cNvPr>
              <p:cNvSpPr/>
              <p:nvPr/>
            </p:nvSpPr>
            <p:spPr>
              <a:xfrm rot="16200000" flipH="1">
                <a:off x="5744692" y="1607018"/>
                <a:ext cx="104738" cy="9465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1A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Freeform: Shape 33">
              <a:extLst>
                <a:ext uri="{FF2B5EF4-FFF2-40B4-BE49-F238E27FC236}">
                  <a16:creationId xmlns:a16="http://schemas.microsoft.com/office/drawing/2014/main" id="{18468D8E-ADE5-03C1-F78A-E7B1EB4A95A5}"/>
                </a:ext>
              </a:extLst>
            </p:cNvPr>
            <p:cNvSpPr/>
            <p:nvPr/>
          </p:nvSpPr>
          <p:spPr>
            <a:xfrm>
              <a:off x="5751482" y="1221349"/>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CD60D5B-76A7-EDD6-F427-1657FA880721}"/>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F1DFF"/>
                </a:gs>
                <a:gs pos="100000">
                  <a:srgbClr val="800080"/>
                </a:gs>
                <a:gs pos="0">
                  <a:srgbClr val="CC00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55159175-DC08-B25C-3081-851ADE385687}"/>
              </a:ext>
            </a:extLst>
          </p:cNvPr>
          <p:cNvSpPr/>
          <p:nvPr/>
        </p:nvSpPr>
        <p:spPr>
          <a:xfrm>
            <a:off x="1058179" y="407963"/>
            <a:ext cx="507102" cy="6147582"/>
          </a:xfrm>
          <a:prstGeom prst="rect">
            <a:avLst/>
          </a:prstGeom>
          <a:solidFill>
            <a:srgbClr val="F4F4F4"/>
          </a:solidFill>
          <a:ln>
            <a:noFill/>
          </a:ln>
          <a:effectLst>
            <a:outerShdw blurRad="1397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30AD83-D008-2B4D-FA1A-4AAAB84FF57F}"/>
              </a:ext>
            </a:extLst>
          </p:cNvPr>
          <p:cNvSpPr/>
          <p:nvPr/>
        </p:nvSpPr>
        <p:spPr>
          <a:xfrm>
            <a:off x="618979" y="119575"/>
            <a:ext cx="954702" cy="67384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6ABA02E-3484-7830-F529-1E3B20C658A0}"/>
              </a:ext>
            </a:extLst>
          </p:cNvPr>
          <p:cNvSpPr txBox="1"/>
          <p:nvPr/>
        </p:nvSpPr>
        <p:spPr>
          <a:xfrm>
            <a:off x="1660202" y="673814"/>
            <a:ext cx="712608"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JAN</a:t>
            </a:r>
          </a:p>
        </p:txBody>
      </p:sp>
      <p:sp>
        <p:nvSpPr>
          <p:cNvPr id="41" name="TextBox 40">
            <a:extLst>
              <a:ext uri="{FF2B5EF4-FFF2-40B4-BE49-F238E27FC236}">
                <a16:creationId xmlns:a16="http://schemas.microsoft.com/office/drawing/2014/main" id="{824BD2DD-0A13-5899-9C10-7FBBECE5F243}"/>
              </a:ext>
            </a:extLst>
          </p:cNvPr>
          <p:cNvSpPr txBox="1"/>
          <p:nvPr/>
        </p:nvSpPr>
        <p:spPr>
          <a:xfrm>
            <a:off x="1660202" y="1860688"/>
            <a:ext cx="631585"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FEB</a:t>
            </a:r>
          </a:p>
        </p:txBody>
      </p:sp>
      <p:sp>
        <p:nvSpPr>
          <p:cNvPr id="42" name="TextBox 41">
            <a:extLst>
              <a:ext uri="{FF2B5EF4-FFF2-40B4-BE49-F238E27FC236}">
                <a16:creationId xmlns:a16="http://schemas.microsoft.com/office/drawing/2014/main" id="{1A1B1C0C-E504-1FE1-5455-BD9FB5BEF07A}"/>
              </a:ext>
            </a:extLst>
          </p:cNvPr>
          <p:cNvSpPr txBox="1"/>
          <p:nvPr/>
        </p:nvSpPr>
        <p:spPr>
          <a:xfrm>
            <a:off x="1660202" y="3135957"/>
            <a:ext cx="631585"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MAR</a:t>
            </a:r>
          </a:p>
        </p:txBody>
      </p:sp>
      <p:sp>
        <p:nvSpPr>
          <p:cNvPr id="43" name="TextBox 42">
            <a:extLst>
              <a:ext uri="{FF2B5EF4-FFF2-40B4-BE49-F238E27FC236}">
                <a16:creationId xmlns:a16="http://schemas.microsoft.com/office/drawing/2014/main" id="{4AFFE28A-35B4-0714-A9F8-8B8775CD3D26}"/>
              </a:ext>
            </a:extLst>
          </p:cNvPr>
          <p:cNvSpPr txBox="1"/>
          <p:nvPr/>
        </p:nvSpPr>
        <p:spPr>
          <a:xfrm>
            <a:off x="1660202" y="4303585"/>
            <a:ext cx="616873"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APR</a:t>
            </a:r>
          </a:p>
        </p:txBody>
      </p:sp>
      <p:grpSp>
        <p:nvGrpSpPr>
          <p:cNvPr id="44" name="Group 43">
            <a:extLst>
              <a:ext uri="{FF2B5EF4-FFF2-40B4-BE49-F238E27FC236}">
                <a16:creationId xmlns:a16="http://schemas.microsoft.com/office/drawing/2014/main" id="{D3EFF233-306A-E095-7F65-F956F127CDB2}"/>
              </a:ext>
            </a:extLst>
          </p:cNvPr>
          <p:cNvGrpSpPr/>
          <p:nvPr/>
        </p:nvGrpSpPr>
        <p:grpSpPr>
          <a:xfrm>
            <a:off x="4515805" y="607654"/>
            <a:ext cx="1057751" cy="400110"/>
            <a:chOff x="6470402" y="1165735"/>
            <a:chExt cx="1057751" cy="400110"/>
          </a:xfrm>
        </p:grpSpPr>
        <p:sp>
          <p:nvSpPr>
            <p:cNvPr id="45" name="Isosceles Triangle 44">
              <a:extLst>
                <a:ext uri="{FF2B5EF4-FFF2-40B4-BE49-F238E27FC236}">
                  <a16:creationId xmlns:a16="http://schemas.microsoft.com/office/drawing/2014/main" id="{A09A53E3-F9CF-7ADE-AAC6-B2BF5461DDB1}"/>
                </a:ext>
              </a:extLst>
            </p:cNvPr>
            <p:cNvSpPr/>
            <p:nvPr/>
          </p:nvSpPr>
          <p:spPr>
            <a:xfrm rot="16200000">
              <a:off x="6449597" y="1235760"/>
              <a:ext cx="301671" cy="260061"/>
            </a:xfrm>
            <a:prstGeom prst="triangle">
              <a:avLst/>
            </a:prstGeom>
            <a:solidFill>
              <a:srgbClr val="DB9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3C12A65-C190-D2B1-8E45-0FA0742341E0}"/>
                </a:ext>
              </a:extLst>
            </p:cNvPr>
            <p:cNvSpPr txBox="1"/>
            <p:nvPr/>
          </p:nvSpPr>
          <p:spPr>
            <a:xfrm>
              <a:off x="6681578" y="1165735"/>
              <a:ext cx="846575" cy="400110"/>
            </a:xfrm>
            <a:prstGeom prst="rect">
              <a:avLst/>
            </a:prstGeom>
            <a:noFill/>
          </p:spPr>
          <p:txBody>
            <a:bodyPr wrap="square" rtlCol="0">
              <a:spAutoFit/>
            </a:bodyPr>
            <a:lstStyle/>
            <a:p>
              <a:pPr algn="ctr"/>
              <a:r>
                <a:rPr lang="en-US" sz="2000" b="1" dirty="0">
                  <a:solidFill>
                    <a:schemeClr val="bg2">
                      <a:lumMod val="25000"/>
                    </a:schemeClr>
                  </a:solidFill>
                  <a:latin typeface="Century Gothic" panose="020B0502020202020204" pitchFamily="34" charset="0"/>
                </a:rPr>
                <a:t>15%</a:t>
              </a:r>
            </a:p>
          </p:txBody>
        </p:sp>
      </p:grpSp>
      <p:grpSp>
        <p:nvGrpSpPr>
          <p:cNvPr id="47" name="Group 46">
            <a:extLst>
              <a:ext uri="{FF2B5EF4-FFF2-40B4-BE49-F238E27FC236}">
                <a16:creationId xmlns:a16="http://schemas.microsoft.com/office/drawing/2014/main" id="{6AC10006-87CD-BDF5-CFF3-9D79B7F5D1A1}"/>
              </a:ext>
            </a:extLst>
          </p:cNvPr>
          <p:cNvGrpSpPr/>
          <p:nvPr/>
        </p:nvGrpSpPr>
        <p:grpSpPr>
          <a:xfrm>
            <a:off x="5496314" y="1833883"/>
            <a:ext cx="1057676" cy="400110"/>
            <a:chOff x="5623902" y="2611664"/>
            <a:chExt cx="1057676" cy="400110"/>
          </a:xfrm>
        </p:grpSpPr>
        <p:sp>
          <p:nvSpPr>
            <p:cNvPr id="48" name="Isosceles Triangle 47">
              <a:extLst>
                <a:ext uri="{FF2B5EF4-FFF2-40B4-BE49-F238E27FC236}">
                  <a16:creationId xmlns:a16="http://schemas.microsoft.com/office/drawing/2014/main" id="{303E6E42-EB2D-161F-40C0-388567A86B44}"/>
                </a:ext>
              </a:extLst>
            </p:cNvPr>
            <p:cNvSpPr/>
            <p:nvPr/>
          </p:nvSpPr>
          <p:spPr>
            <a:xfrm rot="16200000">
              <a:off x="5603097" y="2681689"/>
              <a:ext cx="301671" cy="260061"/>
            </a:xfrm>
            <a:prstGeom prst="triangle">
              <a:avLst/>
            </a:prstGeom>
            <a:solidFill>
              <a:srgbClr val="007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3DED9BB-3DCE-7D74-AEC0-B004EF8CFC29}"/>
                </a:ext>
              </a:extLst>
            </p:cNvPr>
            <p:cNvSpPr txBox="1"/>
            <p:nvPr/>
          </p:nvSpPr>
          <p:spPr>
            <a:xfrm>
              <a:off x="5835003" y="2611664"/>
              <a:ext cx="846575" cy="400110"/>
            </a:xfrm>
            <a:prstGeom prst="rect">
              <a:avLst/>
            </a:prstGeom>
            <a:noFill/>
          </p:spPr>
          <p:txBody>
            <a:bodyPr wrap="square" rtlCol="0">
              <a:spAutoFit/>
            </a:bodyPr>
            <a:lstStyle/>
            <a:p>
              <a:pPr algn="ctr"/>
              <a:r>
                <a:rPr lang="en-US" sz="2000" b="1" dirty="0">
                  <a:solidFill>
                    <a:schemeClr val="bg2">
                      <a:lumMod val="25000"/>
                    </a:schemeClr>
                  </a:solidFill>
                  <a:latin typeface="Century Gothic" panose="020B0502020202020204" pitchFamily="34" charset="0"/>
                </a:rPr>
                <a:t>25%</a:t>
              </a:r>
            </a:p>
          </p:txBody>
        </p:sp>
      </p:grpSp>
      <p:grpSp>
        <p:nvGrpSpPr>
          <p:cNvPr id="50" name="Group 49">
            <a:extLst>
              <a:ext uri="{FF2B5EF4-FFF2-40B4-BE49-F238E27FC236}">
                <a16:creationId xmlns:a16="http://schemas.microsoft.com/office/drawing/2014/main" id="{5A3454AD-7322-4B18-FF60-DEBC80DD3B78}"/>
              </a:ext>
            </a:extLst>
          </p:cNvPr>
          <p:cNvGrpSpPr/>
          <p:nvPr/>
        </p:nvGrpSpPr>
        <p:grpSpPr>
          <a:xfrm>
            <a:off x="6916423" y="3128772"/>
            <a:ext cx="1088234" cy="400110"/>
            <a:chOff x="7432497" y="4030629"/>
            <a:chExt cx="1088234" cy="400110"/>
          </a:xfrm>
        </p:grpSpPr>
        <p:sp>
          <p:nvSpPr>
            <p:cNvPr id="51" name="Isosceles Triangle 50">
              <a:extLst>
                <a:ext uri="{FF2B5EF4-FFF2-40B4-BE49-F238E27FC236}">
                  <a16:creationId xmlns:a16="http://schemas.microsoft.com/office/drawing/2014/main" id="{3682E875-E87C-0299-BE51-3E9519328631}"/>
                </a:ext>
              </a:extLst>
            </p:cNvPr>
            <p:cNvSpPr/>
            <p:nvPr/>
          </p:nvSpPr>
          <p:spPr>
            <a:xfrm rot="16200000">
              <a:off x="7411692" y="4100654"/>
              <a:ext cx="301671" cy="260061"/>
            </a:xfrm>
            <a:prstGeom prst="triangle">
              <a:avLst/>
            </a:prstGeom>
            <a:solidFill>
              <a:srgbClr val="00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348CCBC-8DDD-DDE4-A5CC-1C7F6521E09B}"/>
                </a:ext>
              </a:extLst>
            </p:cNvPr>
            <p:cNvSpPr txBox="1"/>
            <p:nvPr/>
          </p:nvSpPr>
          <p:spPr>
            <a:xfrm>
              <a:off x="7674156" y="4030629"/>
              <a:ext cx="846575" cy="400110"/>
            </a:xfrm>
            <a:prstGeom prst="rect">
              <a:avLst/>
            </a:prstGeom>
            <a:noFill/>
          </p:spPr>
          <p:txBody>
            <a:bodyPr wrap="square" rtlCol="0">
              <a:spAutoFit/>
            </a:bodyPr>
            <a:lstStyle/>
            <a:p>
              <a:pPr algn="ctr"/>
              <a:r>
                <a:rPr lang="en-US" sz="2000" b="1" dirty="0">
                  <a:solidFill>
                    <a:schemeClr val="bg2">
                      <a:lumMod val="25000"/>
                    </a:schemeClr>
                  </a:solidFill>
                  <a:latin typeface="Century Gothic" panose="020B0502020202020204" pitchFamily="34" charset="0"/>
                </a:rPr>
                <a:t>30%</a:t>
              </a:r>
            </a:p>
          </p:txBody>
        </p:sp>
      </p:grpSp>
      <p:grpSp>
        <p:nvGrpSpPr>
          <p:cNvPr id="53" name="Group 52">
            <a:extLst>
              <a:ext uri="{FF2B5EF4-FFF2-40B4-BE49-F238E27FC236}">
                <a16:creationId xmlns:a16="http://schemas.microsoft.com/office/drawing/2014/main" id="{1C3D10BE-BBAF-D1C1-2F05-86984F9FEA47}"/>
              </a:ext>
            </a:extLst>
          </p:cNvPr>
          <p:cNvGrpSpPr/>
          <p:nvPr/>
        </p:nvGrpSpPr>
        <p:grpSpPr>
          <a:xfrm>
            <a:off x="4643925" y="4311744"/>
            <a:ext cx="1057617" cy="400110"/>
            <a:chOff x="4411060" y="5479079"/>
            <a:chExt cx="1057617" cy="400110"/>
          </a:xfrm>
        </p:grpSpPr>
        <p:sp>
          <p:nvSpPr>
            <p:cNvPr id="54" name="Isosceles Triangle 53">
              <a:extLst>
                <a:ext uri="{FF2B5EF4-FFF2-40B4-BE49-F238E27FC236}">
                  <a16:creationId xmlns:a16="http://schemas.microsoft.com/office/drawing/2014/main" id="{CE06426A-2E2A-23F8-7F29-8B5ECEC34962}"/>
                </a:ext>
              </a:extLst>
            </p:cNvPr>
            <p:cNvSpPr/>
            <p:nvPr/>
          </p:nvSpPr>
          <p:spPr>
            <a:xfrm rot="16200000">
              <a:off x="4390255" y="5549104"/>
              <a:ext cx="301671" cy="260061"/>
            </a:xfrm>
            <a:prstGeom prst="triangle">
              <a:avLst/>
            </a:prstGeom>
            <a:solidFill>
              <a:srgbClr val="9A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D516D54-C8EA-1B7D-646F-9E00FFDD08AE}"/>
                </a:ext>
              </a:extLst>
            </p:cNvPr>
            <p:cNvSpPr txBox="1"/>
            <p:nvPr/>
          </p:nvSpPr>
          <p:spPr>
            <a:xfrm>
              <a:off x="4622102" y="5479079"/>
              <a:ext cx="846575" cy="400110"/>
            </a:xfrm>
            <a:prstGeom prst="rect">
              <a:avLst/>
            </a:prstGeom>
            <a:noFill/>
          </p:spPr>
          <p:txBody>
            <a:bodyPr wrap="square" rtlCol="0">
              <a:spAutoFit/>
            </a:bodyPr>
            <a:lstStyle/>
            <a:p>
              <a:pPr algn="ctr"/>
              <a:r>
                <a:rPr lang="en-US" sz="2000" b="1" dirty="0">
                  <a:solidFill>
                    <a:schemeClr val="bg2">
                      <a:lumMod val="25000"/>
                    </a:schemeClr>
                  </a:solidFill>
                  <a:latin typeface="Century Gothic" panose="020B0502020202020204" pitchFamily="34" charset="0"/>
                </a:rPr>
                <a:t>15%</a:t>
              </a:r>
            </a:p>
          </p:txBody>
        </p:sp>
      </p:grpSp>
      <p:grpSp>
        <p:nvGrpSpPr>
          <p:cNvPr id="56" name="Group 55">
            <a:extLst>
              <a:ext uri="{FF2B5EF4-FFF2-40B4-BE49-F238E27FC236}">
                <a16:creationId xmlns:a16="http://schemas.microsoft.com/office/drawing/2014/main" id="{754C4B89-9F28-79A7-E0A9-0A46302CC13E}"/>
              </a:ext>
            </a:extLst>
          </p:cNvPr>
          <p:cNvGrpSpPr/>
          <p:nvPr/>
        </p:nvGrpSpPr>
        <p:grpSpPr>
          <a:xfrm>
            <a:off x="5719559" y="363462"/>
            <a:ext cx="3756075" cy="854248"/>
            <a:chOff x="7710911" y="689019"/>
            <a:chExt cx="3756075" cy="854248"/>
          </a:xfrm>
        </p:grpSpPr>
        <p:sp>
          <p:nvSpPr>
            <p:cNvPr id="57" name="TextBox 56">
              <a:extLst>
                <a:ext uri="{FF2B5EF4-FFF2-40B4-BE49-F238E27FC236}">
                  <a16:creationId xmlns:a16="http://schemas.microsoft.com/office/drawing/2014/main" id="{FA72B602-191C-F47C-8BAD-0BA078117FBA}"/>
                </a:ext>
              </a:extLst>
            </p:cNvPr>
            <p:cNvSpPr txBox="1"/>
            <p:nvPr/>
          </p:nvSpPr>
          <p:spPr>
            <a:xfrm>
              <a:off x="7710911" y="689019"/>
              <a:ext cx="3221502" cy="338554"/>
            </a:xfrm>
            <a:prstGeom prst="rect">
              <a:avLst/>
            </a:prstGeom>
            <a:noFill/>
          </p:spPr>
          <p:txBody>
            <a:bodyPr wrap="square" rtlCol="0">
              <a:spAutoFit/>
            </a:bodyPr>
            <a:lstStyle/>
            <a:p>
              <a:r>
                <a:rPr lang="en-GB" sz="1600" b="1" dirty="0">
                  <a:solidFill>
                    <a:schemeClr val="bg2">
                      <a:lumMod val="50000"/>
                    </a:schemeClr>
                  </a:solidFill>
                  <a:latin typeface="Century Gothic" panose="020B0502020202020204" pitchFamily="34" charset="0"/>
                </a:rPr>
                <a:t>Research Exploring</a:t>
              </a:r>
              <a:endParaRPr lang="en-US" sz="1600" b="1" dirty="0">
                <a:solidFill>
                  <a:schemeClr val="bg2">
                    <a:lumMod val="50000"/>
                  </a:schemeClr>
                </a:solidFill>
                <a:latin typeface="Century Gothic" panose="020B0502020202020204" pitchFamily="34" charset="0"/>
              </a:endParaRPr>
            </a:p>
          </p:txBody>
        </p:sp>
        <p:sp>
          <p:nvSpPr>
            <p:cNvPr id="58" name="TextBox 57">
              <a:extLst>
                <a:ext uri="{FF2B5EF4-FFF2-40B4-BE49-F238E27FC236}">
                  <a16:creationId xmlns:a16="http://schemas.microsoft.com/office/drawing/2014/main" id="{0CFB36D5-BD91-9BF8-B51D-A1A638D3EE62}"/>
                </a:ext>
              </a:extLst>
            </p:cNvPr>
            <p:cNvSpPr txBox="1"/>
            <p:nvPr/>
          </p:nvSpPr>
          <p:spPr>
            <a:xfrm>
              <a:off x="7710912" y="1020047"/>
              <a:ext cx="3756074" cy="523220"/>
            </a:xfrm>
            <a:prstGeom prst="rect">
              <a:avLst/>
            </a:prstGeom>
            <a:noFill/>
          </p:spPr>
          <p:txBody>
            <a:bodyPr wrap="square" rtlCol="0">
              <a:spAutoFit/>
            </a:bodyPr>
            <a:lstStyle/>
            <a:p>
              <a:r>
                <a:rPr lang="en-IN" sz="1400" dirty="0">
                  <a:solidFill>
                    <a:schemeClr val="bg2">
                      <a:lumMod val="50000"/>
                    </a:schemeClr>
                  </a:solidFill>
                </a:rPr>
                <a:t>Literature review, problem identification, finalizing datasets and tools</a:t>
              </a:r>
            </a:p>
          </p:txBody>
        </p:sp>
        <p:cxnSp>
          <p:nvCxnSpPr>
            <p:cNvPr id="59" name="Straight Connector 58">
              <a:extLst>
                <a:ext uri="{FF2B5EF4-FFF2-40B4-BE49-F238E27FC236}">
                  <a16:creationId xmlns:a16="http://schemas.microsoft.com/office/drawing/2014/main" id="{DE1605F3-DD16-71C0-A9CD-AA8A8925186E}"/>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53DA93-1CAE-4483-7EDB-BAC50EB6C2CF}"/>
              </a:ext>
            </a:extLst>
          </p:cNvPr>
          <p:cNvGrpSpPr/>
          <p:nvPr/>
        </p:nvGrpSpPr>
        <p:grpSpPr>
          <a:xfrm>
            <a:off x="6716439" y="1585632"/>
            <a:ext cx="3756075" cy="854248"/>
            <a:chOff x="7710911" y="689019"/>
            <a:chExt cx="3756075" cy="854248"/>
          </a:xfrm>
        </p:grpSpPr>
        <p:sp>
          <p:nvSpPr>
            <p:cNvPr id="61" name="TextBox 60">
              <a:extLst>
                <a:ext uri="{FF2B5EF4-FFF2-40B4-BE49-F238E27FC236}">
                  <a16:creationId xmlns:a16="http://schemas.microsoft.com/office/drawing/2014/main" id="{E6297F8C-E99C-C26B-DF89-E0AFC315DBA6}"/>
                </a:ext>
              </a:extLst>
            </p:cNvPr>
            <p:cNvSpPr txBox="1"/>
            <p:nvPr/>
          </p:nvSpPr>
          <p:spPr>
            <a:xfrm>
              <a:off x="7710911" y="689019"/>
              <a:ext cx="3756074" cy="338554"/>
            </a:xfrm>
            <a:prstGeom prst="rect">
              <a:avLst/>
            </a:prstGeom>
            <a:noFill/>
          </p:spPr>
          <p:txBody>
            <a:bodyPr wrap="square" rtlCol="0">
              <a:spAutoFit/>
            </a:bodyPr>
            <a:lstStyle/>
            <a:p>
              <a:r>
                <a:rPr lang="en-US" sz="1600" b="1" dirty="0">
                  <a:solidFill>
                    <a:schemeClr val="bg2">
                      <a:lumMod val="50000"/>
                    </a:schemeClr>
                  </a:solidFill>
                  <a:latin typeface="Century Gothic" panose="020B0502020202020204" pitchFamily="34" charset="0"/>
                </a:rPr>
                <a:t>Model Designing and </a:t>
              </a:r>
              <a:r>
                <a:rPr lang="en-GB" sz="1600" b="1" dirty="0">
                  <a:solidFill>
                    <a:schemeClr val="bg2">
                      <a:lumMod val="50000"/>
                    </a:schemeClr>
                  </a:solidFill>
                  <a:latin typeface="Century Gothic" panose="020B0502020202020204" pitchFamily="34" charset="0"/>
                </a:rPr>
                <a:t>Brainstorming </a:t>
              </a:r>
              <a:endParaRPr lang="en-US" sz="1600" b="1" dirty="0">
                <a:solidFill>
                  <a:schemeClr val="bg2">
                    <a:lumMod val="50000"/>
                  </a:schemeClr>
                </a:solidFill>
                <a:latin typeface="Century Gothic" panose="020B0502020202020204" pitchFamily="34" charset="0"/>
              </a:endParaRPr>
            </a:p>
          </p:txBody>
        </p:sp>
        <p:sp>
          <p:nvSpPr>
            <p:cNvPr id="62" name="TextBox 61">
              <a:extLst>
                <a:ext uri="{FF2B5EF4-FFF2-40B4-BE49-F238E27FC236}">
                  <a16:creationId xmlns:a16="http://schemas.microsoft.com/office/drawing/2014/main" id="{DBEDF004-BE39-714A-F534-ED46D521DB07}"/>
                </a:ext>
              </a:extLst>
            </p:cNvPr>
            <p:cNvSpPr txBox="1"/>
            <p:nvPr/>
          </p:nvSpPr>
          <p:spPr>
            <a:xfrm>
              <a:off x="7710912" y="1020047"/>
              <a:ext cx="3756074" cy="523220"/>
            </a:xfrm>
            <a:prstGeom prst="rect">
              <a:avLst/>
            </a:prstGeom>
            <a:noFill/>
          </p:spPr>
          <p:txBody>
            <a:bodyPr wrap="square" rtlCol="0">
              <a:spAutoFit/>
            </a:bodyPr>
            <a:lstStyle/>
            <a:p>
              <a:r>
                <a:rPr lang="en-US" sz="1400" dirty="0">
                  <a:solidFill>
                    <a:schemeClr val="bg2">
                      <a:lumMod val="50000"/>
                    </a:schemeClr>
                  </a:solidFill>
                </a:rPr>
                <a:t>Model design (SRCNN + Dual-Input U-Net), coding architecture, preprocessing</a:t>
              </a:r>
            </a:p>
          </p:txBody>
        </p:sp>
        <p:cxnSp>
          <p:nvCxnSpPr>
            <p:cNvPr id="63" name="Straight Connector 62">
              <a:extLst>
                <a:ext uri="{FF2B5EF4-FFF2-40B4-BE49-F238E27FC236}">
                  <a16:creationId xmlns:a16="http://schemas.microsoft.com/office/drawing/2014/main" id="{D7AA5680-2382-FB30-7910-DCF8B0B3F9D7}"/>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62221077-3FDA-7B02-771C-B44603E99C26}"/>
              </a:ext>
            </a:extLst>
          </p:cNvPr>
          <p:cNvGrpSpPr/>
          <p:nvPr/>
        </p:nvGrpSpPr>
        <p:grpSpPr>
          <a:xfrm>
            <a:off x="7954533" y="2848234"/>
            <a:ext cx="3756074" cy="854248"/>
            <a:chOff x="7710911" y="689019"/>
            <a:chExt cx="3756074" cy="854248"/>
          </a:xfrm>
        </p:grpSpPr>
        <p:sp>
          <p:nvSpPr>
            <p:cNvPr id="65" name="TextBox 64">
              <a:extLst>
                <a:ext uri="{FF2B5EF4-FFF2-40B4-BE49-F238E27FC236}">
                  <a16:creationId xmlns:a16="http://schemas.microsoft.com/office/drawing/2014/main" id="{CEB46E4E-372C-E64A-19C6-8F9A8D34786A}"/>
                </a:ext>
              </a:extLst>
            </p:cNvPr>
            <p:cNvSpPr txBox="1"/>
            <p:nvPr/>
          </p:nvSpPr>
          <p:spPr>
            <a:xfrm>
              <a:off x="7710911" y="689019"/>
              <a:ext cx="3221502" cy="338554"/>
            </a:xfrm>
            <a:prstGeom prst="rect">
              <a:avLst/>
            </a:prstGeom>
            <a:noFill/>
          </p:spPr>
          <p:txBody>
            <a:bodyPr wrap="square" rtlCol="0">
              <a:spAutoFit/>
            </a:bodyPr>
            <a:lstStyle/>
            <a:p>
              <a:r>
                <a:rPr lang="en-US" sz="1600" b="1" dirty="0">
                  <a:solidFill>
                    <a:schemeClr val="bg2">
                      <a:lumMod val="50000"/>
                    </a:schemeClr>
                  </a:solidFill>
                  <a:latin typeface="Century Gothic" panose="020B0502020202020204" pitchFamily="34" charset="0"/>
                </a:rPr>
                <a:t>Model Training and Tuning</a:t>
              </a:r>
            </a:p>
          </p:txBody>
        </p:sp>
        <p:sp>
          <p:nvSpPr>
            <p:cNvPr id="66" name="TextBox 65">
              <a:extLst>
                <a:ext uri="{FF2B5EF4-FFF2-40B4-BE49-F238E27FC236}">
                  <a16:creationId xmlns:a16="http://schemas.microsoft.com/office/drawing/2014/main" id="{5FEBF10B-7C64-532D-2093-584DA2B733D9}"/>
                </a:ext>
              </a:extLst>
            </p:cNvPr>
            <p:cNvSpPr txBox="1"/>
            <p:nvPr/>
          </p:nvSpPr>
          <p:spPr>
            <a:xfrm>
              <a:off x="7710912" y="1020047"/>
              <a:ext cx="3672722" cy="523220"/>
            </a:xfrm>
            <a:prstGeom prst="rect">
              <a:avLst/>
            </a:prstGeom>
            <a:noFill/>
          </p:spPr>
          <p:txBody>
            <a:bodyPr wrap="square" rtlCol="0">
              <a:spAutoFit/>
            </a:bodyPr>
            <a:lstStyle/>
            <a:p>
              <a:r>
                <a:rPr lang="en-IN" sz="1400" dirty="0">
                  <a:solidFill>
                    <a:schemeClr val="bg2">
                      <a:lumMod val="50000"/>
                    </a:schemeClr>
                  </a:solidFill>
                </a:rPr>
                <a:t>Model training, integration of post-processing techniques</a:t>
              </a:r>
            </a:p>
          </p:txBody>
        </p:sp>
        <p:cxnSp>
          <p:nvCxnSpPr>
            <p:cNvPr id="67" name="Straight Connector 66">
              <a:extLst>
                <a:ext uri="{FF2B5EF4-FFF2-40B4-BE49-F238E27FC236}">
                  <a16:creationId xmlns:a16="http://schemas.microsoft.com/office/drawing/2014/main" id="{8B548E43-F478-305B-E342-C99F5193CE79}"/>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4A5B2B7-F41C-FB64-227A-701057298F5E}"/>
              </a:ext>
            </a:extLst>
          </p:cNvPr>
          <p:cNvGrpSpPr/>
          <p:nvPr/>
        </p:nvGrpSpPr>
        <p:grpSpPr>
          <a:xfrm>
            <a:off x="5615779" y="3942950"/>
            <a:ext cx="3859854" cy="854248"/>
            <a:chOff x="7710911" y="689019"/>
            <a:chExt cx="3859854" cy="854248"/>
          </a:xfrm>
        </p:grpSpPr>
        <p:sp>
          <p:nvSpPr>
            <p:cNvPr id="69" name="TextBox 68">
              <a:extLst>
                <a:ext uri="{FF2B5EF4-FFF2-40B4-BE49-F238E27FC236}">
                  <a16:creationId xmlns:a16="http://schemas.microsoft.com/office/drawing/2014/main" id="{CBDA01BC-5ADD-F63F-7AE8-82A607E43775}"/>
                </a:ext>
              </a:extLst>
            </p:cNvPr>
            <p:cNvSpPr txBox="1"/>
            <p:nvPr/>
          </p:nvSpPr>
          <p:spPr>
            <a:xfrm>
              <a:off x="7710911" y="689019"/>
              <a:ext cx="3859854" cy="338554"/>
            </a:xfrm>
            <a:prstGeom prst="rect">
              <a:avLst/>
            </a:prstGeom>
            <a:noFill/>
          </p:spPr>
          <p:txBody>
            <a:bodyPr wrap="square" rtlCol="0">
              <a:spAutoFit/>
            </a:bodyPr>
            <a:lstStyle/>
            <a:p>
              <a:r>
                <a:rPr lang="en-US" sz="1600" b="1" dirty="0">
                  <a:solidFill>
                    <a:schemeClr val="bg2">
                      <a:lumMod val="50000"/>
                    </a:schemeClr>
                  </a:solidFill>
                  <a:latin typeface="Century Gothic" panose="020B0502020202020204" pitchFamily="34" charset="0"/>
                </a:rPr>
                <a:t>Testing and Hyperparameters Tuning</a:t>
              </a:r>
            </a:p>
          </p:txBody>
        </p:sp>
        <p:sp>
          <p:nvSpPr>
            <p:cNvPr id="70" name="TextBox 69">
              <a:extLst>
                <a:ext uri="{FF2B5EF4-FFF2-40B4-BE49-F238E27FC236}">
                  <a16:creationId xmlns:a16="http://schemas.microsoft.com/office/drawing/2014/main" id="{D97A8BF4-9423-4316-0410-414B35CC0629}"/>
                </a:ext>
              </a:extLst>
            </p:cNvPr>
            <p:cNvSpPr txBox="1"/>
            <p:nvPr/>
          </p:nvSpPr>
          <p:spPr>
            <a:xfrm>
              <a:off x="7710912" y="1020047"/>
              <a:ext cx="3672722" cy="523220"/>
            </a:xfrm>
            <a:prstGeom prst="rect">
              <a:avLst/>
            </a:prstGeom>
            <a:noFill/>
          </p:spPr>
          <p:txBody>
            <a:bodyPr wrap="square" rtlCol="0">
              <a:spAutoFit/>
            </a:bodyPr>
            <a:lstStyle/>
            <a:p>
              <a:r>
                <a:rPr lang="en-IN" sz="1400" dirty="0">
                  <a:solidFill>
                    <a:schemeClr val="bg2">
                      <a:lumMod val="50000"/>
                    </a:schemeClr>
                  </a:solidFill>
                </a:rPr>
                <a:t>Testing, evaluation using PSNR &amp; SSIM, tuning, visual result analysis</a:t>
              </a:r>
            </a:p>
          </p:txBody>
        </p:sp>
        <p:cxnSp>
          <p:nvCxnSpPr>
            <p:cNvPr id="71" name="Straight Connector 70">
              <a:extLst>
                <a:ext uri="{FF2B5EF4-FFF2-40B4-BE49-F238E27FC236}">
                  <a16:creationId xmlns:a16="http://schemas.microsoft.com/office/drawing/2014/main" id="{FB8E15D1-A825-1DC0-B6DC-0317A39264F1}"/>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01B146F-502D-FC2D-07D1-1B14D1E2514A}"/>
              </a:ext>
            </a:extLst>
          </p:cNvPr>
          <p:cNvGrpSpPr/>
          <p:nvPr/>
        </p:nvGrpSpPr>
        <p:grpSpPr>
          <a:xfrm>
            <a:off x="3852976" y="5789806"/>
            <a:ext cx="1057617" cy="400110"/>
            <a:chOff x="4411060" y="5479079"/>
            <a:chExt cx="1057617" cy="400110"/>
          </a:xfrm>
        </p:grpSpPr>
        <p:sp>
          <p:nvSpPr>
            <p:cNvPr id="82" name="Isosceles Triangle 81">
              <a:extLst>
                <a:ext uri="{FF2B5EF4-FFF2-40B4-BE49-F238E27FC236}">
                  <a16:creationId xmlns:a16="http://schemas.microsoft.com/office/drawing/2014/main" id="{74BC6D4D-713C-E903-8A29-7772AC31DB8C}"/>
                </a:ext>
              </a:extLst>
            </p:cNvPr>
            <p:cNvSpPr/>
            <p:nvPr/>
          </p:nvSpPr>
          <p:spPr>
            <a:xfrm rot="16200000">
              <a:off x="4390255" y="5549104"/>
              <a:ext cx="301671" cy="260061"/>
            </a:xfrm>
            <a:prstGeom prst="triangl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34A0AF4E-29BC-3C23-4094-D61AB22FE38C}"/>
                </a:ext>
              </a:extLst>
            </p:cNvPr>
            <p:cNvSpPr txBox="1"/>
            <p:nvPr/>
          </p:nvSpPr>
          <p:spPr>
            <a:xfrm>
              <a:off x="4622102" y="5479079"/>
              <a:ext cx="846575" cy="400110"/>
            </a:xfrm>
            <a:prstGeom prst="rect">
              <a:avLst/>
            </a:prstGeom>
            <a:noFill/>
          </p:spPr>
          <p:txBody>
            <a:bodyPr wrap="square" rtlCol="0">
              <a:spAutoFit/>
            </a:bodyPr>
            <a:lstStyle/>
            <a:p>
              <a:pPr algn="ctr"/>
              <a:r>
                <a:rPr lang="en-US" sz="2000" b="1" dirty="0">
                  <a:solidFill>
                    <a:schemeClr val="bg2">
                      <a:lumMod val="25000"/>
                    </a:schemeClr>
                  </a:solidFill>
                  <a:latin typeface="Century Gothic" panose="020B0502020202020204" pitchFamily="34" charset="0"/>
                </a:rPr>
                <a:t>10%</a:t>
              </a:r>
            </a:p>
          </p:txBody>
        </p:sp>
      </p:grpSp>
      <p:grpSp>
        <p:nvGrpSpPr>
          <p:cNvPr id="84" name="Group 83">
            <a:extLst>
              <a:ext uri="{FF2B5EF4-FFF2-40B4-BE49-F238E27FC236}">
                <a16:creationId xmlns:a16="http://schemas.microsoft.com/office/drawing/2014/main" id="{ADA8C5AD-DC8A-9FA7-C5E4-939573977F30}"/>
              </a:ext>
            </a:extLst>
          </p:cNvPr>
          <p:cNvGrpSpPr/>
          <p:nvPr/>
        </p:nvGrpSpPr>
        <p:grpSpPr>
          <a:xfrm>
            <a:off x="4824830" y="5421012"/>
            <a:ext cx="3756074" cy="854248"/>
            <a:chOff x="7710911" y="689019"/>
            <a:chExt cx="3756074" cy="854248"/>
          </a:xfrm>
        </p:grpSpPr>
        <p:sp>
          <p:nvSpPr>
            <p:cNvPr id="85" name="TextBox 84">
              <a:extLst>
                <a:ext uri="{FF2B5EF4-FFF2-40B4-BE49-F238E27FC236}">
                  <a16:creationId xmlns:a16="http://schemas.microsoft.com/office/drawing/2014/main" id="{319AAE1C-18B9-E8CF-AA4F-05E2F0AE3FD2}"/>
                </a:ext>
              </a:extLst>
            </p:cNvPr>
            <p:cNvSpPr txBox="1"/>
            <p:nvPr/>
          </p:nvSpPr>
          <p:spPr>
            <a:xfrm>
              <a:off x="7710911" y="689019"/>
              <a:ext cx="3221502" cy="338554"/>
            </a:xfrm>
            <a:prstGeom prst="rect">
              <a:avLst/>
            </a:prstGeom>
            <a:noFill/>
          </p:spPr>
          <p:txBody>
            <a:bodyPr wrap="square" rtlCol="0">
              <a:spAutoFit/>
            </a:bodyPr>
            <a:lstStyle/>
            <a:p>
              <a:r>
                <a:rPr lang="en-US" sz="1600" b="1" dirty="0">
                  <a:solidFill>
                    <a:schemeClr val="bg2">
                      <a:lumMod val="50000"/>
                    </a:schemeClr>
                  </a:solidFill>
                  <a:latin typeface="Century Gothic" panose="020B0502020202020204" pitchFamily="34" charset="0"/>
                </a:rPr>
                <a:t>Report Writing and Submission</a:t>
              </a:r>
            </a:p>
          </p:txBody>
        </p:sp>
        <p:sp>
          <p:nvSpPr>
            <p:cNvPr id="86" name="TextBox 85">
              <a:extLst>
                <a:ext uri="{FF2B5EF4-FFF2-40B4-BE49-F238E27FC236}">
                  <a16:creationId xmlns:a16="http://schemas.microsoft.com/office/drawing/2014/main" id="{029AA29E-BCEC-DF95-A347-C1F9478E9533}"/>
                </a:ext>
              </a:extLst>
            </p:cNvPr>
            <p:cNvSpPr txBox="1"/>
            <p:nvPr/>
          </p:nvSpPr>
          <p:spPr>
            <a:xfrm>
              <a:off x="7710912" y="1020047"/>
              <a:ext cx="3672722" cy="523220"/>
            </a:xfrm>
            <a:prstGeom prst="rect">
              <a:avLst/>
            </a:prstGeom>
            <a:noFill/>
          </p:spPr>
          <p:txBody>
            <a:bodyPr wrap="square" rtlCol="0">
              <a:spAutoFit/>
            </a:bodyPr>
            <a:lstStyle/>
            <a:p>
              <a:r>
                <a:rPr lang="en-US" sz="1400" dirty="0">
                  <a:solidFill>
                    <a:schemeClr val="bg2">
                      <a:lumMod val="50000"/>
                    </a:schemeClr>
                  </a:solidFill>
                </a:rPr>
                <a:t>Report writing, PPT preparation, project documentation, viva &amp; submission</a:t>
              </a:r>
            </a:p>
          </p:txBody>
        </p:sp>
        <p:cxnSp>
          <p:nvCxnSpPr>
            <p:cNvPr id="87" name="Straight Connector 86">
              <a:extLst>
                <a:ext uri="{FF2B5EF4-FFF2-40B4-BE49-F238E27FC236}">
                  <a16:creationId xmlns:a16="http://schemas.microsoft.com/office/drawing/2014/main" id="{7DBB9DA7-ECA6-CF74-76C3-9B410A57D2BD}"/>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6E5BCDFC-FDA5-5F75-41CF-AF12CE8C7188}"/>
              </a:ext>
            </a:extLst>
          </p:cNvPr>
          <p:cNvSpPr txBox="1"/>
          <p:nvPr/>
        </p:nvSpPr>
        <p:spPr>
          <a:xfrm>
            <a:off x="1660202" y="5728873"/>
            <a:ext cx="625273"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MAY</a:t>
            </a:r>
          </a:p>
        </p:txBody>
      </p:sp>
      <p:sp>
        <p:nvSpPr>
          <p:cNvPr id="90" name="TextBox 89">
            <a:extLst>
              <a:ext uri="{FF2B5EF4-FFF2-40B4-BE49-F238E27FC236}">
                <a16:creationId xmlns:a16="http://schemas.microsoft.com/office/drawing/2014/main" id="{330247CD-568C-4907-2D76-7460B95759DA}"/>
              </a:ext>
            </a:extLst>
          </p:cNvPr>
          <p:cNvSpPr txBox="1"/>
          <p:nvPr/>
        </p:nvSpPr>
        <p:spPr>
          <a:xfrm rot="16200000" flipH="1">
            <a:off x="-1515454" y="3198414"/>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33830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ppt_x</p:attrName>
                                        </p:attrNameLst>
                                      </p:cBhvr>
                                      <p:tavLst>
                                        <p:tav tm="0">
                                          <p:val>
                                            <p:strVal val="#ppt_x-#ppt_w/2"/>
                                          </p:val>
                                        </p:tav>
                                        <p:tav tm="100000">
                                          <p:val>
                                            <p:strVal val="#ppt_x"/>
                                          </p:val>
                                        </p:tav>
                                      </p:tavLst>
                                    </p:anim>
                                    <p:anim calcmode="lin" valueType="num">
                                      <p:cBhvr>
                                        <p:cTn id="15" dur="500" fill="hold"/>
                                        <p:tgtEl>
                                          <p:spTgt spid="40"/>
                                        </p:tgtEl>
                                        <p:attrNameLst>
                                          <p:attrName>ppt_y</p:attrName>
                                        </p:attrNameLst>
                                      </p:cBhvr>
                                      <p:tavLst>
                                        <p:tav tm="0">
                                          <p:val>
                                            <p:strVal val="#ppt_y"/>
                                          </p:val>
                                        </p:tav>
                                        <p:tav tm="100000">
                                          <p:val>
                                            <p:strVal val="#ppt_y"/>
                                          </p:val>
                                        </p:tav>
                                      </p:tavLst>
                                    </p:anim>
                                    <p:anim calcmode="lin" valueType="num">
                                      <p:cBhvr>
                                        <p:cTn id="16" dur="500" fill="hold"/>
                                        <p:tgtEl>
                                          <p:spTgt spid="40"/>
                                        </p:tgtEl>
                                        <p:attrNameLst>
                                          <p:attrName>ppt_w</p:attrName>
                                        </p:attrNameLst>
                                      </p:cBhvr>
                                      <p:tavLst>
                                        <p:tav tm="0">
                                          <p:val>
                                            <p:fltVal val="0"/>
                                          </p:val>
                                        </p:tav>
                                        <p:tav tm="100000">
                                          <p:val>
                                            <p:strVal val="#ppt_w"/>
                                          </p:val>
                                        </p:tav>
                                      </p:tavLst>
                                    </p:anim>
                                    <p:anim calcmode="lin" valueType="num">
                                      <p:cBhvr>
                                        <p:cTn id="17" dur="500" fill="hold"/>
                                        <p:tgtEl>
                                          <p:spTgt spid="40"/>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ppt_x</p:attrName>
                                        </p:attrNameLst>
                                      </p:cBhvr>
                                      <p:tavLst>
                                        <p:tav tm="0">
                                          <p:val>
                                            <p:strVal val="#ppt_x+#ppt_w/2"/>
                                          </p:val>
                                        </p:tav>
                                        <p:tav tm="100000">
                                          <p:val>
                                            <p:strVal val="#ppt_x"/>
                                          </p:val>
                                        </p:tav>
                                      </p:tavLst>
                                    </p:anim>
                                    <p:anim calcmode="lin" valueType="num">
                                      <p:cBhvr>
                                        <p:cTn id="22" dur="500" fill="hold"/>
                                        <p:tgtEl>
                                          <p:spTgt spid="44"/>
                                        </p:tgtEl>
                                        <p:attrNameLst>
                                          <p:attrName>ppt_y</p:attrName>
                                        </p:attrNameLst>
                                      </p:cBhvr>
                                      <p:tavLst>
                                        <p:tav tm="0">
                                          <p:val>
                                            <p:strVal val="#ppt_y"/>
                                          </p:val>
                                        </p:tav>
                                        <p:tav tm="100000">
                                          <p:val>
                                            <p:strVal val="#ppt_y"/>
                                          </p:val>
                                        </p:tav>
                                      </p:tavLst>
                                    </p:anim>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ppt_x</p:attrName>
                                        </p:attrNameLst>
                                      </p:cBhvr>
                                      <p:tavLst>
                                        <p:tav tm="0">
                                          <p:val>
                                            <p:strVal val="#ppt_x-#ppt_w/2"/>
                                          </p:val>
                                        </p:tav>
                                        <p:tav tm="100000">
                                          <p:val>
                                            <p:strVal val="#ppt_x"/>
                                          </p:val>
                                        </p:tav>
                                      </p:tavLst>
                                    </p:anim>
                                    <p:anim calcmode="lin" valueType="num">
                                      <p:cBhvr>
                                        <p:cTn id="28" dur="500" fill="hold"/>
                                        <p:tgtEl>
                                          <p:spTgt spid="56"/>
                                        </p:tgtEl>
                                        <p:attrNameLst>
                                          <p:attrName>ppt_y</p:attrName>
                                        </p:attrNameLst>
                                      </p:cBhvr>
                                      <p:tavLst>
                                        <p:tav tm="0">
                                          <p:val>
                                            <p:strVal val="#ppt_y"/>
                                          </p:val>
                                        </p:tav>
                                        <p:tav tm="100000">
                                          <p:val>
                                            <p:strVal val="#ppt_y"/>
                                          </p:val>
                                        </p:tav>
                                      </p:tavLst>
                                    </p:anim>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ppt_x</p:attrName>
                                        </p:attrNameLst>
                                      </p:cBhvr>
                                      <p:tavLst>
                                        <p:tav tm="0">
                                          <p:val>
                                            <p:strVal val="#ppt_x-#ppt_w/2"/>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17" presetClass="entr" presetSubtype="8"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ppt_x</p:attrName>
                                        </p:attrNameLst>
                                      </p:cBhvr>
                                      <p:tavLst>
                                        <p:tav tm="0">
                                          <p:val>
                                            <p:strVal val="#ppt_x-#ppt_w/2"/>
                                          </p:val>
                                        </p:tav>
                                        <p:tav tm="100000">
                                          <p:val>
                                            <p:strVal val="#ppt_x"/>
                                          </p:val>
                                        </p:tav>
                                      </p:tavLst>
                                    </p:anim>
                                    <p:anim calcmode="lin" valueType="num">
                                      <p:cBhvr>
                                        <p:cTn id="43" dur="500" fill="hold"/>
                                        <p:tgtEl>
                                          <p:spTgt spid="41"/>
                                        </p:tgtEl>
                                        <p:attrNameLst>
                                          <p:attrName>ppt_y</p:attrName>
                                        </p:attrNameLst>
                                      </p:cBhvr>
                                      <p:tavLst>
                                        <p:tav tm="0">
                                          <p:val>
                                            <p:strVal val="#ppt_y"/>
                                          </p:val>
                                        </p:tav>
                                        <p:tav tm="100000">
                                          <p:val>
                                            <p:strVal val="#ppt_y"/>
                                          </p:val>
                                        </p:tav>
                                      </p:tavLst>
                                    </p:anim>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strVal val="#ppt_h"/>
                                          </p:val>
                                        </p:tav>
                                        <p:tav tm="100000">
                                          <p:val>
                                            <p:strVal val="#ppt_h"/>
                                          </p:val>
                                        </p:tav>
                                      </p:tavLst>
                                    </p:anim>
                                  </p:childTnLst>
                                </p:cTn>
                              </p:par>
                            </p:childTnLst>
                          </p:cTn>
                        </p:par>
                        <p:par>
                          <p:cTn id="46" fill="hold">
                            <p:stCondLst>
                              <p:cond delay="1000"/>
                            </p:stCondLst>
                            <p:childTnLst>
                              <p:par>
                                <p:cTn id="47" presetID="17" presetClass="entr" presetSubtype="2"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p:cTn id="49" dur="500" fill="hold"/>
                                        <p:tgtEl>
                                          <p:spTgt spid="47"/>
                                        </p:tgtEl>
                                        <p:attrNameLst>
                                          <p:attrName>ppt_x</p:attrName>
                                        </p:attrNameLst>
                                      </p:cBhvr>
                                      <p:tavLst>
                                        <p:tav tm="0">
                                          <p:val>
                                            <p:strVal val="#ppt_x+#ppt_w/2"/>
                                          </p:val>
                                        </p:tav>
                                        <p:tav tm="100000">
                                          <p:val>
                                            <p:strVal val="#ppt_x"/>
                                          </p:val>
                                        </p:tav>
                                      </p:tavLst>
                                    </p:anim>
                                    <p:anim calcmode="lin" valueType="num">
                                      <p:cBhvr>
                                        <p:cTn id="50" dur="500" fill="hold"/>
                                        <p:tgtEl>
                                          <p:spTgt spid="47"/>
                                        </p:tgtEl>
                                        <p:attrNameLst>
                                          <p:attrName>ppt_y</p:attrName>
                                        </p:attrNameLst>
                                      </p:cBhvr>
                                      <p:tavLst>
                                        <p:tav tm="0">
                                          <p:val>
                                            <p:strVal val="#ppt_y"/>
                                          </p:val>
                                        </p:tav>
                                        <p:tav tm="100000">
                                          <p:val>
                                            <p:strVal val="#ppt_y"/>
                                          </p:val>
                                        </p:tav>
                                      </p:tavLst>
                                    </p:anim>
                                    <p:anim calcmode="lin" valueType="num">
                                      <p:cBhvr>
                                        <p:cTn id="51" dur="500" fill="hold"/>
                                        <p:tgtEl>
                                          <p:spTgt spid="47"/>
                                        </p:tgtEl>
                                        <p:attrNameLst>
                                          <p:attrName>ppt_w</p:attrName>
                                        </p:attrNameLst>
                                      </p:cBhvr>
                                      <p:tavLst>
                                        <p:tav tm="0">
                                          <p:val>
                                            <p:fltVal val="0"/>
                                          </p:val>
                                        </p:tav>
                                        <p:tav tm="100000">
                                          <p:val>
                                            <p:strVal val="#ppt_w"/>
                                          </p:val>
                                        </p:tav>
                                      </p:tavLst>
                                    </p:anim>
                                    <p:anim calcmode="lin" valueType="num">
                                      <p:cBhvr>
                                        <p:cTn id="52" dur="500" fill="hold"/>
                                        <p:tgtEl>
                                          <p:spTgt spid="47"/>
                                        </p:tgtEl>
                                        <p:attrNameLst>
                                          <p:attrName>ppt_h</p:attrName>
                                        </p:attrNameLst>
                                      </p:cBhvr>
                                      <p:tavLst>
                                        <p:tav tm="0">
                                          <p:val>
                                            <p:strVal val="#ppt_h"/>
                                          </p:val>
                                        </p:tav>
                                        <p:tav tm="100000">
                                          <p:val>
                                            <p:strVal val="#ppt_h"/>
                                          </p:val>
                                        </p:tav>
                                      </p:tavLst>
                                    </p:anim>
                                  </p:childTnLst>
                                </p:cTn>
                              </p:par>
                              <p:par>
                                <p:cTn id="53" presetID="17" presetClass="entr" presetSubtype="8"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ppt_x</p:attrName>
                                        </p:attrNameLst>
                                      </p:cBhvr>
                                      <p:tavLst>
                                        <p:tav tm="0">
                                          <p:val>
                                            <p:strVal val="#ppt_x-#ppt_w/2"/>
                                          </p:val>
                                        </p:tav>
                                        <p:tav tm="100000">
                                          <p:val>
                                            <p:strVal val="#ppt_x"/>
                                          </p:val>
                                        </p:tav>
                                      </p:tavLst>
                                    </p:anim>
                                    <p:anim calcmode="lin" valueType="num">
                                      <p:cBhvr>
                                        <p:cTn id="56" dur="500" fill="hold"/>
                                        <p:tgtEl>
                                          <p:spTgt spid="60"/>
                                        </p:tgtEl>
                                        <p:attrNameLst>
                                          <p:attrName>ppt_y</p:attrName>
                                        </p:attrNameLst>
                                      </p:cBhvr>
                                      <p:tavLst>
                                        <p:tav tm="0">
                                          <p:val>
                                            <p:strVal val="#ppt_y"/>
                                          </p:val>
                                        </p:tav>
                                        <p:tav tm="100000">
                                          <p:val>
                                            <p:strVal val="#ppt_y"/>
                                          </p:val>
                                        </p:tav>
                                      </p:tavLst>
                                    </p:anim>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ppt_x</p:attrName>
                                        </p:attrNameLst>
                                      </p:cBhvr>
                                      <p:tavLst>
                                        <p:tav tm="0">
                                          <p:val>
                                            <p:strVal val="#ppt_x-#ppt_w/2"/>
                                          </p:val>
                                        </p:tav>
                                        <p:tav tm="100000">
                                          <p:val>
                                            <p:strVal val="#ppt_x"/>
                                          </p:val>
                                        </p:tav>
                                      </p:tavLst>
                                    </p:anim>
                                    <p:anim calcmode="lin" valueType="num">
                                      <p:cBhvr>
                                        <p:cTn id="64" dur="500" fill="hold"/>
                                        <p:tgtEl>
                                          <p:spTgt spid="20"/>
                                        </p:tgtEl>
                                        <p:attrNameLst>
                                          <p:attrName>ppt_y</p:attrName>
                                        </p:attrNameLst>
                                      </p:cBhvr>
                                      <p:tavLst>
                                        <p:tav tm="0">
                                          <p:val>
                                            <p:strVal val="#ppt_y"/>
                                          </p:val>
                                        </p:tav>
                                        <p:tav tm="100000">
                                          <p:val>
                                            <p:strVal val="#ppt_y"/>
                                          </p:val>
                                        </p:tav>
                                      </p:tavLst>
                                    </p:anim>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strVal val="#ppt_h"/>
                                          </p:val>
                                        </p:tav>
                                        <p:tav tm="100000">
                                          <p:val>
                                            <p:strVal val="#ppt_h"/>
                                          </p:val>
                                        </p:tav>
                                      </p:tavLst>
                                    </p:anim>
                                  </p:childTnLst>
                                </p:cTn>
                              </p:par>
                            </p:childTnLst>
                          </p:cTn>
                        </p:par>
                        <p:par>
                          <p:cTn id="67" fill="hold">
                            <p:stCondLst>
                              <p:cond delay="500"/>
                            </p:stCondLst>
                            <p:childTnLst>
                              <p:par>
                                <p:cTn id="68" presetID="17" presetClass="entr" presetSubtype="8"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ppt_x</p:attrName>
                                        </p:attrNameLst>
                                      </p:cBhvr>
                                      <p:tavLst>
                                        <p:tav tm="0">
                                          <p:val>
                                            <p:strVal val="#ppt_x-#ppt_w/2"/>
                                          </p:val>
                                        </p:tav>
                                        <p:tav tm="100000">
                                          <p:val>
                                            <p:strVal val="#ppt_x"/>
                                          </p:val>
                                        </p:tav>
                                      </p:tavLst>
                                    </p:anim>
                                    <p:anim calcmode="lin" valueType="num">
                                      <p:cBhvr>
                                        <p:cTn id="71" dur="500" fill="hold"/>
                                        <p:tgtEl>
                                          <p:spTgt spid="42"/>
                                        </p:tgtEl>
                                        <p:attrNameLst>
                                          <p:attrName>ppt_y</p:attrName>
                                        </p:attrNameLst>
                                      </p:cBhvr>
                                      <p:tavLst>
                                        <p:tav tm="0">
                                          <p:val>
                                            <p:strVal val="#ppt_y"/>
                                          </p:val>
                                        </p:tav>
                                        <p:tav tm="100000">
                                          <p:val>
                                            <p:strVal val="#ppt_y"/>
                                          </p:val>
                                        </p:tav>
                                      </p:tavLst>
                                    </p:anim>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2"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ppt_x</p:attrName>
                                        </p:attrNameLst>
                                      </p:cBhvr>
                                      <p:tavLst>
                                        <p:tav tm="0">
                                          <p:val>
                                            <p:strVal val="#ppt_x+#ppt_w/2"/>
                                          </p:val>
                                        </p:tav>
                                        <p:tav tm="100000">
                                          <p:val>
                                            <p:strVal val="#ppt_x"/>
                                          </p:val>
                                        </p:tav>
                                      </p:tavLst>
                                    </p:anim>
                                    <p:anim calcmode="lin" valueType="num">
                                      <p:cBhvr>
                                        <p:cTn id="78" dur="500" fill="hold"/>
                                        <p:tgtEl>
                                          <p:spTgt spid="50"/>
                                        </p:tgtEl>
                                        <p:attrNameLst>
                                          <p:attrName>ppt_y</p:attrName>
                                        </p:attrNameLst>
                                      </p:cBhvr>
                                      <p:tavLst>
                                        <p:tav tm="0">
                                          <p:val>
                                            <p:strVal val="#ppt_y"/>
                                          </p:val>
                                        </p:tav>
                                        <p:tav tm="100000">
                                          <p:val>
                                            <p:strVal val="#ppt_y"/>
                                          </p:val>
                                        </p:tav>
                                      </p:tavLst>
                                    </p:anim>
                                    <p:anim calcmode="lin" valueType="num">
                                      <p:cBhvr>
                                        <p:cTn id="79" dur="500" fill="hold"/>
                                        <p:tgtEl>
                                          <p:spTgt spid="50"/>
                                        </p:tgtEl>
                                        <p:attrNameLst>
                                          <p:attrName>ppt_w</p:attrName>
                                        </p:attrNameLst>
                                      </p:cBhvr>
                                      <p:tavLst>
                                        <p:tav tm="0">
                                          <p:val>
                                            <p:fltVal val="0"/>
                                          </p:val>
                                        </p:tav>
                                        <p:tav tm="100000">
                                          <p:val>
                                            <p:strVal val="#ppt_w"/>
                                          </p:val>
                                        </p:tav>
                                      </p:tavLst>
                                    </p:anim>
                                    <p:anim calcmode="lin" valueType="num">
                                      <p:cBhvr>
                                        <p:cTn id="80" dur="500" fill="hold"/>
                                        <p:tgtEl>
                                          <p:spTgt spid="50"/>
                                        </p:tgtEl>
                                        <p:attrNameLst>
                                          <p:attrName>ppt_h</p:attrName>
                                        </p:attrNameLst>
                                      </p:cBhvr>
                                      <p:tavLst>
                                        <p:tav tm="0">
                                          <p:val>
                                            <p:strVal val="#ppt_h"/>
                                          </p:val>
                                        </p:tav>
                                        <p:tav tm="100000">
                                          <p:val>
                                            <p:strVal val="#ppt_h"/>
                                          </p:val>
                                        </p:tav>
                                      </p:tavLst>
                                    </p:anim>
                                  </p:childTnLst>
                                </p:cTn>
                              </p:par>
                              <p:par>
                                <p:cTn id="81" presetID="17" presetClass="entr" presetSubtype="8"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ppt_x</p:attrName>
                                        </p:attrNameLst>
                                      </p:cBhvr>
                                      <p:tavLst>
                                        <p:tav tm="0">
                                          <p:val>
                                            <p:strVal val="#ppt_x-#ppt_w/2"/>
                                          </p:val>
                                        </p:tav>
                                        <p:tav tm="100000">
                                          <p:val>
                                            <p:strVal val="#ppt_x"/>
                                          </p:val>
                                        </p:tav>
                                      </p:tavLst>
                                    </p:anim>
                                    <p:anim calcmode="lin" valueType="num">
                                      <p:cBhvr>
                                        <p:cTn id="84" dur="500" fill="hold"/>
                                        <p:tgtEl>
                                          <p:spTgt spid="64"/>
                                        </p:tgtEl>
                                        <p:attrNameLst>
                                          <p:attrName>ppt_y</p:attrName>
                                        </p:attrNameLst>
                                      </p:cBhvr>
                                      <p:tavLst>
                                        <p:tav tm="0">
                                          <p:val>
                                            <p:strVal val="#ppt_y"/>
                                          </p:val>
                                        </p:tav>
                                        <p:tav tm="100000">
                                          <p:val>
                                            <p:strVal val="#ppt_y"/>
                                          </p:val>
                                        </p:tav>
                                      </p:tavLst>
                                    </p:anim>
                                    <p:anim calcmode="lin" valueType="num">
                                      <p:cBhvr>
                                        <p:cTn id="85" dur="500" fill="hold"/>
                                        <p:tgtEl>
                                          <p:spTgt spid="64"/>
                                        </p:tgtEl>
                                        <p:attrNameLst>
                                          <p:attrName>ppt_w</p:attrName>
                                        </p:attrNameLst>
                                      </p:cBhvr>
                                      <p:tavLst>
                                        <p:tav tm="0">
                                          <p:val>
                                            <p:fltVal val="0"/>
                                          </p:val>
                                        </p:tav>
                                        <p:tav tm="100000">
                                          <p:val>
                                            <p:strVal val="#ppt_w"/>
                                          </p:val>
                                        </p:tav>
                                      </p:tavLst>
                                    </p:anim>
                                    <p:anim calcmode="lin" valueType="num">
                                      <p:cBhvr>
                                        <p:cTn id="86" dur="5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8"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p:cTn id="91" dur="500" fill="hold"/>
                                        <p:tgtEl>
                                          <p:spTgt spid="29"/>
                                        </p:tgtEl>
                                        <p:attrNameLst>
                                          <p:attrName>ppt_x</p:attrName>
                                        </p:attrNameLst>
                                      </p:cBhvr>
                                      <p:tavLst>
                                        <p:tav tm="0">
                                          <p:val>
                                            <p:strVal val="#ppt_x-#ppt_w/2"/>
                                          </p:val>
                                        </p:tav>
                                        <p:tav tm="100000">
                                          <p:val>
                                            <p:strVal val="#ppt_x"/>
                                          </p:val>
                                        </p:tav>
                                      </p:tavLst>
                                    </p:anim>
                                    <p:anim calcmode="lin" valueType="num">
                                      <p:cBhvr>
                                        <p:cTn id="92" dur="500" fill="hold"/>
                                        <p:tgtEl>
                                          <p:spTgt spid="29"/>
                                        </p:tgtEl>
                                        <p:attrNameLst>
                                          <p:attrName>ppt_y</p:attrName>
                                        </p:attrNameLst>
                                      </p:cBhvr>
                                      <p:tavLst>
                                        <p:tav tm="0">
                                          <p:val>
                                            <p:strVal val="#ppt_y"/>
                                          </p:val>
                                        </p:tav>
                                        <p:tav tm="100000">
                                          <p:val>
                                            <p:strVal val="#ppt_y"/>
                                          </p:val>
                                        </p:tav>
                                      </p:tavLst>
                                    </p:anim>
                                    <p:anim calcmode="lin" valueType="num">
                                      <p:cBhvr>
                                        <p:cTn id="93" dur="500" fill="hold"/>
                                        <p:tgtEl>
                                          <p:spTgt spid="29"/>
                                        </p:tgtEl>
                                        <p:attrNameLst>
                                          <p:attrName>ppt_w</p:attrName>
                                        </p:attrNameLst>
                                      </p:cBhvr>
                                      <p:tavLst>
                                        <p:tav tm="0">
                                          <p:val>
                                            <p:fltVal val="0"/>
                                          </p:val>
                                        </p:tav>
                                        <p:tav tm="100000">
                                          <p:val>
                                            <p:strVal val="#ppt_w"/>
                                          </p:val>
                                        </p:tav>
                                      </p:tavLst>
                                    </p:anim>
                                    <p:anim calcmode="lin" valueType="num">
                                      <p:cBhvr>
                                        <p:cTn id="94" dur="500" fill="hold"/>
                                        <p:tgtEl>
                                          <p:spTgt spid="29"/>
                                        </p:tgtEl>
                                        <p:attrNameLst>
                                          <p:attrName>ppt_h</p:attrName>
                                        </p:attrNameLst>
                                      </p:cBhvr>
                                      <p:tavLst>
                                        <p:tav tm="0">
                                          <p:val>
                                            <p:strVal val="#ppt_h"/>
                                          </p:val>
                                        </p:tav>
                                        <p:tav tm="100000">
                                          <p:val>
                                            <p:strVal val="#ppt_h"/>
                                          </p:val>
                                        </p:tav>
                                      </p:tavLst>
                                    </p:anim>
                                  </p:childTnLst>
                                </p:cTn>
                              </p:par>
                            </p:childTnLst>
                          </p:cTn>
                        </p:par>
                        <p:par>
                          <p:cTn id="95" fill="hold">
                            <p:stCondLst>
                              <p:cond delay="500"/>
                            </p:stCondLst>
                            <p:childTnLst>
                              <p:par>
                                <p:cTn id="96" presetID="17" presetClass="entr" presetSubtype="8"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p:cTn id="98" dur="500" fill="hold"/>
                                        <p:tgtEl>
                                          <p:spTgt spid="43"/>
                                        </p:tgtEl>
                                        <p:attrNameLst>
                                          <p:attrName>ppt_x</p:attrName>
                                        </p:attrNameLst>
                                      </p:cBhvr>
                                      <p:tavLst>
                                        <p:tav tm="0">
                                          <p:val>
                                            <p:strVal val="#ppt_x-#ppt_w/2"/>
                                          </p:val>
                                        </p:tav>
                                        <p:tav tm="100000">
                                          <p:val>
                                            <p:strVal val="#ppt_x"/>
                                          </p:val>
                                        </p:tav>
                                      </p:tavLst>
                                    </p:anim>
                                    <p:anim calcmode="lin" valueType="num">
                                      <p:cBhvr>
                                        <p:cTn id="99" dur="500" fill="hold"/>
                                        <p:tgtEl>
                                          <p:spTgt spid="43"/>
                                        </p:tgtEl>
                                        <p:attrNameLst>
                                          <p:attrName>ppt_y</p:attrName>
                                        </p:attrNameLst>
                                      </p:cBhvr>
                                      <p:tavLst>
                                        <p:tav tm="0">
                                          <p:val>
                                            <p:strVal val="#ppt_y"/>
                                          </p:val>
                                        </p:tav>
                                        <p:tav tm="100000">
                                          <p:val>
                                            <p:strVal val="#ppt_y"/>
                                          </p:val>
                                        </p:tav>
                                      </p:tavLst>
                                    </p:anim>
                                    <p:anim calcmode="lin" valueType="num">
                                      <p:cBhvr>
                                        <p:cTn id="100" dur="500" fill="hold"/>
                                        <p:tgtEl>
                                          <p:spTgt spid="43"/>
                                        </p:tgtEl>
                                        <p:attrNameLst>
                                          <p:attrName>ppt_w</p:attrName>
                                        </p:attrNameLst>
                                      </p:cBhvr>
                                      <p:tavLst>
                                        <p:tav tm="0">
                                          <p:val>
                                            <p:fltVal val="0"/>
                                          </p:val>
                                        </p:tav>
                                        <p:tav tm="100000">
                                          <p:val>
                                            <p:strVal val="#ppt_w"/>
                                          </p:val>
                                        </p:tav>
                                      </p:tavLst>
                                    </p:anim>
                                    <p:anim calcmode="lin" valueType="num">
                                      <p:cBhvr>
                                        <p:cTn id="101" dur="500" fill="hold"/>
                                        <p:tgtEl>
                                          <p:spTgt spid="43"/>
                                        </p:tgtEl>
                                        <p:attrNameLst>
                                          <p:attrName>ppt_h</p:attrName>
                                        </p:attrNameLst>
                                      </p:cBhvr>
                                      <p:tavLst>
                                        <p:tav tm="0">
                                          <p:val>
                                            <p:strVal val="#ppt_h"/>
                                          </p:val>
                                        </p:tav>
                                        <p:tav tm="100000">
                                          <p:val>
                                            <p:strVal val="#ppt_h"/>
                                          </p:val>
                                        </p:tav>
                                      </p:tavLst>
                                    </p:anim>
                                  </p:childTnLst>
                                </p:cTn>
                              </p:par>
                            </p:childTnLst>
                          </p:cTn>
                        </p:par>
                        <p:par>
                          <p:cTn id="102" fill="hold">
                            <p:stCondLst>
                              <p:cond delay="1000"/>
                            </p:stCondLst>
                            <p:childTnLst>
                              <p:par>
                                <p:cTn id="103" presetID="17" presetClass="entr" presetSubtype="2" fill="hold" nodeType="afterEffect">
                                  <p:stCondLst>
                                    <p:cond delay="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500" fill="hold"/>
                                        <p:tgtEl>
                                          <p:spTgt spid="53"/>
                                        </p:tgtEl>
                                        <p:attrNameLst>
                                          <p:attrName>ppt_x</p:attrName>
                                        </p:attrNameLst>
                                      </p:cBhvr>
                                      <p:tavLst>
                                        <p:tav tm="0">
                                          <p:val>
                                            <p:strVal val="#ppt_x+#ppt_w/2"/>
                                          </p:val>
                                        </p:tav>
                                        <p:tav tm="100000">
                                          <p:val>
                                            <p:strVal val="#ppt_x"/>
                                          </p:val>
                                        </p:tav>
                                      </p:tavLst>
                                    </p:anim>
                                    <p:anim calcmode="lin" valueType="num">
                                      <p:cBhvr>
                                        <p:cTn id="106" dur="500" fill="hold"/>
                                        <p:tgtEl>
                                          <p:spTgt spid="53"/>
                                        </p:tgtEl>
                                        <p:attrNameLst>
                                          <p:attrName>ppt_y</p:attrName>
                                        </p:attrNameLst>
                                      </p:cBhvr>
                                      <p:tavLst>
                                        <p:tav tm="0">
                                          <p:val>
                                            <p:strVal val="#ppt_y"/>
                                          </p:val>
                                        </p:tav>
                                        <p:tav tm="100000">
                                          <p:val>
                                            <p:strVal val="#ppt_y"/>
                                          </p:val>
                                        </p:tav>
                                      </p:tavLst>
                                    </p:anim>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strVal val="#ppt_h"/>
                                          </p:val>
                                        </p:tav>
                                        <p:tav tm="100000">
                                          <p:val>
                                            <p:strVal val="#ppt_h"/>
                                          </p:val>
                                        </p:tav>
                                      </p:tavLst>
                                    </p:anim>
                                  </p:childTnLst>
                                </p:cTn>
                              </p:par>
                              <p:par>
                                <p:cTn id="109" presetID="17" presetClass="entr" presetSubtype="8" fill="hold" nodeType="withEffect">
                                  <p:stCondLst>
                                    <p:cond delay="0"/>
                                  </p:stCondLst>
                                  <p:childTnLst>
                                    <p:set>
                                      <p:cBhvr>
                                        <p:cTn id="110" dur="1" fill="hold">
                                          <p:stCondLst>
                                            <p:cond delay="0"/>
                                          </p:stCondLst>
                                        </p:cTn>
                                        <p:tgtEl>
                                          <p:spTgt spid="68"/>
                                        </p:tgtEl>
                                        <p:attrNameLst>
                                          <p:attrName>style.visibility</p:attrName>
                                        </p:attrNameLst>
                                      </p:cBhvr>
                                      <p:to>
                                        <p:strVal val="visible"/>
                                      </p:to>
                                    </p:set>
                                    <p:anim calcmode="lin" valueType="num">
                                      <p:cBhvr>
                                        <p:cTn id="111" dur="500" fill="hold"/>
                                        <p:tgtEl>
                                          <p:spTgt spid="68"/>
                                        </p:tgtEl>
                                        <p:attrNameLst>
                                          <p:attrName>ppt_x</p:attrName>
                                        </p:attrNameLst>
                                      </p:cBhvr>
                                      <p:tavLst>
                                        <p:tav tm="0">
                                          <p:val>
                                            <p:strVal val="#ppt_x-#ppt_w/2"/>
                                          </p:val>
                                        </p:tav>
                                        <p:tav tm="100000">
                                          <p:val>
                                            <p:strVal val="#ppt_x"/>
                                          </p:val>
                                        </p:tav>
                                      </p:tavLst>
                                    </p:anim>
                                    <p:anim calcmode="lin" valueType="num">
                                      <p:cBhvr>
                                        <p:cTn id="112" dur="500" fill="hold"/>
                                        <p:tgtEl>
                                          <p:spTgt spid="68"/>
                                        </p:tgtEl>
                                        <p:attrNameLst>
                                          <p:attrName>ppt_y</p:attrName>
                                        </p:attrNameLst>
                                      </p:cBhvr>
                                      <p:tavLst>
                                        <p:tav tm="0">
                                          <p:val>
                                            <p:strVal val="#ppt_y"/>
                                          </p:val>
                                        </p:tav>
                                        <p:tav tm="100000">
                                          <p:val>
                                            <p:strVal val="#ppt_y"/>
                                          </p:val>
                                        </p:tav>
                                      </p:tavLst>
                                    </p:anim>
                                    <p:anim calcmode="lin" valueType="num">
                                      <p:cBhvr>
                                        <p:cTn id="113" dur="500" fill="hold"/>
                                        <p:tgtEl>
                                          <p:spTgt spid="68"/>
                                        </p:tgtEl>
                                        <p:attrNameLst>
                                          <p:attrName>ppt_w</p:attrName>
                                        </p:attrNameLst>
                                      </p:cBhvr>
                                      <p:tavLst>
                                        <p:tav tm="0">
                                          <p:val>
                                            <p:fltVal val="0"/>
                                          </p:val>
                                        </p:tav>
                                        <p:tav tm="100000">
                                          <p:val>
                                            <p:strVal val="#ppt_w"/>
                                          </p:val>
                                        </p:tav>
                                      </p:tavLst>
                                    </p:anim>
                                    <p:anim calcmode="lin" valueType="num">
                                      <p:cBhvr>
                                        <p:cTn id="114"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8" fill="hold" nodeType="clickEffect">
                                  <p:stCondLst>
                                    <p:cond delay="0"/>
                                  </p:stCondLst>
                                  <p:childTnLst>
                                    <p:set>
                                      <p:cBhvr>
                                        <p:cTn id="118" dur="1" fill="hold">
                                          <p:stCondLst>
                                            <p:cond delay="0"/>
                                          </p:stCondLst>
                                        </p:cTn>
                                        <p:tgtEl>
                                          <p:spTgt spid="72"/>
                                        </p:tgtEl>
                                        <p:attrNameLst>
                                          <p:attrName>style.visibility</p:attrName>
                                        </p:attrNameLst>
                                      </p:cBhvr>
                                      <p:to>
                                        <p:strVal val="visible"/>
                                      </p:to>
                                    </p:set>
                                    <p:anim calcmode="lin" valueType="num">
                                      <p:cBhvr>
                                        <p:cTn id="119" dur="500" fill="hold"/>
                                        <p:tgtEl>
                                          <p:spTgt spid="72"/>
                                        </p:tgtEl>
                                        <p:attrNameLst>
                                          <p:attrName>ppt_x</p:attrName>
                                        </p:attrNameLst>
                                      </p:cBhvr>
                                      <p:tavLst>
                                        <p:tav tm="0">
                                          <p:val>
                                            <p:strVal val="#ppt_x-#ppt_w/2"/>
                                          </p:val>
                                        </p:tav>
                                        <p:tav tm="100000">
                                          <p:val>
                                            <p:strVal val="#ppt_x"/>
                                          </p:val>
                                        </p:tav>
                                      </p:tavLst>
                                    </p:anim>
                                    <p:anim calcmode="lin" valueType="num">
                                      <p:cBhvr>
                                        <p:cTn id="120" dur="500" fill="hold"/>
                                        <p:tgtEl>
                                          <p:spTgt spid="72"/>
                                        </p:tgtEl>
                                        <p:attrNameLst>
                                          <p:attrName>ppt_y</p:attrName>
                                        </p:attrNameLst>
                                      </p:cBhvr>
                                      <p:tavLst>
                                        <p:tav tm="0">
                                          <p:val>
                                            <p:strVal val="#ppt_y"/>
                                          </p:val>
                                        </p:tav>
                                        <p:tav tm="100000">
                                          <p:val>
                                            <p:strVal val="#ppt_y"/>
                                          </p:val>
                                        </p:tav>
                                      </p:tavLst>
                                    </p:anim>
                                    <p:anim calcmode="lin" valueType="num">
                                      <p:cBhvr>
                                        <p:cTn id="121" dur="500" fill="hold"/>
                                        <p:tgtEl>
                                          <p:spTgt spid="72"/>
                                        </p:tgtEl>
                                        <p:attrNameLst>
                                          <p:attrName>ppt_w</p:attrName>
                                        </p:attrNameLst>
                                      </p:cBhvr>
                                      <p:tavLst>
                                        <p:tav tm="0">
                                          <p:val>
                                            <p:fltVal val="0"/>
                                          </p:val>
                                        </p:tav>
                                        <p:tav tm="100000">
                                          <p:val>
                                            <p:strVal val="#ppt_w"/>
                                          </p:val>
                                        </p:tav>
                                      </p:tavLst>
                                    </p:anim>
                                    <p:anim calcmode="lin" valueType="num">
                                      <p:cBhvr>
                                        <p:cTn id="122" dur="500" fill="hold"/>
                                        <p:tgtEl>
                                          <p:spTgt spid="72"/>
                                        </p:tgtEl>
                                        <p:attrNameLst>
                                          <p:attrName>ppt_h</p:attrName>
                                        </p:attrNameLst>
                                      </p:cBhvr>
                                      <p:tavLst>
                                        <p:tav tm="0">
                                          <p:val>
                                            <p:strVal val="#ppt_h"/>
                                          </p:val>
                                        </p:tav>
                                        <p:tav tm="100000">
                                          <p:val>
                                            <p:strVal val="#ppt_h"/>
                                          </p:val>
                                        </p:tav>
                                      </p:tavLst>
                                    </p:anim>
                                  </p:childTnLst>
                                </p:cTn>
                              </p:par>
                            </p:childTnLst>
                          </p:cTn>
                        </p:par>
                        <p:par>
                          <p:cTn id="123" fill="hold">
                            <p:stCondLst>
                              <p:cond delay="500"/>
                            </p:stCondLst>
                            <p:childTnLst>
                              <p:par>
                                <p:cTn id="124" presetID="17" presetClass="entr" presetSubtype="2" fill="hold" nodeType="afterEffect">
                                  <p:stCondLst>
                                    <p:cond delay="0"/>
                                  </p:stCondLst>
                                  <p:childTnLst>
                                    <p:set>
                                      <p:cBhvr>
                                        <p:cTn id="125" dur="1" fill="hold">
                                          <p:stCondLst>
                                            <p:cond delay="0"/>
                                          </p:stCondLst>
                                        </p:cTn>
                                        <p:tgtEl>
                                          <p:spTgt spid="81"/>
                                        </p:tgtEl>
                                        <p:attrNameLst>
                                          <p:attrName>style.visibility</p:attrName>
                                        </p:attrNameLst>
                                      </p:cBhvr>
                                      <p:to>
                                        <p:strVal val="visible"/>
                                      </p:to>
                                    </p:set>
                                    <p:anim calcmode="lin" valueType="num">
                                      <p:cBhvr>
                                        <p:cTn id="126" dur="500" fill="hold"/>
                                        <p:tgtEl>
                                          <p:spTgt spid="81"/>
                                        </p:tgtEl>
                                        <p:attrNameLst>
                                          <p:attrName>ppt_x</p:attrName>
                                        </p:attrNameLst>
                                      </p:cBhvr>
                                      <p:tavLst>
                                        <p:tav tm="0">
                                          <p:val>
                                            <p:strVal val="#ppt_x+#ppt_w/2"/>
                                          </p:val>
                                        </p:tav>
                                        <p:tav tm="100000">
                                          <p:val>
                                            <p:strVal val="#ppt_x"/>
                                          </p:val>
                                        </p:tav>
                                      </p:tavLst>
                                    </p:anim>
                                    <p:anim calcmode="lin" valueType="num">
                                      <p:cBhvr>
                                        <p:cTn id="127" dur="500" fill="hold"/>
                                        <p:tgtEl>
                                          <p:spTgt spid="81"/>
                                        </p:tgtEl>
                                        <p:attrNameLst>
                                          <p:attrName>ppt_y</p:attrName>
                                        </p:attrNameLst>
                                      </p:cBhvr>
                                      <p:tavLst>
                                        <p:tav tm="0">
                                          <p:val>
                                            <p:strVal val="#ppt_y"/>
                                          </p:val>
                                        </p:tav>
                                        <p:tav tm="100000">
                                          <p:val>
                                            <p:strVal val="#ppt_y"/>
                                          </p:val>
                                        </p:tav>
                                      </p:tavLst>
                                    </p:anim>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strVal val="#ppt_h"/>
                                          </p:val>
                                        </p:tav>
                                        <p:tav tm="100000">
                                          <p:val>
                                            <p:strVal val="#ppt_h"/>
                                          </p:val>
                                        </p:tav>
                                      </p:tavLst>
                                    </p:anim>
                                  </p:childTnLst>
                                </p:cTn>
                              </p:par>
                              <p:par>
                                <p:cTn id="130" presetID="17" presetClass="entr" presetSubtype="8" fill="hold" nodeType="withEffect">
                                  <p:stCondLst>
                                    <p:cond delay="0"/>
                                  </p:stCondLst>
                                  <p:childTnLst>
                                    <p:set>
                                      <p:cBhvr>
                                        <p:cTn id="131" dur="1" fill="hold">
                                          <p:stCondLst>
                                            <p:cond delay="0"/>
                                          </p:stCondLst>
                                        </p:cTn>
                                        <p:tgtEl>
                                          <p:spTgt spid="84"/>
                                        </p:tgtEl>
                                        <p:attrNameLst>
                                          <p:attrName>style.visibility</p:attrName>
                                        </p:attrNameLst>
                                      </p:cBhvr>
                                      <p:to>
                                        <p:strVal val="visible"/>
                                      </p:to>
                                    </p:set>
                                    <p:anim calcmode="lin" valueType="num">
                                      <p:cBhvr>
                                        <p:cTn id="132" dur="500" fill="hold"/>
                                        <p:tgtEl>
                                          <p:spTgt spid="84"/>
                                        </p:tgtEl>
                                        <p:attrNameLst>
                                          <p:attrName>ppt_x</p:attrName>
                                        </p:attrNameLst>
                                      </p:cBhvr>
                                      <p:tavLst>
                                        <p:tav tm="0">
                                          <p:val>
                                            <p:strVal val="#ppt_x-#ppt_w/2"/>
                                          </p:val>
                                        </p:tav>
                                        <p:tav tm="100000">
                                          <p:val>
                                            <p:strVal val="#ppt_x"/>
                                          </p:val>
                                        </p:tav>
                                      </p:tavLst>
                                    </p:anim>
                                    <p:anim calcmode="lin" valueType="num">
                                      <p:cBhvr>
                                        <p:cTn id="133" dur="500" fill="hold"/>
                                        <p:tgtEl>
                                          <p:spTgt spid="84"/>
                                        </p:tgtEl>
                                        <p:attrNameLst>
                                          <p:attrName>ppt_y</p:attrName>
                                        </p:attrNameLst>
                                      </p:cBhvr>
                                      <p:tavLst>
                                        <p:tav tm="0">
                                          <p:val>
                                            <p:strVal val="#ppt_y"/>
                                          </p:val>
                                        </p:tav>
                                        <p:tav tm="100000">
                                          <p:val>
                                            <p:strVal val="#ppt_y"/>
                                          </p:val>
                                        </p:tav>
                                      </p:tavLst>
                                    </p:anim>
                                    <p:anim calcmode="lin" valueType="num">
                                      <p:cBhvr>
                                        <p:cTn id="134" dur="500" fill="hold"/>
                                        <p:tgtEl>
                                          <p:spTgt spid="84"/>
                                        </p:tgtEl>
                                        <p:attrNameLst>
                                          <p:attrName>ppt_w</p:attrName>
                                        </p:attrNameLst>
                                      </p:cBhvr>
                                      <p:tavLst>
                                        <p:tav tm="0">
                                          <p:val>
                                            <p:fltVal val="0"/>
                                          </p:val>
                                        </p:tav>
                                        <p:tav tm="100000">
                                          <p:val>
                                            <p:strVal val="#ppt_w"/>
                                          </p:val>
                                        </p:tav>
                                      </p:tavLst>
                                    </p:anim>
                                    <p:anim calcmode="lin" valueType="num">
                                      <p:cBhvr>
                                        <p:cTn id="135" dur="500" fill="hold"/>
                                        <p:tgtEl>
                                          <p:spTgt spid="84"/>
                                        </p:tgtEl>
                                        <p:attrNameLst>
                                          <p:attrName>ppt_h</p:attrName>
                                        </p:attrNameLst>
                                      </p:cBhvr>
                                      <p:tavLst>
                                        <p:tav tm="0">
                                          <p:val>
                                            <p:strVal val="#ppt_h"/>
                                          </p:val>
                                        </p:tav>
                                        <p:tav tm="100000">
                                          <p:val>
                                            <p:strVal val="#ppt_h"/>
                                          </p:val>
                                        </p:tav>
                                      </p:tavLst>
                                    </p:anim>
                                  </p:childTnLst>
                                </p:cTn>
                              </p:par>
                            </p:childTnLst>
                          </p:cTn>
                        </p:par>
                        <p:par>
                          <p:cTn id="136" fill="hold">
                            <p:stCondLst>
                              <p:cond delay="1000"/>
                            </p:stCondLst>
                            <p:childTnLst>
                              <p:par>
                                <p:cTn id="137" presetID="17" presetClass="entr" presetSubtype="8" fill="hold" grpId="0" nodeType="afterEffect">
                                  <p:stCondLst>
                                    <p:cond delay="0"/>
                                  </p:stCondLst>
                                  <p:childTnLst>
                                    <p:set>
                                      <p:cBhvr>
                                        <p:cTn id="138" dur="1" fill="hold">
                                          <p:stCondLst>
                                            <p:cond delay="0"/>
                                          </p:stCondLst>
                                        </p:cTn>
                                        <p:tgtEl>
                                          <p:spTgt spid="88"/>
                                        </p:tgtEl>
                                        <p:attrNameLst>
                                          <p:attrName>style.visibility</p:attrName>
                                        </p:attrNameLst>
                                      </p:cBhvr>
                                      <p:to>
                                        <p:strVal val="visible"/>
                                      </p:to>
                                    </p:set>
                                    <p:anim calcmode="lin" valueType="num">
                                      <p:cBhvr>
                                        <p:cTn id="139" dur="500" fill="hold"/>
                                        <p:tgtEl>
                                          <p:spTgt spid="88"/>
                                        </p:tgtEl>
                                        <p:attrNameLst>
                                          <p:attrName>ppt_x</p:attrName>
                                        </p:attrNameLst>
                                      </p:cBhvr>
                                      <p:tavLst>
                                        <p:tav tm="0">
                                          <p:val>
                                            <p:strVal val="#ppt_x-#ppt_w/2"/>
                                          </p:val>
                                        </p:tav>
                                        <p:tav tm="100000">
                                          <p:val>
                                            <p:strVal val="#ppt_x"/>
                                          </p:val>
                                        </p:tav>
                                      </p:tavLst>
                                    </p:anim>
                                    <p:anim calcmode="lin" valueType="num">
                                      <p:cBhvr>
                                        <p:cTn id="140" dur="500" fill="hold"/>
                                        <p:tgtEl>
                                          <p:spTgt spid="88"/>
                                        </p:tgtEl>
                                        <p:attrNameLst>
                                          <p:attrName>ppt_y</p:attrName>
                                        </p:attrNameLst>
                                      </p:cBhvr>
                                      <p:tavLst>
                                        <p:tav tm="0">
                                          <p:val>
                                            <p:strVal val="#ppt_y"/>
                                          </p:val>
                                        </p:tav>
                                        <p:tav tm="100000">
                                          <p:val>
                                            <p:strVal val="#ppt_y"/>
                                          </p:val>
                                        </p:tav>
                                      </p:tavLst>
                                    </p:anim>
                                    <p:anim calcmode="lin" valueType="num">
                                      <p:cBhvr>
                                        <p:cTn id="141" dur="500" fill="hold"/>
                                        <p:tgtEl>
                                          <p:spTgt spid="88"/>
                                        </p:tgtEl>
                                        <p:attrNameLst>
                                          <p:attrName>ppt_w</p:attrName>
                                        </p:attrNameLst>
                                      </p:cBhvr>
                                      <p:tavLst>
                                        <p:tav tm="0">
                                          <p:val>
                                            <p:fltVal val="0"/>
                                          </p:val>
                                        </p:tav>
                                        <p:tav tm="100000">
                                          <p:val>
                                            <p:strVal val="#ppt_w"/>
                                          </p:val>
                                        </p:tav>
                                      </p:tavLst>
                                    </p:anim>
                                    <p:anim calcmode="lin" valueType="num">
                                      <p:cBhvr>
                                        <p:cTn id="142" dur="500" fill="hold"/>
                                        <p:tgtEl>
                                          <p:spTgt spid="88"/>
                                        </p:tgtEl>
                                        <p:attrNameLst>
                                          <p:attrName>ppt_h</p:attrName>
                                        </p:attrNameLst>
                                      </p:cBhvr>
                                      <p:tavLst>
                                        <p:tav tm="0">
                                          <p:val>
                                            <p:strVal val="#ppt_h"/>
                                          </p:val>
                                        </p:tav>
                                        <p:tav tm="100000">
                                          <p:val>
                                            <p:strVal val="#ppt_h"/>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90"/>
                                        </p:tgtEl>
                                        <p:attrNameLst>
                                          <p:attrName>style.visibility</p:attrName>
                                        </p:attrNameLst>
                                      </p:cBhvr>
                                      <p:to>
                                        <p:strVal val="visible"/>
                                      </p:to>
                                    </p:set>
                                    <p:animEffect transition="in" filter="fade">
                                      <p:cBhvr>
                                        <p:cTn id="145" dur="1000"/>
                                        <p:tgtEl>
                                          <p:spTgt spid="90"/>
                                        </p:tgtEl>
                                      </p:cBhvr>
                                    </p:animEffect>
                                    <p:anim calcmode="lin" valueType="num">
                                      <p:cBhvr>
                                        <p:cTn id="146" dur="1000" fill="hold"/>
                                        <p:tgtEl>
                                          <p:spTgt spid="90"/>
                                        </p:tgtEl>
                                        <p:attrNameLst>
                                          <p:attrName>ppt_x</p:attrName>
                                        </p:attrNameLst>
                                      </p:cBhvr>
                                      <p:tavLst>
                                        <p:tav tm="0">
                                          <p:val>
                                            <p:strVal val="#ppt_x"/>
                                          </p:val>
                                        </p:tav>
                                        <p:tav tm="100000">
                                          <p:val>
                                            <p:strVal val="#ppt_x"/>
                                          </p:val>
                                        </p:tav>
                                      </p:tavLst>
                                    </p:anim>
                                    <p:anim calcmode="lin" valueType="num">
                                      <p:cBhvr>
                                        <p:cTn id="147"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88" grpId="0"/>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6A3B5D5-4058-6ECD-A9E7-2D015880AD85}"/>
              </a:ext>
            </a:extLst>
          </p:cNvPr>
          <p:cNvGrpSpPr/>
          <p:nvPr/>
        </p:nvGrpSpPr>
        <p:grpSpPr>
          <a:xfrm>
            <a:off x="4846639" y="395954"/>
            <a:ext cx="3555024" cy="1609859"/>
            <a:chOff x="3839642" y="761744"/>
            <a:chExt cx="3555024" cy="1609859"/>
          </a:xfrm>
        </p:grpSpPr>
        <p:sp>
          <p:nvSpPr>
            <p:cNvPr id="12" name="Freeform: Shape 11">
              <a:extLst>
                <a:ext uri="{FF2B5EF4-FFF2-40B4-BE49-F238E27FC236}">
                  <a16:creationId xmlns:a16="http://schemas.microsoft.com/office/drawing/2014/main" id="{BAA5F8CC-9CEC-DB8A-371B-2C08855DFC65}"/>
                </a:ext>
              </a:extLst>
            </p:cNvPr>
            <p:cNvSpPr/>
            <p:nvPr/>
          </p:nvSpPr>
          <p:spPr>
            <a:xfrm>
              <a:off x="5237775" y="115623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CA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F781A63B-5586-82DE-693E-EE24FD006B07}"/>
                </a:ext>
              </a:extLst>
            </p:cNvPr>
            <p:cNvSpPr/>
            <p:nvPr/>
          </p:nvSpPr>
          <p:spPr>
            <a:xfrm flipV="1">
              <a:off x="5237775" y="154234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31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Block Arc 13">
              <a:extLst>
                <a:ext uri="{FF2B5EF4-FFF2-40B4-BE49-F238E27FC236}">
                  <a16:creationId xmlns:a16="http://schemas.microsoft.com/office/drawing/2014/main" id="{76CB2352-47FB-A418-337D-9BA81A311560}"/>
                </a:ext>
              </a:extLst>
            </p:cNvPr>
            <p:cNvSpPr/>
            <p:nvPr/>
          </p:nvSpPr>
          <p:spPr>
            <a:xfrm>
              <a:off x="3839642" y="761744"/>
              <a:ext cx="1609859" cy="1609859"/>
            </a:xfrm>
            <a:prstGeom prst="blockArc">
              <a:avLst>
                <a:gd name="adj1" fmla="val 10800000"/>
                <a:gd name="adj2" fmla="val 5380008"/>
                <a:gd name="adj3" fmla="val 15599"/>
              </a:avLst>
            </a:prstGeom>
            <a:solidFill>
              <a:srgbClr val="D2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Oval 19">
              <a:extLst>
                <a:ext uri="{FF2B5EF4-FFF2-40B4-BE49-F238E27FC236}">
                  <a16:creationId xmlns:a16="http://schemas.microsoft.com/office/drawing/2014/main" id="{FEAAB6CB-2303-DDC4-BF24-F94D10A37BE1}"/>
                </a:ext>
              </a:extLst>
            </p:cNvPr>
            <p:cNvSpPr/>
            <p:nvPr/>
          </p:nvSpPr>
          <p:spPr>
            <a:xfrm>
              <a:off x="4180410" y="1102512"/>
              <a:ext cx="928321" cy="928321"/>
            </a:xfrm>
            <a:prstGeom prst="ellipse">
              <a:avLst/>
            </a:prstGeom>
            <a:solidFill>
              <a:srgbClr val="F31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34D88C4-0513-B08D-CD1F-E50823E689A6}"/>
                </a:ext>
              </a:extLst>
            </p:cNvPr>
            <p:cNvSpPr txBox="1"/>
            <p:nvPr/>
          </p:nvSpPr>
          <p:spPr>
            <a:xfrm>
              <a:off x="4380818" y="1227730"/>
              <a:ext cx="566057" cy="707886"/>
            </a:xfrm>
            <a:prstGeom prst="rect">
              <a:avLst/>
            </a:prstGeom>
            <a:noFill/>
          </p:spPr>
          <p:txBody>
            <a:bodyPr wrap="square" rtlCol="0">
              <a:spAutoFit/>
            </a:bodyPr>
            <a:lstStyle/>
            <a:p>
              <a:r>
                <a:rPr lang="en-US" sz="4000" b="1" dirty="0">
                  <a:latin typeface="Agency FB" panose="020B0503020202020204" pitchFamily="34" charset="0"/>
                </a:rPr>
                <a:t>01</a:t>
              </a:r>
              <a:endParaRPr lang="en-IN" sz="4000" b="1" dirty="0">
                <a:latin typeface="Agency FB" panose="020B0503020202020204" pitchFamily="34" charset="0"/>
              </a:endParaRPr>
            </a:p>
          </p:txBody>
        </p:sp>
        <p:sp>
          <p:nvSpPr>
            <p:cNvPr id="32" name="TextBox 31">
              <a:extLst>
                <a:ext uri="{FF2B5EF4-FFF2-40B4-BE49-F238E27FC236}">
                  <a16:creationId xmlns:a16="http://schemas.microsoft.com/office/drawing/2014/main" id="{468DA34C-1A2C-2B2E-ECC6-3913B856DB14}"/>
                </a:ext>
              </a:extLst>
            </p:cNvPr>
            <p:cNvSpPr txBox="1"/>
            <p:nvPr/>
          </p:nvSpPr>
          <p:spPr>
            <a:xfrm>
              <a:off x="5695280" y="1176686"/>
              <a:ext cx="1699386" cy="369332"/>
            </a:xfrm>
            <a:prstGeom prst="rect">
              <a:avLst/>
            </a:prstGeom>
            <a:noFill/>
          </p:spPr>
          <p:txBody>
            <a:bodyPr wrap="square" rtlCol="0">
              <a:spAutoFit/>
            </a:bodyPr>
            <a:lstStyle/>
            <a:p>
              <a:r>
                <a:rPr lang="en-US" b="1" spc="600" dirty="0">
                  <a:solidFill>
                    <a:schemeClr val="bg1"/>
                  </a:solidFill>
                </a:rPr>
                <a:t>Dataset</a:t>
              </a:r>
              <a:endParaRPr lang="en-IN" b="1" spc="600" dirty="0">
                <a:solidFill>
                  <a:schemeClr val="bg1"/>
                </a:solidFill>
              </a:endParaRPr>
            </a:p>
          </p:txBody>
        </p:sp>
        <p:sp>
          <p:nvSpPr>
            <p:cNvPr id="33" name="TextBox 32">
              <a:extLst>
                <a:ext uri="{FF2B5EF4-FFF2-40B4-BE49-F238E27FC236}">
                  <a16:creationId xmlns:a16="http://schemas.microsoft.com/office/drawing/2014/main" id="{54DA0A60-A7EA-F28E-FC8D-232E2EF1B013}"/>
                </a:ext>
              </a:extLst>
            </p:cNvPr>
            <p:cNvSpPr txBox="1"/>
            <p:nvPr/>
          </p:nvSpPr>
          <p:spPr>
            <a:xfrm>
              <a:off x="5404700" y="1573122"/>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And Preprocessing</a:t>
              </a:r>
              <a:endParaRPr lang="en-IN" sz="1400" b="1" dirty="0">
                <a:solidFill>
                  <a:schemeClr val="bg1"/>
                </a:solidFill>
                <a:latin typeface="Economica" panose="02000506040000020004" pitchFamily="2" charset="0"/>
              </a:endParaRPr>
            </a:p>
          </p:txBody>
        </p:sp>
      </p:grpSp>
      <p:grpSp>
        <p:nvGrpSpPr>
          <p:cNvPr id="46" name="Group 45">
            <a:extLst>
              <a:ext uri="{FF2B5EF4-FFF2-40B4-BE49-F238E27FC236}">
                <a16:creationId xmlns:a16="http://schemas.microsoft.com/office/drawing/2014/main" id="{6B23C30D-7C8F-B289-6D4A-65D99D0C2C8B}"/>
              </a:ext>
            </a:extLst>
          </p:cNvPr>
          <p:cNvGrpSpPr/>
          <p:nvPr/>
        </p:nvGrpSpPr>
        <p:grpSpPr>
          <a:xfrm>
            <a:off x="3039914" y="1752999"/>
            <a:ext cx="3435860" cy="1609859"/>
            <a:chOff x="2032917" y="2118789"/>
            <a:chExt cx="3435860" cy="1609859"/>
          </a:xfrm>
        </p:grpSpPr>
        <p:sp>
          <p:nvSpPr>
            <p:cNvPr id="10" name="Freeform: Shape 9">
              <a:extLst>
                <a:ext uri="{FF2B5EF4-FFF2-40B4-BE49-F238E27FC236}">
                  <a16:creationId xmlns:a16="http://schemas.microsoft.com/office/drawing/2014/main" id="{4689DA51-2577-A53A-F536-F5D20C1B27C1}"/>
                </a:ext>
              </a:extLst>
            </p:cNvPr>
            <p:cNvSpPr/>
            <p:nvPr/>
          </p:nvSpPr>
          <p:spPr>
            <a:xfrm flipH="1">
              <a:off x="2032917" y="2618380"/>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E4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CF9BB6A1-1EAC-C403-DDF9-676A248162C3}"/>
                </a:ext>
              </a:extLst>
            </p:cNvPr>
            <p:cNvSpPr/>
            <p:nvPr/>
          </p:nvSpPr>
          <p:spPr>
            <a:xfrm flipH="1" flipV="1">
              <a:off x="2032917" y="3004490"/>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F8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Block Arc 14">
              <a:extLst>
                <a:ext uri="{FF2B5EF4-FFF2-40B4-BE49-F238E27FC236}">
                  <a16:creationId xmlns:a16="http://schemas.microsoft.com/office/drawing/2014/main" id="{5DC40829-CBF5-7A3F-E51D-2A01B7B14056}"/>
                </a:ext>
              </a:extLst>
            </p:cNvPr>
            <p:cNvSpPr/>
            <p:nvPr/>
          </p:nvSpPr>
          <p:spPr>
            <a:xfrm rot="5400000" flipV="1">
              <a:off x="3858918" y="2118789"/>
              <a:ext cx="1609859" cy="1609859"/>
            </a:xfrm>
            <a:prstGeom prst="blockArc">
              <a:avLst>
                <a:gd name="adj1" fmla="val 10800000"/>
                <a:gd name="adj2" fmla="val 5380008"/>
                <a:gd name="adj3" fmla="val 15599"/>
              </a:avLst>
            </a:prstGeom>
            <a:solidFill>
              <a:srgbClr val="E4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Oval 20">
              <a:extLst>
                <a:ext uri="{FF2B5EF4-FFF2-40B4-BE49-F238E27FC236}">
                  <a16:creationId xmlns:a16="http://schemas.microsoft.com/office/drawing/2014/main" id="{FF007667-6172-6884-EB33-121D9BEF92F2}"/>
                </a:ext>
              </a:extLst>
            </p:cNvPr>
            <p:cNvSpPr/>
            <p:nvPr/>
          </p:nvSpPr>
          <p:spPr>
            <a:xfrm>
              <a:off x="4180410" y="2466815"/>
              <a:ext cx="928321" cy="928321"/>
            </a:xfrm>
            <a:prstGeom prst="ellipse">
              <a:avLst/>
            </a:prstGeom>
            <a:solidFill>
              <a:srgbClr val="FF8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B2ACE85-2262-41F1-AA70-68CD9FB41A37}"/>
                </a:ext>
              </a:extLst>
            </p:cNvPr>
            <p:cNvSpPr txBox="1"/>
            <p:nvPr/>
          </p:nvSpPr>
          <p:spPr>
            <a:xfrm>
              <a:off x="4316423" y="2597518"/>
              <a:ext cx="678706" cy="707886"/>
            </a:xfrm>
            <a:prstGeom prst="rect">
              <a:avLst/>
            </a:prstGeom>
            <a:noFill/>
          </p:spPr>
          <p:txBody>
            <a:bodyPr wrap="square" rtlCol="0">
              <a:spAutoFit/>
            </a:bodyPr>
            <a:lstStyle/>
            <a:p>
              <a:r>
                <a:rPr lang="en-US" sz="4000" b="1" dirty="0">
                  <a:latin typeface="Agency FB" panose="020B0503020202020204" pitchFamily="34" charset="0"/>
                </a:rPr>
                <a:t>02</a:t>
              </a:r>
              <a:endParaRPr lang="en-IN" sz="4000" b="1" dirty="0">
                <a:latin typeface="Agency FB" panose="020B0503020202020204" pitchFamily="34" charset="0"/>
              </a:endParaRPr>
            </a:p>
          </p:txBody>
        </p:sp>
        <p:sp>
          <p:nvSpPr>
            <p:cNvPr id="34" name="TextBox 33">
              <a:extLst>
                <a:ext uri="{FF2B5EF4-FFF2-40B4-BE49-F238E27FC236}">
                  <a16:creationId xmlns:a16="http://schemas.microsoft.com/office/drawing/2014/main" id="{939D268D-4DBA-250E-A05B-BDD1B7CF920E}"/>
                </a:ext>
              </a:extLst>
            </p:cNvPr>
            <p:cNvSpPr txBox="1"/>
            <p:nvPr/>
          </p:nvSpPr>
          <p:spPr>
            <a:xfrm>
              <a:off x="2411902" y="2672709"/>
              <a:ext cx="1359581" cy="369332"/>
            </a:xfrm>
            <a:prstGeom prst="rect">
              <a:avLst/>
            </a:prstGeom>
            <a:noFill/>
          </p:spPr>
          <p:txBody>
            <a:bodyPr wrap="square" rtlCol="0">
              <a:spAutoFit/>
            </a:bodyPr>
            <a:lstStyle/>
            <a:p>
              <a:r>
                <a:rPr lang="en-US" b="1" spc="600" dirty="0">
                  <a:solidFill>
                    <a:schemeClr val="bg1"/>
                  </a:solidFill>
                </a:rPr>
                <a:t>SRCNN</a:t>
              </a:r>
              <a:endParaRPr lang="en-IN" b="1" spc="600" dirty="0">
                <a:solidFill>
                  <a:schemeClr val="bg1"/>
                </a:solidFill>
              </a:endParaRPr>
            </a:p>
          </p:txBody>
        </p:sp>
        <p:sp>
          <p:nvSpPr>
            <p:cNvPr id="35" name="TextBox 34">
              <a:extLst>
                <a:ext uri="{FF2B5EF4-FFF2-40B4-BE49-F238E27FC236}">
                  <a16:creationId xmlns:a16="http://schemas.microsoft.com/office/drawing/2014/main" id="{D586BECA-3015-79C1-7DEB-B58B41FCDF7B}"/>
                </a:ext>
              </a:extLst>
            </p:cNvPr>
            <p:cNvSpPr txBox="1"/>
            <p:nvPr/>
          </p:nvSpPr>
          <p:spPr>
            <a:xfrm>
              <a:off x="2083180" y="3027492"/>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Super Resolution CNN</a:t>
              </a:r>
              <a:endParaRPr lang="en-IN" sz="1400" b="1" dirty="0">
                <a:solidFill>
                  <a:schemeClr val="bg1"/>
                </a:solidFill>
                <a:latin typeface="Economica" panose="02000506040000020004" pitchFamily="2" charset="0"/>
              </a:endParaRPr>
            </a:p>
          </p:txBody>
        </p:sp>
      </p:grpSp>
      <p:grpSp>
        <p:nvGrpSpPr>
          <p:cNvPr id="47" name="Group 46">
            <a:extLst>
              <a:ext uri="{FF2B5EF4-FFF2-40B4-BE49-F238E27FC236}">
                <a16:creationId xmlns:a16="http://schemas.microsoft.com/office/drawing/2014/main" id="{B070E347-ABC4-F258-51F2-30E9C87BBAF7}"/>
              </a:ext>
            </a:extLst>
          </p:cNvPr>
          <p:cNvGrpSpPr/>
          <p:nvPr/>
        </p:nvGrpSpPr>
        <p:grpSpPr>
          <a:xfrm>
            <a:off x="6225496" y="1767513"/>
            <a:ext cx="3411694" cy="1609859"/>
            <a:chOff x="5218499" y="2133303"/>
            <a:chExt cx="3411694" cy="1609859"/>
          </a:xfrm>
        </p:grpSpPr>
        <p:sp>
          <p:nvSpPr>
            <p:cNvPr id="8" name="Freeform: Shape 7">
              <a:extLst>
                <a:ext uri="{FF2B5EF4-FFF2-40B4-BE49-F238E27FC236}">
                  <a16:creationId xmlns:a16="http://schemas.microsoft.com/office/drawing/2014/main" id="{F73C213A-3C3D-2EE9-B6CB-8529B4231A2D}"/>
                </a:ext>
              </a:extLst>
            </p:cNvPr>
            <p:cNvSpPr/>
            <p:nvPr/>
          </p:nvSpPr>
          <p:spPr>
            <a:xfrm>
              <a:off x="6602346" y="2532599"/>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D00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DFE41026-2CE7-15AA-76EF-04CF68F1FD88}"/>
                </a:ext>
              </a:extLst>
            </p:cNvPr>
            <p:cNvSpPr/>
            <p:nvPr/>
          </p:nvSpPr>
          <p:spPr>
            <a:xfrm flipV="1">
              <a:off x="6602346" y="2918709"/>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A1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Block Arc 15">
              <a:extLst>
                <a:ext uri="{FF2B5EF4-FFF2-40B4-BE49-F238E27FC236}">
                  <a16:creationId xmlns:a16="http://schemas.microsoft.com/office/drawing/2014/main" id="{FFF8B9F0-FCAD-1867-9CE8-C9C73094D7B3}"/>
                </a:ext>
              </a:extLst>
            </p:cNvPr>
            <p:cNvSpPr/>
            <p:nvPr/>
          </p:nvSpPr>
          <p:spPr>
            <a:xfrm>
              <a:off x="5218499" y="2133303"/>
              <a:ext cx="1609859" cy="1609859"/>
            </a:xfrm>
            <a:prstGeom prst="blockArc">
              <a:avLst>
                <a:gd name="adj1" fmla="val 10800000"/>
                <a:gd name="adj2" fmla="val 5380008"/>
                <a:gd name="adj3" fmla="val 15599"/>
              </a:avLst>
            </a:prstGeom>
            <a:solidFill>
              <a:srgbClr val="D00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Oval 21">
              <a:extLst>
                <a:ext uri="{FF2B5EF4-FFF2-40B4-BE49-F238E27FC236}">
                  <a16:creationId xmlns:a16="http://schemas.microsoft.com/office/drawing/2014/main" id="{BA6134F3-A9EE-786B-1499-FE97142684C6}"/>
                </a:ext>
              </a:extLst>
            </p:cNvPr>
            <p:cNvSpPr/>
            <p:nvPr/>
          </p:nvSpPr>
          <p:spPr>
            <a:xfrm>
              <a:off x="5556386" y="2466815"/>
              <a:ext cx="928321" cy="928321"/>
            </a:xfrm>
            <a:prstGeom prst="ellipse">
              <a:avLst/>
            </a:prstGeom>
            <a:solidFill>
              <a:srgbClr val="FA1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47ADF846-F48B-2828-2FE2-6AEEF04B9767}"/>
                </a:ext>
              </a:extLst>
            </p:cNvPr>
            <p:cNvSpPr txBox="1"/>
            <p:nvPr/>
          </p:nvSpPr>
          <p:spPr>
            <a:xfrm>
              <a:off x="5695280" y="2571760"/>
              <a:ext cx="740272" cy="707886"/>
            </a:xfrm>
            <a:prstGeom prst="rect">
              <a:avLst/>
            </a:prstGeom>
            <a:noFill/>
          </p:spPr>
          <p:txBody>
            <a:bodyPr wrap="square" rtlCol="0">
              <a:spAutoFit/>
            </a:bodyPr>
            <a:lstStyle/>
            <a:p>
              <a:r>
                <a:rPr lang="en-US" sz="4000" b="1" dirty="0">
                  <a:latin typeface="Agency FB" panose="020B0503020202020204" pitchFamily="34" charset="0"/>
                </a:rPr>
                <a:t>03</a:t>
              </a:r>
              <a:endParaRPr lang="en-IN" sz="4000" b="1" dirty="0">
                <a:latin typeface="Agency FB" panose="020B0503020202020204" pitchFamily="34" charset="0"/>
              </a:endParaRPr>
            </a:p>
          </p:txBody>
        </p:sp>
        <p:sp>
          <p:nvSpPr>
            <p:cNvPr id="36" name="TextBox 35">
              <a:extLst>
                <a:ext uri="{FF2B5EF4-FFF2-40B4-BE49-F238E27FC236}">
                  <a16:creationId xmlns:a16="http://schemas.microsoft.com/office/drawing/2014/main" id="{D7B4CD72-6C03-D8F2-B46C-B9D41533D971}"/>
                </a:ext>
              </a:extLst>
            </p:cNvPr>
            <p:cNvSpPr txBox="1"/>
            <p:nvPr/>
          </p:nvSpPr>
          <p:spPr>
            <a:xfrm>
              <a:off x="7058239" y="2569416"/>
              <a:ext cx="1359581" cy="369332"/>
            </a:xfrm>
            <a:prstGeom prst="rect">
              <a:avLst/>
            </a:prstGeom>
            <a:noFill/>
          </p:spPr>
          <p:txBody>
            <a:bodyPr wrap="square" rtlCol="0">
              <a:spAutoFit/>
            </a:bodyPr>
            <a:lstStyle/>
            <a:p>
              <a:r>
                <a:rPr lang="en-US" b="1" spc="600" dirty="0">
                  <a:solidFill>
                    <a:schemeClr val="bg1"/>
                  </a:solidFill>
                </a:rPr>
                <a:t>U-Net</a:t>
              </a:r>
              <a:endParaRPr lang="en-IN" b="1" spc="600" dirty="0">
                <a:solidFill>
                  <a:schemeClr val="bg1"/>
                </a:solidFill>
              </a:endParaRPr>
            </a:p>
          </p:txBody>
        </p:sp>
        <p:sp>
          <p:nvSpPr>
            <p:cNvPr id="37" name="TextBox 36">
              <a:extLst>
                <a:ext uri="{FF2B5EF4-FFF2-40B4-BE49-F238E27FC236}">
                  <a16:creationId xmlns:a16="http://schemas.microsoft.com/office/drawing/2014/main" id="{EC3FCF83-F91F-1391-239D-D2E347A952B6}"/>
                </a:ext>
              </a:extLst>
            </p:cNvPr>
            <p:cNvSpPr txBox="1"/>
            <p:nvPr/>
          </p:nvSpPr>
          <p:spPr>
            <a:xfrm>
              <a:off x="6760578" y="2930167"/>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Structural </a:t>
              </a:r>
              <a:r>
                <a:rPr lang="en-GB" sz="1400" b="1" dirty="0">
                  <a:solidFill>
                    <a:schemeClr val="bg1"/>
                  </a:solidFill>
                  <a:latin typeface="Economica" panose="02000506040000020004" pitchFamily="2" charset="0"/>
                </a:rPr>
                <a:t>Refinement </a:t>
              </a:r>
              <a:endParaRPr lang="en-IN" sz="1400" b="1" dirty="0">
                <a:solidFill>
                  <a:schemeClr val="bg1"/>
                </a:solidFill>
                <a:latin typeface="Economica" panose="02000506040000020004" pitchFamily="2" charset="0"/>
              </a:endParaRPr>
            </a:p>
          </p:txBody>
        </p:sp>
      </p:grpSp>
      <p:grpSp>
        <p:nvGrpSpPr>
          <p:cNvPr id="48" name="Group 47">
            <a:extLst>
              <a:ext uri="{FF2B5EF4-FFF2-40B4-BE49-F238E27FC236}">
                <a16:creationId xmlns:a16="http://schemas.microsoft.com/office/drawing/2014/main" id="{6BDFD07B-C331-B588-87EB-72C46A7A9788}"/>
              </a:ext>
            </a:extLst>
          </p:cNvPr>
          <p:cNvGrpSpPr/>
          <p:nvPr/>
        </p:nvGrpSpPr>
        <p:grpSpPr>
          <a:xfrm>
            <a:off x="4383850" y="3124558"/>
            <a:ext cx="3470781" cy="1609859"/>
            <a:chOff x="3376853" y="3490348"/>
            <a:chExt cx="3470781" cy="1609859"/>
          </a:xfrm>
        </p:grpSpPr>
        <p:sp>
          <p:nvSpPr>
            <p:cNvPr id="6" name="Freeform: Shape 5">
              <a:extLst>
                <a:ext uri="{FF2B5EF4-FFF2-40B4-BE49-F238E27FC236}">
                  <a16:creationId xmlns:a16="http://schemas.microsoft.com/office/drawing/2014/main" id="{730C69B6-4D7A-09FD-9EE8-8866ED9B81B7}"/>
                </a:ext>
              </a:extLst>
            </p:cNvPr>
            <p:cNvSpPr/>
            <p:nvPr/>
          </p:nvSpPr>
          <p:spPr>
            <a:xfrm flipH="1">
              <a:off x="3376853" y="399066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622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D91672C5-C51B-3E9C-855D-4D83650745E1}"/>
                </a:ext>
              </a:extLst>
            </p:cNvPr>
            <p:cNvSpPr/>
            <p:nvPr/>
          </p:nvSpPr>
          <p:spPr>
            <a:xfrm flipH="1" flipV="1">
              <a:off x="3376853" y="437677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8C3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Block Arc 16">
              <a:extLst>
                <a:ext uri="{FF2B5EF4-FFF2-40B4-BE49-F238E27FC236}">
                  <a16:creationId xmlns:a16="http://schemas.microsoft.com/office/drawing/2014/main" id="{AD0997C6-2253-D2AA-0676-5F16FAD0EDBB}"/>
                </a:ext>
              </a:extLst>
            </p:cNvPr>
            <p:cNvSpPr/>
            <p:nvPr/>
          </p:nvSpPr>
          <p:spPr>
            <a:xfrm rot="5400000" flipV="1">
              <a:off x="5237775" y="3490348"/>
              <a:ext cx="1609859" cy="1609859"/>
            </a:xfrm>
            <a:prstGeom prst="blockArc">
              <a:avLst>
                <a:gd name="adj1" fmla="val 10800000"/>
                <a:gd name="adj2" fmla="val 5380008"/>
                <a:gd name="adj3" fmla="val 15599"/>
              </a:avLst>
            </a:prstGeom>
            <a:solidFill>
              <a:srgbClr val="622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Oval 22">
              <a:extLst>
                <a:ext uri="{FF2B5EF4-FFF2-40B4-BE49-F238E27FC236}">
                  <a16:creationId xmlns:a16="http://schemas.microsoft.com/office/drawing/2014/main" id="{2A44513F-F7FD-5BB4-613F-31603F43E734}"/>
                </a:ext>
              </a:extLst>
            </p:cNvPr>
            <p:cNvSpPr/>
            <p:nvPr/>
          </p:nvSpPr>
          <p:spPr>
            <a:xfrm>
              <a:off x="5571626" y="3839100"/>
              <a:ext cx="928321" cy="928321"/>
            </a:xfrm>
            <a:prstGeom prst="ellipse">
              <a:avLst/>
            </a:prstGeom>
            <a:solidFill>
              <a:srgbClr val="8C3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67558CB7-00E6-639F-FB16-C88A7928AB28}"/>
                </a:ext>
              </a:extLst>
            </p:cNvPr>
            <p:cNvSpPr txBox="1"/>
            <p:nvPr/>
          </p:nvSpPr>
          <p:spPr>
            <a:xfrm>
              <a:off x="5708159" y="3942279"/>
              <a:ext cx="674854" cy="707886"/>
            </a:xfrm>
            <a:prstGeom prst="rect">
              <a:avLst/>
            </a:prstGeom>
            <a:noFill/>
          </p:spPr>
          <p:txBody>
            <a:bodyPr wrap="square" rtlCol="0">
              <a:spAutoFit/>
            </a:bodyPr>
            <a:lstStyle/>
            <a:p>
              <a:r>
                <a:rPr lang="en-US" sz="4000" b="1" dirty="0">
                  <a:latin typeface="Agency FB" panose="020B0503020202020204" pitchFamily="34" charset="0"/>
                </a:rPr>
                <a:t>04</a:t>
              </a:r>
              <a:endParaRPr lang="en-IN" sz="4000" b="1" dirty="0">
                <a:latin typeface="Agency FB" panose="020B0503020202020204" pitchFamily="34" charset="0"/>
              </a:endParaRPr>
            </a:p>
          </p:txBody>
        </p:sp>
        <p:sp>
          <p:nvSpPr>
            <p:cNvPr id="38" name="TextBox 37">
              <a:extLst>
                <a:ext uri="{FF2B5EF4-FFF2-40B4-BE49-F238E27FC236}">
                  <a16:creationId xmlns:a16="http://schemas.microsoft.com/office/drawing/2014/main" id="{DB4F9BDD-7A34-32A2-B264-FA00E45B3A47}"/>
                </a:ext>
              </a:extLst>
            </p:cNvPr>
            <p:cNvSpPr txBox="1"/>
            <p:nvPr/>
          </p:nvSpPr>
          <p:spPr>
            <a:xfrm>
              <a:off x="3546769" y="3999082"/>
              <a:ext cx="1609859" cy="369332"/>
            </a:xfrm>
            <a:prstGeom prst="rect">
              <a:avLst/>
            </a:prstGeom>
            <a:noFill/>
          </p:spPr>
          <p:txBody>
            <a:bodyPr wrap="square" rtlCol="0">
              <a:spAutoFit/>
            </a:bodyPr>
            <a:lstStyle/>
            <a:p>
              <a:r>
                <a:rPr lang="en-US" b="1" spc="600" dirty="0">
                  <a:solidFill>
                    <a:schemeClr val="bg1"/>
                  </a:solidFill>
                </a:rPr>
                <a:t>L1 Loss</a:t>
              </a:r>
              <a:endParaRPr lang="en-IN" b="1" spc="600" dirty="0">
                <a:solidFill>
                  <a:schemeClr val="bg1"/>
                </a:solidFill>
              </a:endParaRPr>
            </a:p>
          </p:txBody>
        </p:sp>
        <p:sp>
          <p:nvSpPr>
            <p:cNvPr id="39" name="TextBox 38">
              <a:extLst>
                <a:ext uri="{FF2B5EF4-FFF2-40B4-BE49-F238E27FC236}">
                  <a16:creationId xmlns:a16="http://schemas.microsoft.com/office/drawing/2014/main" id="{58008D27-22AA-C6A6-8792-BF5FC882A30A}"/>
                </a:ext>
              </a:extLst>
            </p:cNvPr>
            <p:cNvSpPr txBox="1"/>
            <p:nvPr/>
          </p:nvSpPr>
          <p:spPr>
            <a:xfrm>
              <a:off x="3506467" y="4395518"/>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Loss Function Design</a:t>
              </a:r>
              <a:endParaRPr lang="en-IN" sz="1400" b="1" dirty="0">
                <a:solidFill>
                  <a:schemeClr val="bg1"/>
                </a:solidFill>
                <a:latin typeface="Economica" panose="02000506040000020004" pitchFamily="2" charset="0"/>
              </a:endParaRPr>
            </a:p>
          </p:txBody>
        </p:sp>
      </p:grpSp>
      <p:grpSp>
        <p:nvGrpSpPr>
          <p:cNvPr id="49" name="Group 48">
            <a:extLst>
              <a:ext uri="{FF2B5EF4-FFF2-40B4-BE49-F238E27FC236}">
                <a16:creationId xmlns:a16="http://schemas.microsoft.com/office/drawing/2014/main" id="{ECB4F439-4454-3B3F-A6DB-1C3CDB506550}"/>
              </a:ext>
            </a:extLst>
          </p:cNvPr>
          <p:cNvGrpSpPr/>
          <p:nvPr/>
        </p:nvGrpSpPr>
        <p:grpSpPr>
          <a:xfrm>
            <a:off x="7609343" y="3139072"/>
            <a:ext cx="3451144" cy="1609859"/>
            <a:chOff x="6602346" y="3504862"/>
            <a:chExt cx="3451144" cy="1609859"/>
          </a:xfrm>
        </p:grpSpPr>
        <p:sp>
          <p:nvSpPr>
            <p:cNvPr id="4" name="Freeform: Shape 3">
              <a:extLst>
                <a:ext uri="{FF2B5EF4-FFF2-40B4-BE49-F238E27FC236}">
                  <a16:creationId xmlns:a16="http://schemas.microsoft.com/office/drawing/2014/main" id="{4CA07372-81FA-018D-B801-228C06E31C18}"/>
                </a:ext>
              </a:extLst>
            </p:cNvPr>
            <p:cNvSpPr/>
            <p:nvPr/>
          </p:nvSpPr>
          <p:spPr>
            <a:xfrm>
              <a:off x="8025643" y="3894364"/>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19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a:extLst>
                <a:ext uri="{FF2B5EF4-FFF2-40B4-BE49-F238E27FC236}">
                  <a16:creationId xmlns:a16="http://schemas.microsoft.com/office/drawing/2014/main" id="{78B301F0-121C-FDA7-0ECF-130BC845A760}"/>
                </a:ext>
              </a:extLst>
            </p:cNvPr>
            <p:cNvSpPr/>
            <p:nvPr/>
          </p:nvSpPr>
          <p:spPr>
            <a:xfrm flipV="1">
              <a:off x="8025643" y="4280474"/>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3EA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Block Arc 17">
              <a:extLst>
                <a:ext uri="{FF2B5EF4-FFF2-40B4-BE49-F238E27FC236}">
                  <a16:creationId xmlns:a16="http://schemas.microsoft.com/office/drawing/2014/main" id="{E3A93B6A-3348-7252-4AB0-467B1B0373BA}"/>
                </a:ext>
              </a:extLst>
            </p:cNvPr>
            <p:cNvSpPr/>
            <p:nvPr/>
          </p:nvSpPr>
          <p:spPr>
            <a:xfrm>
              <a:off x="6602346" y="3504862"/>
              <a:ext cx="1609859" cy="1609859"/>
            </a:xfrm>
            <a:prstGeom prst="blockArc">
              <a:avLst>
                <a:gd name="adj1" fmla="val 10800000"/>
                <a:gd name="adj2" fmla="val 5380008"/>
                <a:gd name="adj3" fmla="val 15599"/>
              </a:avLst>
            </a:prstGeom>
            <a:solidFill>
              <a:srgbClr val="19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Oval 23">
              <a:extLst>
                <a:ext uri="{FF2B5EF4-FFF2-40B4-BE49-F238E27FC236}">
                  <a16:creationId xmlns:a16="http://schemas.microsoft.com/office/drawing/2014/main" id="{80231AED-329F-BBB6-C251-E1F0AAEFD331}"/>
                </a:ext>
              </a:extLst>
            </p:cNvPr>
            <p:cNvSpPr/>
            <p:nvPr/>
          </p:nvSpPr>
          <p:spPr>
            <a:xfrm>
              <a:off x="6943114" y="3839100"/>
              <a:ext cx="928321" cy="928321"/>
            </a:xfrm>
            <a:prstGeom prst="ellipse">
              <a:avLst/>
            </a:prstGeom>
            <a:solidFill>
              <a:srgbClr val="3EA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C3874D74-EA2F-B160-4084-F33E70323E03}"/>
                </a:ext>
              </a:extLst>
            </p:cNvPr>
            <p:cNvSpPr txBox="1"/>
            <p:nvPr/>
          </p:nvSpPr>
          <p:spPr>
            <a:xfrm>
              <a:off x="7086045" y="3942279"/>
              <a:ext cx="726957" cy="707886"/>
            </a:xfrm>
            <a:prstGeom prst="rect">
              <a:avLst/>
            </a:prstGeom>
            <a:noFill/>
          </p:spPr>
          <p:txBody>
            <a:bodyPr wrap="square" rtlCol="0">
              <a:spAutoFit/>
            </a:bodyPr>
            <a:lstStyle/>
            <a:p>
              <a:r>
                <a:rPr lang="en-US" sz="4000" b="1" dirty="0">
                  <a:latin typeface="Agency FB" panose="020B0503020202020204" pitchFamily="34" charset="0"/>
                </a:rPr>
                <a:t>05</a:t>
              </a:r>
              <a:endParaRPr lang="en-IN" sz="4000" b="1" dirty="0">
                <a:latin typeface="Agency FB" panose="020B0503020202020204" pitchFamily="34" charset="0"/>
              </a:endParaRPr>
            </a:p>
          </p:txBody>
        </p:sp>
        <p:sp>
          <p:nvSpPr>
            <p:cNvPr id="40" name="TextBox 39">
              <a:extLst>
                <a:ext uri="{FF2B5EF4-FFF2-40B4-BE49-F238E27FC236}">
                  <a16:creationId xmlns:a16="http://schemas.microsoft.com/office/drawing/2014/main" id="{E3295166-19BE-C38E-F8A3-30EAD78A409D}"/>
                </a:ext>
              </a:extLst>
            </p:cNvPr>
            <p:cNvSpPr txBox="1"/>
            <p:nvPr/>
          </p:nvSpPr>
          <p:spPr>
            <a:xfrm>
              <a:off x="8483148" y="3910674"/>
              <a:ext cx="1359581" cy="369332"/>
            </a:xfrm>
            <a:prstGeom prst="rect">
              <a:avLst/>
            </a:prstGeom>
            <a:noFill/>
          </p:spPr>
          <p:txBody>
            <a:bodyPr wrap="square" rtlCol="0">
              <a:spAutoFit/>
            </a:bodyPr>
            <a:lstStyle/>
            <a:p>
              <a:r>
                <a:rPr lang="en-GB" b="1" spc="600" dirty="0">
                  <a:solidFill>
                    <a:schemeClr val="bg1"/>
                  </a:solidFill>
                </a:rPr>
                <a:t>Post</a:t>
              </a:r>
              <a:endParaRPr lang="en-IN" b="1" spc="600" dirty="0">
                <a:solidFill>
                  <a:schemeClr val="bg1"/>
                </a:solidFill>
              </a:endParaRPr>
            </a:p>
          </p:txBody>
        </p:sp>
        <p:sp>
          <p:nvSpPr>
            <p:cNvPr id="41" name="TextBox 40">
              <a:extLst>
                <a:ext uri="{FF2B5EF4-FFF2-40B4-BE49-F238E27FC236}">
                  <a16:creationId xmlns:a16="http://schemas.microsoft.com/office/drawing/2014/main" id="{188DAA0D-1173-815E-9B96-CADF6123762D}"/>
                </a:ext>
              </a:extLst>
            </p:cNvPr>
            <p:cNvSpPr txBox="1"/>
            <p:nvPr/>
          </p:nvSpPr>
          <p:spPr>
            <a:xfrm>
              <a:off x="8192568" y="4307110"/>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Post-Processing</a:t>
              </a:r>
              <a:endParaRPr lang="en-IN" sz="1400" b="1" dirty="0">
                <a:solidFill>
                  <a:schemeClr val="bg1"/>
                </a:solidFill>
                <a:latin typeface="Economica" panose="02000506040000020004" pitchFamily="2" charset="0"/>
              </a:endParaRPr>
            </a:p>
          </p:txBody>
        </p:sp>
      </p:grpSp>
      <p:grpSp>
        <p:nvGrpSpPr>
          <p:cNvPr id="50" name="Group 49">
            <a:extLst>
              <a:ext uri="{FF2B5EF4-FFF2-40B4-BE49-F238E27FC236}">
                <a16:creationId xmlns:a16="http://schemas.microsoft.com/office/drawing/2014/main" id="{1423A86C-4264-8F47-5C52-DDEA01C32049}"/>
              </a:ext>
            </a:extLst>
          </p:cNvPr>
          <p:cNvGrpSpPr/>
          <p:nvPr/>
        </p:nvGrpSpPr>
        <p:grpSpPr>
          <a:xfrm>
            <a:off x="5769138" y="4507361"/>
            <a:ext cx="3469340" cy="1609859"/>
            <a:chOff x="4762141" y="4873151"/>
            <a:chExt cx="3469340" cy="1609859"/>
          </a:xfrm>
        </p:grpSpPr>
        <p:sp>
          <p:nvSpPr>
            <p:cNvPr id="2" name="Freeform: Shape 1">
              <a:extLst>
                <a:ext uri="{FF2B5EF4-FFF2-40B4-BE49-F238E27FC236}">
                  <a16:creationId xmlns:a16="http://schemas.microsoft.com/office/drawing/2014/main" id="{F24DDA8E-F63F-22E7-5B10-F49B29369BA9}"/>
                </a:ext>
              </a:extLst>
            </p:cNvPr>
            <p:cNvSpPr/>
            <p:nvPr/>
          </p:nvSpPr>
          <p:spPr>
            <a:xfrm flipH="1">
              <a:off x="4762141" y="5353878"/>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159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Shape 2">
              <a:extLst>
                <a:ext uri="{FF2B5EF4-FFF2-40B4-BE49-F238E27FC236}">
                  <a16:creationId xmlns:a16="http://schemas.microsoft.com/office/drawing/2014/main" id="{6A11D985-3B9E-C7F5-7509-CDA246B51769}"/>
                </a:ext>
              </a:extLst>
            </p:cNvPr>
            <p:cNvSpPr/>
            <p:nvPr/>
          </p:nvSpPr>
          <p:spPr>
            <a:xfrm flipH="1" flipV="1">
              <a:off x="4762141" y="5739988"/>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1ED4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9" name="Block Arc 18">
              <a:extLst>
                <a:ext uri="{FF2B5EF4-FFF2-40B4-BE49-F238E27FC236}">
                  <a16:creationId xmlns:a16="http://schemas.microsoft.com/office/drawing/2014/main" id="{1166382F-009B-D3A7-BE89-C5FE7E3856C2}"/>
                </a:ext>
              </a:extLst>
            </p:cNvPr>
            <p:cNvSpPr/>
            <p:nvPr/>
          </p:nvSpPr>
          <p:spPr>
            <a:xfrm rot="5400000" flipV="1">
              <a:off x="6621622" y="4873151"/>
              <a:ext cx="1609859" cy="1609859"/>
            </a:xfrm>
            <a:prstGeom prst="blockArc">
              <a:avLst>
                <a:gd name="adj1" fmla="val 10800000"/>
                <a:gd name="adj2" fmla="val 5380008"/>
                <a:gd name="adj3" fmla="val 15599"/>
              </a:avLst>
            </a:prstGeom>
            <a:solidFill>
              <a:srgbClr val="159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Oval 24">
              <a:extLst>
                <a:ext uri="{FF2B5EF4-FFF2-40B4-BE49-F238E27FC236}">
                  <a16:creationId xmlns:a16="http://schemas.microsoft.com/office/drawing/2014/main" id="{A47AC927-40C0-35BA-FEDF-25B0C7DF99F3}"/>
                </a:ext>
              </a:extLst>
            </p:cNvPr>
            <p:cNvSpPr/>
            <p:nvPr/>
          </p:nvSpPr>
          <p:spPr>
            <a:xfrm>
              <a:off x="6958354" y="5215192"/>
              <a:ext cx="928321" cy="928321"/>
            </a:xfrm>
            <a:prstGeom prst="ellipse">
              <a:avLst/>
            </a:prstGeom>
            <a:solidFill>
              <a:srgbClr val="1ED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30347FC8-515E-5E05-C993-841B7F6D34A7}"/>
                </a:ext>
              </a:extLst>
            </p:cNvPr>
            <p:cNvSpPr txBox="1"/>
            <p:nvPr/>
          </p:nvSpPr>
          <p:spPr>
            <a:xfrm>
              <a:off x="7086045" y="5342683"/>
              <a:ext cx="733874" cy="707886"/>
            </a:xfrm>
            <a:prstGeom prst="rect">
              <a:avLst/>
            </a:prstGeom>
            <a:noFill/>
          </p:spPr>
          <p:txBody>
            <a:bodyPr wrap="square" rtlCol="0">
              <a:spAutoFit/>
            </a:bodyPr>
            <a:lstStyle/>
            <a:p>
              <a:r>
                <a:rPr lang="en-US" sz="4000" b="1" dirty="0">
                  <a:latin typeface="Agency FB" panose="020B0503020202020204" pitchFamily="34" charset="0"/>
                </a:rPr>
                <a:t>06</a:t>
              </a:r>
              <a:endParaRPr lang="en-IN" sz="4000" b="1" dirty="0">
                <a:latin typeface="Agency FB" panose="020B0503020202020204" pitchFamily="34" charset="0"/>
              </a:endParaRPr>
            </a:p>
          </p:txBody>
        </p:sp>
        <p:sp>
          <p:nvSpPr>
            <p:cNvPr id="42" name="TextBox 41">
              <a:extLst>
                <a:ext uri="{FF2B5EF4-FFF2-40B4-BE49-F238E27FC236}">
                  <a16:creationId xmlns:a16="http://schemas.microsoft.com/office/drawing/2014/main" id="{F300FB77-ACA4-BBDB-E98C-BC2319B0C338}"/>
                </a:ext>
              </a:extLst>
            </p:cNvPr>
            <p:cNvSpPr txBox="1"/>
            <p:nvPr/>
          </p:nvSpPr>
          <p:spPr>
            <a:xfrm>
              <a:off x="5190236" y="5369006"/>
              <a:ext cx="1359581" cy="369332"/>
            </a:xfrm>
            <a:prstGeom prst="rect">
              <a:avLst/>
            </a:prstGeom>
            <a:noFill/>
          </p:spPr>
          <p:txBody>
            <a:bodyPr wrap="square" rtlCol="0">
              <a:spAutoFit/>
            </a:bodyPr>
            <a:lstStyle/>
            <a:p>
              <a:r>
                <a:rPr lang="en-US" b="1" spc="600" dirty="0">
                  <a:solidFill>
                    <a:schemeClr val="bg1"/>
                  </a:solidFill>
                </a:rPr>
                <a:t>Result</a:t>
              </a:r>
              <a:endParaRPr lang="en-IN" b="1" spc="600" dirty="0">
                <a:solidFill>
                  <a:schemeClr val="bg1"/>
                </a:solidFill>
              </a:endParaRPr>
            </a:p>
          </p:txBody>
        </p:sp>
        <p:sp>
          <p:nvSpPr>
            <p:cNvPr id="43" name="TextBox 42">
              <a:extLst>
                <a:ext uri="{FF2B5EF4-FFF2-40B4-BE49-F238E27FC236}">
                  <a16:creationId xmlns:a16="http://schemas.microsoft.com/office/drawing/2014/main" id="{F786F8DA-5268-B98C-EB5B-FE257DE3A979}"/>
                </a:ext>
              </a:extLst>
            </p:cNvPr>
            <p:cNvSpPr txBox="1"/>
            <p:nvPr/>
          </p:nvSpPr>
          <p:spPr>
            <a:xfrm>
              <a:off x="4899656" y="5765442"/>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And Evaluation</a:t>
              </a:r>
              <a:endParaRPr lang="en-IN" sz="1400" b="1" dirty="0">
                <a:solidFill>
                  <a:schemeClr val="bg1"/>
                </a:solidFill>
                <a:latin typeface="Economica" panose="02000506040000020004" pitchFamily="2" charset="0"/>
              </a:endParaRPr>
            </a:p>
          </p:txBody>
        </p:sp>
      </p:grpSp>
      <p:sp>
        <p:nvSpPr>
          <p:cNvPr id="56" name="TextBox 55">
            <a:extLst>
              <a:ext uri="{FF2B5EF4-FFF2-40B4-BE49-F238E27FC236}">
                <a16:creationId xmlns:a16="http://schemas.microsoft.com/office/drawing/2014/main" id="{12D2BBF0-63E3-38CE-0998-A0634D1AA00E}"/>
              </a:ext>
            </a:extLst>
          </p:cNvPr>
          <p:cNvSpPr txBox="1"/>
          <p:nvPr/>
        </p:nvSpPr>
        <p:spPr>
          <a:xfrm>
            <a:off x="25446" y="955225"/>
            <a:ext cx="6028935" cy="1169551"/>
          </a:xfrm>
          <a:prstGeom prst="rect">
            <a:avLst/>
          </a:prstGeom>
          <a:noFill/>
        </p:spPr>
        <p:txBody>
          <a:bodyPr wrap="square">
            <a:spAutoFit/>
          </a:bodyPr>
          <a:lstStyle/>
          <a:p>
            <a:r>
              <a:rPr lang="en-IN" sz="7000" dirty="0"/>
              <a:t>Methodology</a:t>
            </a:r>
          </a:p>
        </p:txBody>
      </p:sp>
      <p:sp>
        <p:nvSpPr>
          <p:cNvPr id="102" name="TextBox 101">
            <a:extLst>
              <a:ext uri="{FF2B5EF4-FFF2-40B4-BE49-F238E27FC236}">
                <a16:creationId xmlns:a16="http://schemas.microsoft.com/office/drawing/2014/main" id="{14FE28D7-382D-395C-5B19-AF320FA60F85}"/>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175697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7"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1000" fill="hold"/>
                                        <p:tgtEl>
                                          <p:spTgt spid="49"/>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2" presetClass="entr" presetSubtype="0"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1000"/>
                                        <p:tgtEl>
                                          <p:spTgt spid="50"/>
                                        </p:tgtEl>
                                      </p:cBhvr>
                                    </p:animEffect>
                                    <p:anim calcmode="lin" valueType="num">
                                      <p:cBhvr>
                                        <p:cTn id="45" dur="1000" fill="hold"/>
                                        <p:tgtEl>
                                          <p:spTgt spid="50"/>
                                        </p:tgtEl>
                                        <p:attrNameLst>
                                          <p:attrName>ppt_x</p:attrName>
                                        </p:attrNameLst>
                                      </p:cBhvr>
                                      <p:tavLst>
                                        <p:tav tm="0">
                                          <p:val>
                                            <p:strVal val="#ppt_x"/>
                                          </p:val>
                                        </p:tav>
                                        <p:tav tm="100000">
                                          <p:val>
                                            <p:strVal val="#ppt_x"/>
                                          </p:val>
                                        </p:tav>
                                      </p:tavLst>
                                    </p:anim>
                                    <p:anim calcmode="lin" valueType="num">
                                      <p:cBhvr>
                                        <p:cTn id="46" dur="1000" fill="hold"/>
                                        <p:tgtEl>
                                          <p:spTgt spid="5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anim calcmode="lin" valueType="num">
                                      <p:cBhvr>
                                        <p:cTn id="50" dur="1000" fill="hold"/>
                                        <p:tgtEl>
                                          <p:spTgt spid="102"/>
                                        </p:tgtEl>
                                        <p:attrNameLst>
                                          <p:attrName>ppt_x</p:attrName>
                                        </p:attrNameLst>
                                      </p:cBhvr>
                                      <p:tavLst>
                                        <p:tav tm="0">
                                          <p:val>
                                            <p:strVal val="#ppt_x"/>
                                          </p:val>
                                        </p:tav>
                                        <p:tav tm="100000">
                                          <p:val>
                                            <p:strVal val="#ppt_x"/>
                                          </p:val>
                                        </p:tav>
                                      </p:tavLst>
                                    </p:anim>
                                    <p:anim calcmode="lin" valueType="num">
                                      <p:cBhvr>
                                        <p:cTn id="51"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9C038E6-F0A9-3F09-B692-F0C769A772ED}"/>
              </a:ext>
            </a:extLst>
          </p:cNvPr>
          <p:cNvSpPr/>
          <p:nvPr/>
        </p:nvSpPr>
        <p:spPr>
          <a:xfrm>
            <a:off x="201162" y="123392"/>
            <a:ext cx="11686038" cy="6497216"/>
          </a:xfrm>
          <a:prstGeom prst="roundRect">
            <a:avLst>
              <a:gd name="adj" fmla="val 14210"/>
            </a:avLst>
          </a:prstGeom>
          <a:noFill/>
          <a:ln w="38100">
            <a:solidFill>
              <a:srgbClr val="D20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4325E662-310D-F3CB-9335-56A933FBA414}"/>
              </a:ext>
            </a:extLst>
          </p:cNvPr>
          <p:cNvGrpSpPr/>
          <p:nvPr/>
        </p:nvGrpSpPr>
        <p:grpSpPr>
          <a:xfrm>
            <a:off x="239470" y="123392"/>
            <a:ext cx="3555024" cy="1609859"/>
            <a:chOff x="3839642" y="761744"/>
            <a:chExt cx="3555024" cy="1609859"/>
          </a:xfrm>
        </p:grpSpPr>
        <p:sp>
          <p:nvSpPr>
            <p:cNvPr id="3" name="Freeform: Shape 2">
              <a:extLst>
                <a:ext uri="{FF2B5EF4-FFF2-40B4-BE49-F238E27FC236}">
                  <a16:creationId xmlns:a16="http://schemas.microsoft.com/office/drawing/2014/main" id="{B4B84E03-3218-4C60-E0EA-966DC83AB237}"/>
                </a:ext>
              </a:extLst>
            </p:cNvPr>
            <p:cNvSpPr/>
            <p:nvPr/>
          </p:nvSpPr>
          <p:spPr>
            <a:xfrm>
              <a:off x="5237775" y="115623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CA0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E23CE00B-B41A-8C3D-D4CA-394BFAFFD17E}"/>
                </a:ext>
              </a:extLst>
            </p:cNvPr>
            <p:cNvSpPr/>
            <p:nvPr/>
          </p:nvSpPr>
          <p:spPr>
            <a:xfrm flipV="1">
              <a:off x="5237775" y="154234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31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Block Arc 4">
              <a:extLst>
                <a:ext uri="{FF2B5EF4-FFF2-40B4-BE49-F238E27FC236}">
                  <a16:creationId xmlns:a16="http://schemas.microsoft.com/office/drawing/2014/main" id="{79FF7852-8182-DFD2-5CF4-FBF1913B8E35}"/>
                </a:ext>
              </a:extLst>
            </p:cNvPr>
            <p:cNvSpPr/>
            <p:nvPr/>
          </p:nvSpPr>
          <p:spPr>
            <a:xfrm>
              <a:off x="3839642" y="761744"/>
              <a:ext cx="1609859" cy="1609859"/>
            </a:xfrm>
            <a:prstGeom prst="blockArc">
              <a:avLst>
                <a:gd name="adj1" fmla="val 10800000"/>
                <a:gd name="adj2" fmla="val 5380008"/>
                <a:gd name="adj3" fmla="val 15599"/>
              </a:avLst>
            </a:prstGeom>
            <a:solidFill>
              <a:srgbClr val="D20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Oval 5">
              <a:extLst>
                <a:ext uri="{FF2B5EF4-FFF2-40B4-BE49-F238E27FC236}">
                  <a16:creationId xmlns:a16="http://schemas.microsoft.com/office/drawing/2014/main" id="{B1EF38CD-C99C-CC24-A1CE-3E27EDA96744}"/>
                </a:ext>
              </a:extLst>
            </p:cNvPr>
            <p:cNvSpPr/>
            <p:nvPr/>
          </p:nvSpPr>
          <p:spPr>
            <a:xfrm>
              <a:off x="4180410" y="1102512"/>
              <a:ext cx="928321" cy="928321"/>
            </a:xfrm>
            <a:prstGeom prst="ellipse">
              <a:avLst/>
            </a:prstGeom>
            <a:solidFill>
              <a:srgbClr val="F31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BC592DD-2EF7-2A9D-F707-8DEE31A0094C}"/>
                </a:ext>
              </a:extLst>
            </p:cNvPr>
            <p:cNvSpPr txBox="1"/>
            <p:nvPr/>
          </p:nvSpPr>
          <p:spPr>
            <a:xfrm>
              <a:off x="4380818" y="1227730"/>
              <a:ext cx="566057" cy="707886"/>
            </a:xfrm>
            <a:prstGeom prst="rect">
              <a:avLst/>
            </a:prstGeom>
            <a:noFill/>
          </p:spPr>
          <p:txBody>
            <a:bodyPr wrap="square" rtlCol="0">
              <a:spAutoFit/>
            </a:bodyPr>
            <a:lstStyle/>
            <a:p>
              <a:r>
                <a:rPr lang="en-US" sz="4000" b="1" dirty="0">
                  <a:latin typeface="Agency FB" panose="020B0503020202020204" pitchFamily="34" charset="0"/>
                </a:rPr>
                <a:t>01</a:t>
              </a:r>
              <a:endParaRPr lang="en-IN" sz="4000" b="1" dirty="0">
                <a:latin typeface="Agency FB" panose="020B0503020202020204" pitchFamily="34" charset="0"/>
              </a:endParaRPr>
            </a:p>
          </p:txBody>
        </p:sp>
        <p:sp>
          <p:nvSpPr>
            <p:cNvPr id="8" name="TextBox 7">
              <a:extLst>
                <a:ext uri="{FF2B5EF4-FFF2-40B4-BE49-F238E27FC236}">
                  <a16:creationId xmlns:a16="http://schemas.microsoft.com/office/drawing/2014/main" id="{16FE750F-70B9-E9FC-6961-3B65A4D56366}"/>
                </a:ext>
              </a:extLst>
            </p:cNvPr>
            <p:cNvSpPr txBox="1"/>
            <p:nvPr/>
          </p:nvSpPr>
          <p:spPr>
            <a:xfrm>
              <a:off x="5695280" y="1176686"/>
              <a:ext cx="1699386" cy="369332"/>
            </a:xfrm>
            <a:prstGeom prst="rect">
              <a:avLst/>
            </a:prstGeom>
            <a:noFill/>
          </p:spPr>
          <p:txBody>
            <a:bodyPr wrap="square" rtlCol="0">
              <a:spAutoFit/>
            </a:bodyPr>
            <a:lstStyle/>
            <a:p>
              <a:r>
                <a:rPr lang="en-US" b="1" spc="600" dirty="0">
                  <a:solidFill>
                    <a:schemeClr val="bg1"/>
                  </a:solidFill>
                </a:rPr>
                <a:t>Dataset</a:t>
              </a:r>
              <a:endParaRPr lang="en-IN" b="1" spc="600" dirty="0">
                <a:solidFill>
                  <a:schemeClr val="bg1"/>
                </a:solidFill>
              </a:endParaRPr>
            </a:p>
          </p:txBody>
        </p:sp>
        <p:sp>
          <p:nvSpPr>
            <p:cNvPr id="9" name="TextBox 8">
              <a:extLst>
                <a:ext uri="{FF2B5EF4-FFF2-40B4-BE49-F238E27FC236}">
                  <a16:creationId xmlns:a16="http://schemas.microsoft.com/office/drawing/2014/main" id="{66163779-A158-B501-1CBD-814814D0FE44}"/>
                </a:ext>
              </a:extLst>
            </p:cNvPr>
            <p:cNvSpPr txBox="1"/>
            <p:nvPr/>
          </p:nvSpPr>
          <p:spPr>
            <a:xfrm>
              <a:off x="5404700" y="1573122"/>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And Preprocessing</a:t>
              </a:r>
              <a:endParaRPr lang="en-IN" sz="1400" b="1" dirty="0">
                <a:solidFill>
                  <a:schemeClr val="bg1"/>
                </a:solidFill>
                <a:latin typeface="Economica" panose="02000506040000020004" pitchFamily="2" charset="0"/>
              </a:endParaRPr>
            </a:p>
          </p:txBody>
        </p:sp>
      </p:grpSp>
      <p:graphicFrame>
        <p:nvGraphicFramePr>
          <p:cNvPr id="56" name="Table 55">
            <a:extLst>
              <a:ext uri="{FF2B5EF4-FFF2-40B4-BE49-F238E27FC236}">
                <a16:creationId xmlns:a16="http://schemas.microsoft.com/office/drawing/2014/main" id="{07D9DAF7-0339-C85D-06BA-6D8296CE2047}"/>
              </a:ext>
            </a:extLst>
          </p:cNvPr>
          <p:cNvGraphicFramePr>
            <a:graphicFrameLocks noGrp="1"/>
          </p:cNvGraphicFramePr>
          <p:nvPr>
            <p:extLst>
              <p:ext uri="{D42A27DB-BD31-4B8C-83A1-F6EECF244321}">
                <p14:modId xmlns:p14="http://schemas.microsoft.com/office/powerpoint/2010/main" val="1181255530"/>
              </p:ext>
            </p:extLst>
          </p:nvPr>
        </p:nvGraphicFramePr>
        <p:xfrm>
          <a:off x="580238" y="2534839"/>
          <a:ext cx="5505938" cy="2458596"/>
        </p:xfrm>
        <a:graphic>
          <a:graphicData uri="http://schemas.openxmlformats.org/drawingml/2006/table">
            <a:tbl>
              <a:tblPr firstRow="1" firstCol="1" bandRow="1">
                <a:tableStyleId>{7DF18680-E054-41AD-8BC1-D1AEF772440D}</a:tableStyleId>
              </a:tblPr>
              <a:tblGrid>
                <a:gridCol w="1978660">
                  <a:extLst>
                    <a:ext uri="{9D8B030D-6E8A-4147-A177-3AD203B41FA5}">
                      <a16:colId xmlns:a16="http://schemas.microsoft.com/office/drawing/2014/main" val="2856961609"/>
                    </a:ext>
                  </a:extLst>
                </a:gridCol>
                <a:gridCol w="688023">
                  <a:extLst>
                    <a:ext uri="{9D8B030D-6E8A-4147-A177-3AD203B41FA5}">
                      <a16:colId xmlns:a16="http://schemas.microsoft.com/office/drawing/2014/main" val="3013776412"/>
                    </a:ext>
                  </a:extLst>
                </a:gridCol>
                <a:gridCol w="2839255">
                  <a:extLst>
                    <a:ext uri="{9D8B030D-6E8A-4147-A177-3AD203B41FA5}">
                      <a16:colId xmlns:a16="http://schemas.microsoft.com/office/drawing/2014/main" val="393788384"/>
                    </a:ext>
                  </a:extLst>
                </a:gridCol>
              </a:tblGrid>
              <a:tr h="0">
                <a:tc>
                  <a:txBody>
                    <a:bodyPr/>
                    <a:lstStyle/>
                    <a:p>
                      <a:pPr marL="0" marR="0">
                        <a:lnSpc>
                          <a:spcPct val="115000"/>
                        </a:lnSpc>
                        <a:spcAft>
                          <a:spcPts val="800"/>
                        </a:spcAft>
                        <a:buNone/>
                      </a:pPr>
                      <a:r>
                        <a:rPr lang="en-US" sz="1200" kern="100" dirty="0">
                          <a:effectLst/>
                        </a:rPr>
                        <a:t>Dataset Name</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Size</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Description</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955213101"/>
                  </a:ext>
                </a:extLst>
              </a:tr>
              <a:tr h="0">
                <a:tc>
                  <a:txBody>
                    <a:bodyPr/>
                    <a:lstStyle/>
                    <a:p>
                      <a:pPr marL="0" marR="0">
                        <a:lnSpc>
                          <a:spcPct val="115000"/>
                        </a:lnSpc>
                        <a:spcAft>
                          <a:spcPts val="800"/>
                        </a:spcAft>
                        <a:buNone/>
                      </a:pPr>
                      <a:r>
                        <a:rPr lang="en-US" sz="1200" kern="100" dirty="0">
                          <a:effectLst/>
                        </a:rPr>
                        <a:t>Kvasir-SEG</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44.1 MB</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a:effectLst/>
                        </a:rPr>
                        <a:t>Pixel-level segmentation masks and RGB images of polyps</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3866677055"/>
                  </a:ext>
                </a:extLst>
              </a:tr>
              <a:tr h="0">
                <a:tc>
                  <a:txBody>
                    <a:bodyPr/>
                    <a:lstStyle/>
                    <a:p>
                      <a:pPr marL="0" marR="0">
                        <a:lnSpc>
                          <a:spcPct val="115000"/>
                        </a:lnSpc>
                        <a:spcAft>
                          <a:spcPts val="800"/>
                        </a:spcAft>
                        <a:buNone/>
                      </a:pPr>
                      <a:r>
                        <a:rPr lang="en-US" sz="1200" kern="100">
                          <a:effectLst/>
                        </a:rPr>
                        <a:t>Kvasir – Gastrointestinal Disease Detection</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a:effectLst/>
                        </a:rPr>
                        <a:t>2.3 GB</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Multi-class GI disease image dataset</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3771042535"/>
                  </a:ext>
                </a:extLst>
              </a:tr>
              <a:tr h="0">
                <a:tc>
                  <a:txBody>
                    <a:bodyPr/>
                    <a:lstStyle/>
                    <a:p>
                      <a:pPr marL="0" marR="0">
                        <a:lnSpc>
                          <a:spcPct val="115000"/>
                        </a:lnSpc>
                        <a:spcAft>
                          <a:spcPts val="800"/>
                        </a:spcAft>
                        <a:buNone/>
                      </a:pPr>
                      <a:r>
                        <a:rPr lang="en-US" sz="1200" kern="100">
                          <a:effectLst/>
                        </a:rPr>
                        <a:t>GastroEndoNet</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407 MB</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Annotated images for endoscopic abnormality detection</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1389225815"/>
                  </a:ext>
                </a:extLst>
              </a:tr>
              <a:tr h="0">
                <a:tc>
                  <a:txBody>
                    <a:bodyPr/>
                    <a:lstStyle/>
                    <a:p>
                      <a:pPr marL="0" marR="0">
                        <a:lnSpc>
                          <a:spcPct val="115000"/>
                        </a:lnSpc>
                        <a:spcAft>
                          <a:spcPts val="800"/>
                        </a:spcAft>
                        <a:buNone/>
                      </a:pPr>
                      <a:r>
                        <a:rPr lang="en-US" sz="1200" kern="100">
                          <a:effectLst/>
                        </a:rPr>
                        <a:t>Endoscopic Real-Synthetic Over &amp; Underexposed Frames</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a:effectLst/>
                        </a:rPr>
                        <a:t>192 MB</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Challenging lighting scenarios for image enhancement</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3228038556"/>
                  </a:ext>
                </a:extLst>
              </a:tr>
              <a:tr h="0">
                <a:tc>
                  <a:txBody>
                    <a:bodyPr/>
                    <a:lstStyle/>
                    <a:p>
                      <a:pPr marL="0" marR="0">
                        <a:lnSpc>
                          <a:spcPct val="115000"/>
                        </a:lnSpc>
                        <a:spcAft>
                          <a:spcPts val="800"/>
                        </a:spcAft>
                        <a:buNone/>
                      </a:pPr>
                      <a:r>
                        <a:rPr lang="en-US" sz="1200" kern="100" dirty="0">
                          <a:effectLst/>
                        </a:rPr>
                        <a:t>EAD – Endoscopy Artifact Detection</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a:effectLst/>
                        </a:rPr>
                        <a:t>200 MB</a:t>
                      </a:r>
                      <a:endParaRPr lang="en-US" sz="1200" kern="10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tc>
                  <a:txBody>
                    <a:bodyPr/>
                    <a:lstStyle/>
                    <a:p>
                      <a:pPr marL="0" marR="0">
                        <a:lnSpc>
                          <a:spcPct val="115000"/>
                        </a:lnSpc>
                        <a:spcAft>
                          <a:spcPts val="800"/>
                        </a:spcAft>
                        <a:buNone/>
                      </a:pPr>
                      <a:r>
                        <a:rPr lang="en-US" sz="1200" kern="100" dirty="0">
                          <a:effectLst/>
                        </a:rPr>
                        <a:t>Images with labeled artifacts (e.g., motion blur, specular reflections)</a:t>
                      </a:r>
                      <a:endParaRPr lang="en-US" sz="1200" kern="100" dirty="0">
                        <a:effectLst/>
                        <a:latin typeface="Aptos" panose="020B0004020202020204" pitchFamily="34" charset="0"/>
                        <a:ea typeface="Aptos" panose="020B0004020202020204" pitchFamily="34" charset="0"/>
                        <a:cs typeface="Raavi" panose="020B0502040204020203" pitchFamily="34" charset="0"/>
                      </a:endParaRPr>
                    </a:p>
                  </a:txBody>
                  <a:tcPr marL="68580" marR="68580" marT="0" marB="0"/>
                </a:tc>
                <a:extLst>
                  <a:ext uri="{0D108BD9-81ED-4DB2-BD59-A6C34878D82A}">
                    <a16:rowId xmlns:a16="http://schemas.microsoft.com/office/drawing/2014/main" val="3856785395"/>
                  </a:ext>
                </a:extLst>
              </a:tr>
            </a:tbl>
          </a:graphicData>
        </a:graphic>
      </p:graphicFrame>
      <p:grpSp>
        <p:nvGrpSpPr>
          <p:cNvPr id="61" name="Group 60">
            <a:extLst>
              <a:ext uri="{FF2B5EF4-FFF2-40B4-BE49-F238E27FC236}">
                <a16:creationId xmlns:a16="http://schemas.microsoft.com/office/drawing/2014/main" id="{D35A5655-162F-1ED9-5C33-1F07693625F5}"/>
              </a:ext>
            </a:extLst>
          </p:cNvPr>
          <p:cNvGrpSpPr/>
          <p:nvPr/>
        </p:nvGrpSpPr>
        <p:grpSpPr>
          <a:xfrm>
            <a:off x="6538724" y="1089517"/>
            <a:ext cx="5525584" cy="4313403"/>
            <a:chOff x="6086177" y="782278"/>
            <a:chExt cx="5525584" cy="4313403"/>
          </a:xfrm>
        </p:grpSpPr>
        <p:sp>
          <p:nvSpPr>
            <p:cNvPr id="62" name="Freeform: Shape 61">
              <a:extLst>
                <a:ext uri="{FF2B5EF4-FFF2-40B4-BE49-F238E27FC236}">
                  <a16:creationId xmlns:a16="http://schemas.microsoft.com/office/drawing/2014/main" id="{8E008B00-4A24-1E33-13C6-76C9CB25A8C3}"/>
                </a:ext>
              </a:extLst>
            </p:cNvPr>
            <p:cNvSpPr/>
            <p:nvPr/>
          </p:nvSpPr>
          <p:spPr>
            <a:xfrm>
              <a:off x="8766500" y="823857"/>
              <a:ext cx="1335350" cy="1534885"/>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50002" tIns="281097" rIns="250003" bIns="281096" numCol="1" spcCol="1270" anchor="ctr" anchorCtr="0">
              <a:noAutofit/>
            </a:bodyPr>
            <a:lstStyle/>
            <a:p>
              <a:pPr marL="0" lvl="0" indent="0" algn="ctr" defTabSz="488950">
                <a:lnSpc>
                  <a:spcPct val="90000"/>
                </a:lnSpc>
                <a:spcBef>
                  <a:spcPct val="0"/>
                </a:spcBef>
                <a:spcAft>
                  <a:spcPct val="35000"/>
                </a:spcAft>
                <a:buNone/>
              </a:pPr>
              <a:r>
                <a:rPr lang="en-IN" sz="1100" kern="1200" dirty="0"/>
                <a:t>Images Resized:</a:t>
              </a:r>
            </a:p>
            <a:p>
              <a:pPr marL="0" lvl="0" indent="0" algn="ctr" defTabSz="488950">
                <a:lnSpc>
                  <a:spcPct val="90000"/>
                </a:lnSpc>
                <a:spcBef>
                  <a:spcPct val="0"/>
                </a:spcBef>
                <a:spcAft>
                  <a:spcPct val="35000"/>
                </a:spcAft>
                <a:buNone/>
              </a:pPr>
              <a:r>
                <a:rPr lang="en-IN" sz="1100" kern="1200" dirty="0"/>
                <a:t> 299 * 299</a:t>
              </a:r>
            </a:p>
          </p:txBody>
        </p:sp>
        <p:sp>
          <p:nvSpPr>
            <p:cNvPr id="63" name="Rectangle 62">
              <a:extLst>
                <a:ext uri="{FF2B5EF4-FFF2-40B4-BE49-F238E27FC236}">
                  <a16:creationId xmlns:a16="http://schemas.microsoft.com/office/drawing/2014/main" id="{3D08330F-6CCC-5885-A912-A8027268BF3B}"/>
                </a:ext>
              </a:extLst>
            </p:cNvPr>
            <p:cNvSpPr/>
            <p:nvPr/>
          </p:nvSpPr>
          <p:spPr>
            <a:xfrm>
              <a:off x="9898830" y="1569131"/>
              <a:ext cx="1712931" cy="9209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Freeform: Shape 63">
              <a:extLst>
                <a:ext uri="{FF2B5EF4-FFF2-40B4-BE49-F238E27FC236}">
                  <a16:creationId xmlns:a16="http://schemas.microsoft.com/office/drawing/2014/main" id="{F44B9E54-303E-CFC4-6D3C-EFB0E57881F7}"/>
                </a:ext>
              </a:extLst>
            </p:cNvPr>
            <p:cNvSpPr/>
            <p:nvPr/>
          </p:nvSpPr>
          <p:spPr>
            <a:xfrm>
              <a:off x="6480359" y="782278"/>
              <a:ext cx="2434780" cy="2524490"/>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a:blipFill dpi="0" rotWithShape="1">
              <a:blip r:embed="rId2">
                <a:extLst>
                  <a:ext uri="{96DAC541-7B7A-43D3-8B79-37D633B846F1}">
                    <asvg:svgBlip xmlns:asvg="http://schemas.microsoft.com/office/drawing/2016/SVG/main" r:embed="rId3"/>
                  </a:ext>
                </a:extLst>
              </a:blip>
              <a:srcRect/>
              <a:stretch>
                <a:fillRect/>
              </a:stretch>
            </a:blipFill>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08092" tIns="239187" rIns="208093" bIns="239186" numCol="1" spcCol="1270" anchor="ctr" anchorCtr="0">
              <a:noAutofit/>
            </a:bodyPr>
            <a:lstStyle/>
            <a:p>
              <a:pPr marL="0" lvl="0" indent="0" algn="ctr" defTabSz="1600200">
                <a:lnSpc>
                  <a:spcPct val="90000"/>
                </a:lnSpc>
                <a:spcBef>
                  <a:spcPct val="0"/>
                </a:spcBef>
                <a:spcAft>
                  <a:spcPct val="35000"/>
                </a:spcAft>
                <a:buNone/>
              </a:pPr>
              <a:endParaRPr lang="en-IN" sz="3600" kern="1200" dirty="0"/>
            </a:p>
          </p:txBody>
        </p:sp>
        <p:sp>
          <p:nvSpPr>
            <p:cNvPr id="65" name="Freeform: Shape 64">
              <a:extLst>
                <a:ext uri="{FF2B5EF4-FFF2-40B4-BE49-F238E27FC236}">
                  <a16:creationId xmlns:a16="http://schemas.microsoft.com/office/drawing/2014/main" id="{61133A7D-375B-6B73-D342-6D8310536D46}"/>
                </a:ext>
              </a:extLst>
            </p:cNvPr>
            <p:cNvSpPr/>
            <p:nvPr/>
          </p:nvSpPr>
          <p:spPr>
            <a:xfrm>
              <a:off x="7773998" y="2029596"/>
              <a:ext cx="1335350" cy="1534885"/>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50002" tIns="281097" rIns="250003" bIns="281096" numCol="1" spcCol="1270" anchor="ctr" anchorCtr="0">
              <a:noAutofit/>
            </a:bodyPr>
            <a:lstStyle/>
            <a:p>
              <a:pPr marL="0" lvl="0" indent="0" algn="ctr" defTabSz="488950">
                <a:lnSpc>
                  <a:spcPct val="90000"/>
                </a:lnSpc>
                <a:spcBef>
                  <a:spcPct val="0"/>
                </a:spcBef>
                <a:spcAft>
                  <a:spcPct val="35000"/>
                </a:spcAft>
                <a:buNone/>
              </a:pPr>
              <a:r>
                <a:rPr lang="en-IN" sz="1100" kern="1200"/>
                <a:t>Normalization</a:t>
              </a:r>
            </a:p>
          </p:txBody>
        </p:sp>
        <p:sp>
          <p:nvSpPr>
            <p:cNvPr id="66" name="Rectangle 65">
              <a:extLst>
                <a:ext uri="{FF2B5EF4-FFF2-40B4-BE49-F238E27FC236}">
                  <a16:creationId xmlns:a16="http://schemas.microsoft.com/office/drawing/2014/main" id="{3E793434-BA4B-B654-C504-E0F6DE3A5041}"/>
                </a:ext>
              </a:extLst>
            </p:cNvPr>
            <p:cNvSpPr/>
            <p:nvPr/>
          </p:nvSpPr>
          <p:spPr>
            <a:xfrm>
              <a:off x="6086177" y="2871941"/>
              <a:ext cx="1657675" cy="9209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7" name="Freeform: Shape 66">
              <a:extLst>
                <a:ext uri="{FF2B5EF4-FFF2-40B4-BE49-F238E27FC236}">
                  <a16:creationId xmlns:a16="http://schemas.microsoft.com/office/drawing/2014/main" id="{6DF1B692-770E-8AF2-B721-31F52EC3CD03}"/>
                </a:ext>
              </a:extLst>
            </p:cNvPr>
            <p:cNvSpPr/>
            <p:nvPr/>
          </p:nvSpPr>
          <p:spPr>
            <a:xfrm>
              <a:off x="8784052" y="2782377"/>
              <a:ext cx="1335350" cy="1534885"/>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08092" tIns="239187" rIns="208093" bIns="239186" numCol="1" spcCol="1270" anchor="ctr" anchorCtr="0">
              <a:noAutofit/>
            </a:bodyPr>
            <a:lstStyle/>
            <a:p>
              <a:pPr marL="0" lvl="0" indent="0" algn="ctr" defTabSz="1600200">
                <a:lnSpc>
                  <a:spcPct val="90000"/>
                </a:lnSpc>
                <a:spcBef>
                  <a:spcPct val="0"/>
                </a:spcBef>
                <a:spcAft>
                  <a:spcPct val="35000"/>
                </a:spcAft>
                <a:buNone/>
              </a:pPr>
              <a:endParaRPr lang="en-IN" sz="3600" kern="1200" dirty="0"/>
            </a:p>
          </p:txBody>
        </p:sp>
        <p:sp>
          <p:nvSpPr>
            <p:cNvPr id="68" name="Freeform: Shape 67">
              <a:extLst>
                <a:ext uri="{FF2B5EF4-FFF2-40B4-BE49-F238E27FC236}">
                  <a16:creationId xmlns:a16="http://schemas.microsoft.com/office/drawing/2014/main" id="{1918D99F-B8AB-EBE8-DEF6-F90F3DC7F9DD}"/>
                </a:ext>
              </a:extLst>
            </p:cNvPr>
            <p:cNvSpPr/>
            <p:nvPr/>
          </p:nvSpPr>
          <p:spPr>
            <a:xfrm>
              <a:off x="7133021" y="3044129"/>
              <a:ext cx="1335350" cy="1534885"/>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50002" tIns="281097" rIns="250003" bIns="281096" numCol="1" spcCol="1270" anchor="ctr" anchorCtr="0">
              <a:noAutofit/>
            </a:bodyPr>
            <a:lstStyle/>
            <a:p>
              <a:pPr marL="0" lvl="0" indent="0" algn="ctr" defTabSz="488950">
                <a:lnSpc>
                  <a:spcPct val="90000"/>
                </a:lnSpc>
                <a:spcBef>
                  <a:spcPct val="0"/>
                </a:spcBef>
                <a:spcAft>
                  <a:spcPct val="35000"/>
                </a:spcAft>
                <a:buNone/>
              </a:pPr>
              <a:r>
                <a:rPr lang="en-IN" sz="1100" kern="1200" dirty="0"/>
                <a:t>RGB Conversion</a:t>
              </a:r>
            </a:p>
          </p:txBody>
        </p:sp>
        <p:sp>
          <p:nvSpPr>
            <p:cNvPr id="69" name="Rectangle 68">
              <a:extLst>
                <a:ext uri="{FF2B5EF4-FFF2-40B4-BE49-F238E27FC236}">
                  <a16:creationId xmlns:a16="http://schemas.microsoft.com/office/drawing/2014/main" id="{3B5EBCE8-6F15-FC38-AC45-F81FB48C23DB}"/>
                </a:ext>
              </a:extLst>
            </p:cNvPr>
            <p:cNvSpPr/>
            <p:nvPr/>
          </p:nvSpPr>
          <p:spPr>
            <a:xfrm>
              <a:off x="9898830" y="4174751"/>
              <a:ext cx="1712931" cy="9209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58A02D18-3D2C-D213-6E90-947C87072C5F}"/>
                </a:ext>
              </a:extLst>
            </p:cNvPr>
            <p:cNvSpPr/>
            <p:nvPr/>
          </p:nvSpPr>
          <p:spPr>
            <a:xfrm>
              <a:off x="6184505" y="2836146"/>
              <a:ext cx="1335350" cy="1534885"/>
            </a:xfrm>
            <a:custGeom>
              <a:avLst/>
              <a:gdLst>
                <a:gd name="connsiteX0" fmla="*/ 0 w 1534884"/>
                <a:gd name="connsiteY0" fmla="*/ 667675 h 1335349"/>
                <a:gd name="connsiteX1" fmla="*/ 333837 w 1534884"/>
                <a:gd name="connsiteY1" fmla="*/ 0 h 1335349"/>
                <a:gd name="connsiteX2" fmla="*/ 1201047 w 1534884"/>
                <a:gd name="connsiteY2" fmla="*/ 0 h 1335349"/>
                <a:gd name="connsiteX3" fmla="*/ 1534884 w 1534884"/>
                <a:gd name="connsiteY3" fmla="*/ 667675 h 1335349"/>
                <a:gd name="connsiteX4" fmla="*/ 1201047 w 1534884"/>
                <a:gd name="connsiteY4" fmla="*/ 1335349 h 1335349"/>
                <a:gd name="connsiteX5" fmla="*/ 333837 w 1534884"/>
                <a:gd name="connsiteY5" fmla="*/ 1335349 h 1335349"/>
                <a:gd name="connsiteX6" fmla="*/ 0 w 1534884"/>
                <a:gd name="connsiteY6" fmla="*/ 667675 h 133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884" h="1335349">
                  <a:moveTo>
                    <a:pt x="767441" y="0"/>
                  </a:moveTo>
                  <a:lnTo>
                    <a:pt x="1534883" y="290438"/>
                  </a:lnTo>
                  <a:lnTo>
                    <a:pt x="1534883" y="1044911"/>
                  </a:lnTo>
                  <a:lnTo>
                    <a:pt x="767441" y="1335349"/>
                  </a:lnTo>
                  <a:lnTo>
                    <a:pt x="1" y="1044911"/>
                  </a:lnTo>
                  <a:lnTo>
                    <a:pt x="1" y="290438"/>
                  </a:lnTo>
                  <a:lnTo>
                    <a:pt x="767441" y="0"/>
                  </a:ln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08092" tIns="239187" rIns="208093" bIns="239186" numCol="1" spcCol="1270" anchor="ctr" anchorCtr="0">
              <a:noAutofit/>
            </a:bodyPr>
            <a:lstStyle/>
            <a:p>
              <a:pPr marL="0" lvl="0" indent="0" algn="ctr" defTabSz="1600200">
                <a:lnSpc>
                  <a:spcPct val="90000"/>
                </a:lnSpc>
                <a:spcBef>
                  <a:spcPct val="0"/>
                </a:spcBef>
                <a:spcAft>
                  <a:spcPct val="35000"/>
                </a:spcAft>
                <a:buNone/>
              </a:pPr>
              <a:endParaRPr lang="en-IN" sz="3600" kern="1200" dirty="0"/>
            </a:p>
          </p:txBody>
        </p:sp>
      </p:grpSp>
      <p:pic>
        <p:nvPicPr>
          <p:cNvPr id="123" name="Picture 122">
            <a:extLst>
              <a:ext uri="{FF2B5EF4-FFF2-40B4-BE49-F238E27FC236}">
                <a16:creationId xmlns:a16="http://schemas.microsoft.com/office/drawing/2014/main" id="{DA6A04F5-2409-E266-36AC-D541A6B73618}"/>
              </a:ext>
            </a:extLst>
          </p:cNvPr>
          <p:cNvPicPr>
            <a:picLocks noChangeAspect="1"/>
          </p:cNvPicPr>
          <p:nvPr/>
        </p:nvPicPr>
        <p:blipFill>
          <a:blip r:embed="rId4"/>
          <a:stretch>
            <a:fillRect/>
          </a:stretch>
        </p:blipFill>
        <p:spPr>
          <a:xfrm>
            <a:off x="9334601" y="3421109"/>
            <a:ext cx="1139345" cy="833667"/>
          </a:xfrm>
          <a:prstGeom prst="rect">
            <a:avLst/>
          </a:prstGeom>
        </p:spPr>
      </p:pic>
      <p:sp>
        <p:nvSpPr>
          <p:cNvPr id="124" name="Rectangle 123">
            <a:extLst>
              <a:ext uri="{FF2B5EF4-FFF2-40B4-BE49-F238E27FC236}">
                <a16:creationId xmlns:a16="http://schemas.microsoft.com/office/drawing/2014/main" id="{C1BA2537-D68A-93D1-9741-CA001AC3D6A1}"/>
              </a:ext>
            </a:extLst>
          </p:cNvPr>
          <p:cNvSpPr/>
          <p:nvPr/>
        </p:nvSpPr>
        <p:spPr>
          <a:xfrm>
            <a:off x="6827520" y="3535680"/>
            <a:ext cx="207172" cy="719096"/>
          </a:xfrm>
          <a:prstGeom prst="rect">
            <a:avLst/>
          </a:prstGeom>
          <a:solidFill>
            <a:srgbClr val="F31147"/>
          </a:solidFill>
          <a:ln>
            <a:solidFill>
              <a:srgbClr val="D20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Rectangle 124">
            <a:extLst>
              <a:ext uri="{FF2B5EF4-FFF2-40B4-BE49-F238E27FC236}">
                <a16:creationId xmlns:a16="http://schemas.microsoft.com/office/drawing/2014/main" id="{0AA2F3FF-A419-8D15-1609-970A379AD822}"/>
              </a:ext>
            </a:extLst>
          </p:cNvPr>
          <p:cNvSpPr/>
          <p:nvPr/>
        </p:nvSpPr>
        <p:spPr>
          <a:xfrm>
            <a:off x="7140078" y="3535680"/>
            <a:ext cx="251281" cy="719096"/>
          </a:xfrm>
          <a:prstGeom prst="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ectangle 125">
            <a:extLst>
              <a:ext uri="{FF2B5EF4-FFF2-40B4-BE49-F238E27FC236}">
                <a16:creationId xmlns:a16="http://schemas.microsoft.com/office/drawing/2014/main" id="{E008D4A5-6E80-7551-9D3E-3231499AF7BC}"/>
              </a:ext>
            </a:extLst>
          </p:cNvPr>
          <p:cNvSpPr/>
          <p:nvPr/>
        </p:nvSpPr>
        <p:spPr>
          <a:xfrm>
            <a:off x="7496745" y="3535680"/>
            <a:ext cx="207172" cy="736618"/>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7823A4E-ED02-29F7-CC09-1F5AE7C56D6B}"/>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334915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anim calcmode="lin" valueType="num">
                                      <p:cBhvr>
                                        <p:cTn id="14" dur="1000" fill="hold"/>
                                        <p:tgtEl>
                                          <p:spTgt spid="56"/>
                                        </p:tgtEl>
                                        <p:attrNameLst>
                                          <p:attrName>ppt_x</p:attrName>
                                        </p:attrNameLst>
                                      </p:cBhvr>
                                      <p:tavLst>
                                        <p:tav tm="0">
                                          <p:val>
                                            <p:strVal val="#ppt_x"/>
                                          </p:val>
                                        </p:tav>
                                        <p:tav tm="100000">
                                          <p:val>
                                            <p:strVal val="#ppt_x"/>
                                          </p:val>
                                        </p:tav>
                                      </p:tavLst>
                                    </p:anim>
                                    <p:anim calcmode="lin" valueType="num">
                                      <p:cBhvr>
                                        <p:cTn id="15" dur="1000" fill="hold"/>
                                        <p:tgtEl>
                                          <p:spTgt spid="5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wipe(down)">
                                      <p:cBhvr>
                                        <p:cTn id="25" dur="500"/>
                                        <p:tgtEl>
                                          <p:spTgt spid="125"/>
                                        </p:tgtEl>
                                      </p:cBhvr>
                                    </p:animEffect>
                                  </p:childTnLst>
                                </p:cTn>
                              </p:par>
                            </p:childTnLst>
                          </p:cTn>
                        </p:par>
                        <p:par>
                          <p:cTn id="26" fill="hold">
                            <p:stCondLst>
                              <p:cond delay="3500"/>
                            </p:stCondLst>
                            <p:childTnLst>
                              <p:par>
                                <p:cTn id="27" presetID="22" presetClass="entr" presetSubtype="4" fill="hold" grpId="0" nodeType="after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wipe(down)">
                                      <p:cBhvr>
                                        <p:cTn id="29" dur="500"/>
                                        <p:tgtEl>
                                          <p:spTgt spid="126"/>
                                        </p:tgtEl>
                                      </p:cBhvr>
                                    </p:animEffect>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wipe(down)">
                                      <p:cBhvr>
                                        <p:cTn id="33" dur="500"/>
                                        <p:tgtEl>
                                          <p:spTgt spid="124"/>
                                        </p:tgtEl>
                                      </p:cBhvr>
                                    </p:animEffect>
                                  </p:childTnLst>
                                </p:cTn>
                              </p:par>
                            </p:childTnLst>
                          </p:cTn>
                        </p:par>
                        <p:par>
                          <p:cTn id="34" fill="hold">
                            <p:stCondLst>
                              <p:cond delay="4500"/>
                            </p:stCondLst>
                            <p:childTnLst>
                              <p:par>
                                <p:cTn id="35" presetID="22" presetClass="entr" presetSubtype="4"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down)">
                                      <p:cBhvr>
                                        <p:cTn id="37" dur="500"/>
                                        <p:tgtEl>
                                          <p:spTgt spid="123"/>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727AD-69C3-2B4D-BF40-32224FD2FFC3}"/>
              </a:ext>
            </a:extLst>
          </p:cNvPr>
          <p:cNvGrpSpPr/>
          <p:nvPr/>
        </p:nvGrpSpPr>
        <p:grpSpPr>
          <a:xfrm>
            <a:off x="-1554480" y="271459"/>
            <a:ext cx="13462000" cy="6464621"/>
            <a:chOff x="0" y="393379"/>
            <a:chExt cx="13462000" cy="6464621"/>
          </a:xfrm>
        </p:grpSpPr>
        <p:grpSp>
          <p:nvGrpSpPr>
            <p:cNvPr id="2" name="Group 1">
              <a:extLst>
                <a:ext uri="{FF2B5EF4-FFF2-40B4-BE49-F238E27FC236}">
                  <a16:creationId xmlns:a16="http://schemas.microsoft.com/office/drawing/2014/main" id="{D24CBB7D-278F-F3FC-DF81-CE88ADD2AA41}"/>
                </a:ext>
              </a:extLst>
            </p:cNvPr>
            <p:cNvGrpSpPr/>
            <p:nvPr/>
          </p:nvGrpSpPr>
          <p:grpSpPr>
            <a:xfrm>
              <a:off x="0" y="5248141"/>
              <a:ext cx="3435860" cy="1609859"/>
              <a:chOff x="2032917" y="2118789"/>
              <a:chExt cx="3435860" cy="1609859"/>
            </a:xfrm>
          </p:grpSpPr>
          <p:sp>
            <p:nvSpPr>
              <p:cNvPr id="3" name="Freeform: Shape 2">
                <a:extLst>
                  <a:ext uri="{FF2B5EF4-FFF2-40B4-BE49-F238E27FC236}">
                    <a16:creationId xmlns:a16="http://schemas.microsoft.com/office/drawing/2014/main" id="{81E3FEE8-E950-7684-C046-9ED720155C3E}"/>
                  </a:ext>
                </a:extLst>
              </p:cNvPr>
              <p:cNvSpPr/>
              <p:nvPr/>
            </p:nvSpPr>
            <p:spPr>
              <a:xfrm flipH="1">
                <a:off x="2032917" y="2618380"/>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E4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9DA1C362-FC30-5AD9-18B3-4D37CF7717DA}"/>
                  </a:ext>
                </a:extLst>
              </p:cNvPr>
              <p:cNvSpPr/>
              <p:nvPr/>
            </p:nvSpPr>
            <p:spPr>
              <a:xfrm flipH="1" flipV="1">
                <a:off x="2032917" y="3004490"/>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F8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Block Arc 4">
                <a:extLst>
                  <a:ext uri="{FF2B5EF4-FFF2-40B4-BE49-F238E27FC236}">
                    <a16:creationId xmlns:a16="http://schemas.microsoft.com/office/drawing/2014/main" id="{C33D0FC8-28F7-E102-0839-B944FDD707C1}"/>
                  </a:ext>
                </a:extLst>
              </p:cNvPr>
              <p:cNvSpPr/>
              <p:nvPr/>
            </p:nvSpPr>
            <p:spPr>
              <a:xfrm rot="5400000" flipV="1">
                <a:off x="3858918" y="2118789"/>
                <a:ext cx="1609859" cy="1609859"/>
              </a:xfrm>
              <a:prstGeom prst="blockArc">
                <a:avLst>
                  <a:gd name="adj1" fmla="val 10800000"/>
                  <a:gd name="adj2" fmla="val 5380008"/>
                  <a:gd name="adj3" fmla="val 15599"/>
                </a:avLst>
              </a:prstGeom>
              <a:solidFill>
                <a:srgbClr val="E4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Oval 5">
                <a:extLst>
                  <a:ext uri="{FF2B5EF4-FFF2-40B4-BE49-F238E27FC236}">
                    <a16:creationId xmlns:a16="http://schemas.microsoft.com/office/drawing/2014/main" id="{1DEEA8A5-0728-4E74-1850-612DF727EEB7}"/>
                  </a:ext>
                </a:extLst>
              </p:cNvPr>
              <p:cNvSpPr/>
              <p:nvPr/>
            </p:nvSpPr>
            <p:spPr>
              <a:xfrm>
                <a:off x="4180410" y="2466815"/>
                <a:ext cx="928321" cy="928321"/>
              </a:xfrm>
              <a:prstGeom prst="ellipse">
                <a:avLst/>
              </a:prstGeom>
              <a:solidFill>
                <a:srgbClr val="FF8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C2D9E77-C50E-CC88-8A15-464A8C6F7A7F}"/>
                  </a:ext>
                </a:extLst>
              </p:cNvPr>
              <p:cNvSpPr txBox="1"/>
              <p:nvPr/>
            </p:nvSpPr>
            <p:spPr>
              <a:xfrm>
                <a:off x="4316423" y="2597518"/>
                <a:ext cx="678706" cy="707886"/>
              </a:xfrm>
              <a:prstGeom prst="rect">
                <a:avLst/>
              </a:prstGeom>
              <a:noFill/>
            </p:spPr>
            <p:txBody>
              <a:bodyPr wrap="square" rtlCol="0">
                <a:spAutoFit/>
              </a:bodyPr>
              <a:lstStyle/>
              <a:p>
                <a:r>
                  <a:rPr lang="en-US" sz="4000" b="1" dirty="0">
                    <a:latin typeface="Agency FB" panose="020B0503020202020204" pitchFamily="34" charset="0"/>
                  </a:rPr>
                  <a:t>02</a:t>
                </a:r>
                <a:endParaRPr lang="en-IN" sz="4000" b="1" dirty="0">
                  <a:latin typeface="Agency FB" panose="020B0503020202020204" pitchFamily="34" charset="0"/>
                </a:endParaRPr>
              </a:p>
            </p:txBody>
          </p:sp>
          <p:sp>
            <p:nvSpPr>
              <p:cNvPr id="8" name="TextBox 7">
                <a:extLst>
                  <a:ext uri="{FF2B5EF4-FFF2-40B4-BE49-F238E27FC236}">
                    <a16:creationId xmlns:a16="http://schemas.microsoft.com/office/drawing/2014/main" id="{AE500644-8510-7989-4D51-940945C11865}"/>
                  </a:ext>
                </a:extLst>
              </p:cNvPr>
              <p:cNvSpPr txBox="1"/>
              <p:nvPr/>
            </p:nvSpPr>
            <p:spPr>
              <a:xfrm>
                <a:off x="2411902" y="2672709"/>
                <a:ext cx="1359581" cy="369332"/>
              </a:xfrm>
              <a:prstGeom prst="rect">
                <a:avLst/>
              </a:prstGeom>
              <a:noFill/>
            </p:spPr>
            <p:txBody>
              <a:bodyPr wrap="square" rtlCol="0">
                <a:spAutoFit/>
              </a:bodyPr>
              <a:lstStyle/>
              <a:p>
                <a:r>
                  <a:rPr lang="en-US" b="1" spc="600" dirty="0">
                    <a:solidFill>
                      <a:schemeClr val="bg1"/>
                    </a:solidFill>
                  </a:rPr>
                  <a:t>SRCNN</a:t>
                </a:r>
                <a:endParaRPr lang="en-IN" b="1" spc="600" dirty="0">
                  <a:solidFill>
                    <a:schemeClr val="bg1"/>
                  </a:solidFill>
                </a:endParaRPr>
              </a:p>
            </p:txBody>
          </p:sp>
          <p:sp>
            <p:nvSpPr>
              <p:cNvPr id="9" name="TextBox 8">
                <a:extLst>
                  <a:ext uri="{FF2B5EF4-FFF2-40B4-BE49-F238E27FC236}">
                    <a16:creationId xmlns:a16="http://schemas.microsoft.com/office/drawing/2014/main" id="{3B66E413-255F-3FE9-D0E1-61DBA7AEABD1}"/>
                  </a:ext>
                </a:extLst>
              </p:cNvPr>
              <p:cNvSpPr txBox="1"/>
              <p:nvPr/>
            </p:nvSpPr>
            <p:spPr>
              <a:xfrm>
                <a:off x="2083180" y="3027492"/>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Super Resolution CNN</a:t>
                </a:r>
                <a:endParaRPr lang="en-IN" sz="1400" b="1" dirty="0">
                  <a:solidFill>
                    <a:schemeClr val="bg1"/>
                  </a:solidFill>
                  <a:latin typeface="Economica" panose="02000506040000020004" pitchFamily="2" charset="0"/>
                </a:endParaRPr>
              </a:p>
            </p:txBody>
          </p:sp>
        </p:grpSp>
        <p:sp>
          <p:nvSpPr>
            <p:cNvPr id="10" name="Rectangle: Rounded Corners 9">
              <a:extLst>
                <a:ext uri="{FF2B5EF4-FFF2-40B4-BE49-F238E27FC236}">
                  <a16:creationId xmlns:a16="http://schemas.microsoft.com/office/drawing/2014/main" id="{5B28B24E-FDB3-3AD9-9FBF-D9659585C4ED}"/>
                </a:ext>
              </a:extLst>
            </p:cNvPr>
            <p:cNvSpPr/>
            <p:nvPr/>
          </p:nvSpPr>
          <p:spPr>
            <a:xfrm>
              <a:off x="1826001" y="393379"/>
              <a:ext cx="11635999" cy="6464621"/>
            </a:xfrm>
            <a:prstGeom prst="roundRect">
              <a:avLst>
                <a:gd name="adj" fmla="val 14210"/>
              </a:avLst>
            </a:prstGeom>
            <a:noFill/>
            <a:ln w="38100">
              <a:solidFill>
                <a:srgbClr val="E4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12">
            <a:extLst>
              <a:ext uri="{FF2B5EF4-FFF2-40B4-BE49-F238E27FC236}">
                <a16:creationId xmlns:a16="http://schemas.microsoft.com/office/drawing/2014/main" id="{7F47AF82-FCE0-7B23-6420-0552D9ED4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4641" y="582438"/>
            <a:ext cx="5563386" cy="31572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9E3C2758-8D35-83C9-E3D2-B0F90D13A2D9}"/>
              </a:ext>
            </a:extLst>
          </p:cNvPr>
          <p:cNvSpPr txBox="1"/>
          <p:nvPr/>
        </p:nvSpPr>
        <p:spPr>
          <a:xfrm>
            <a:off x="1068379" y="1482347"/>
            <a:ext cx="4622800" cy="1754326"/>
          </a:xfrm>
          <a:prstGeom prst="rect">
            <a:avLst/>
          </a:prstGeom>
          <a:noFill/>
        </p:spPr>
        <p:txBody>
          <a:bodyPr wrap="square" rtlCol="0">
            <a:spAutoFit/>
          </a:bodyPr>
          <a:lstStyle/>
          <a:p>
            <a:r>
              <a:rPr lang="en-GB" dirty="0"/>
              <a:t>SRCNN is </a:t>
            </a:r>
            <a:r>
              <a:rPr lang="en-GB" b="1" dirty="0"/>
              <a:t>lightweight, fast to train, and integrates well with subsequent models</a:t>
            </a:r>
            <a:r>
              <a:rPr lang="en-GB" dirty="0"/>
              <a:t>. In this project, its output serves as one of the inputs for a </a:t>
            </a:r>
            <a:r>
              <a:rPr lang="en-GB" b="1" dirty="0"/>
              <a:t>Dual-Input U-Net</a:t>
            </a:r>
            <a:r>
              <a:rPr lang="en-GB" dirty="0"/>
              <a:t>, providing the model with an enriched, high-detail version of the original image. </a:t>
            </a:r>
            <a:endParaRPr lang="en-IN" dirty="0"/>
          </a:p>
        </p:txBody>
      </p:sp>
      <p:sp>
        <p:nvSpPr>
          <p:cNvPr id="14" name="TextBox 13">
            <a:extLst>
              <a:ext uri="{FF2B5EF4-FFF2-40B4-BE49-F238E27FC236}">
                <a16:creationId xmlns:a16="http://schemas.microsoft.com/office/drawing/2014/main" id="{6A3C63B4-CB58-5B4F-5177-C97A2951F780}"/>
              </a:ext>
            </a:extLst>
          </p:cNvPr>
          <p:cNvSpPr txBox="1"/>
          <p:nvPr/>
        </p:nvSpPr>
        <p:spPr>
          <a:xfrm>
            <a:off x="882348" y="643758"/>
            <a:ext cx="4622800" cy="707886"/>
          </a:xfrm>
          <a:prstGeom prst="rect">
            <a:avLst/>
          </a:prstGeom>
          <a:noFill/>
        </p:spPr>
        <p:txBody>
          <a:bodyPr wrap="square" rtlCol="0">
            <a:spAutoFit/>
          </a:bodyPr>
          <a:lstStyle/>
          <a:p>
            <a:r>
              <a:rPr lang="en-GB" sz="4000" dirty="0">
                <a:solidFill>
                  <a:srgbClr val="DC5F00"/>
                </a:solidFill>
              </a:rPr>
              <a:t>Why SRCNN?</a:t>
            </a:r>
            <a:endParaRPr lang="en-IN" sz="4000" dirty="0">
              <a:solidFill>
                <a:srgbClr val="DC5F00"/>
              </a:solidFill>
            </a:endParaRPr>
          </a:p>
        </p:txBody>
      </p:sp>
      <p:sp>
        <p:nvSpPr>
          <p:cNvPr id="15" name="TextBox 14">
            <a:extLst>
              <a:ext uri="{FF2B5EF4-FFF2-40B4-BE49-F238E27FC236}">
                <a16:creationId xmlns:a16="http://schemas.microsoft.com/office/drawing/2014/main" id="{4F42ED5E-7D1B-57C4-AC12-305C912A3FCC}"/>
              </a:ext>
            </a:extLst>
          </p:cNvPr>
          <p:cNvSpPr txBox="1"/>
          <p:nvPr/>
        </p:nvSpPr>
        <p:spPr>
          <a:xfrm>
            <a:off x="2605078" y="4223770"/>
            <a:ext cx="7453321" cy="1754326"/>
          </a:xfrm>
          <a:prstGeom prst="rect">
            <a:avLst/>
          </a:prstGeom>
          <a:noFill/>
        </p:spPr>
        <p:txBody>
          <a:bodyPr wrap="square" rtlCol="0">
            <a:spAutoFit/>
          </a:bodyPr>
          <a:lstStyle/>
          <a:p>
            <a:r>
              <a:rPr lang="en-GB" dirty="0"/>
              <a:t>SRCNN is used as the </a:t>
            </a:r>
            <a:r>
              <a:rPr lang="en-GB" b="1" dirty="0"/>
              <a:t>first deep learning stage </a:t>
            </a:r>
            <a:r>
              <a:rPr lang="en-GB" dirty="0"/>
              <a:t>to enhance the </a:t>
            </a:r>
            <a:r>
              <a:rPr lang="en-GB" b="1" dirty="0"/>
              <a:t>resolution of low-quality endoscopic images. </a:t>
            </a:r>
            <a:r>
              <a:rPr lang="en-GB" dirty="0"/>
              <a:t>It processes the </a:t>
            </a:r>
            <a:r>
              <a:rPr lang="en-GB" dirty="0" err="1"/>
              <a:t>preprocessed</a:t>
            </a:r>
            <a:r>
              <a:rPr lang="en-GB" dirty="0"/>
              <a:t> input through a </a:t>
            </a:r>
            <a:r>
              <a:rPr lang="en-GB" b="1" dirty="0"/>
              <a:t>3-layer CNN</a:t>
            </a:r>
            <a:r>
              <a:rPr lang="en-GB" dirty="0"/>
              <a:t> (feature extraction, non-linear mapping, reconstruction) to restore fine details lost due to small sensors and poor lighting. The sharper SRCNN output is then combined with the original image and passed to a Dual-Input U-Net, enabling better structural refinement.</a:t>
            </a:r>
            <a:endParaRPr lang="en-IN" dirty="0"/>
          </a:p>
        </p:txBody>
      </p:sp>
      <p:sp>
        <p:nvSpPr>
          <p:cNvPr id="16" name="TextBox 15">
            <a:extLst>
              <a:ext uri="{FF2B5EF4-FFF2-40B4-BE49-F238E27FC236}">
                <a16:creationId xmlns:a16="http://schemas.microsoft.com/office/drawing/2014/main" id="{DBE3D74C-B823-D169-6F14-EFD023433749}"/>
              </a:ext>
            </a:extLst>
          </p:cNvPr>
          <p:cNvSpPr txBox="1"/>
          <p:nvPr/>
        </p:nvSpPr>
        <p:spPr>
          <a:xfrm>
            <a:off x="882348" y="3475031"/>
            <a:ext cx="4622800" cy="707886"/>
          </a:xfrm>
          <a:prstGeom prst="rect">
            <a:avLst/>
          </a:prstGeom>
          <a:noFill/>
        </p:spPr>
        <p:txBody>
          <a:bodyPr wrap="square" rtlCol="0">
            <a:spAutoFit/>
          </a:bodyPr>
          <a:lstStyle/>
          <a:p>
            <a:r>
              <a:rPr lang="en-GB" sz="4000" dirty="0">
                <a:solidFill>
                  <a:srgbClr val="DC5F00"/>
                </a:solidFill>
              </a:rPr>
              <a:t>How it is Used?</a:t>
            </a:r>
            <a:endParaRPr lang="en-IN" sz="4000" dirty="0">
              <a:solidFill>
                <a:srgbClr val="DC5F00"/>
              </a:solidFill>
            </a:endParaRPr>
          </a:p>
        </p:txBody>
      </p:sp>
      <p:sp>
        <p:nvSpPr>
          <p:cNvPr id="17" name="TextBox 16">
            <a:extLst>
              <a:ext uri="{FF2B5EF4-FFF2-40B4-BE49-F238E27FC236}">
                <a16:creationId xmlns:a16="http://schemas.microsoft.com/office/drawing/2014/main" id="{1A60DAC1-5D3E-0EA5-E452-330DE27016B0}"/>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74126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25 3.7037E-7 L -4.79167E-6 3.7037E-7 " pathEditMode="relative" rAng="0" ptsTypes="AA">
                                      <p:cBhvr>
                                        <p:cTn id="6" dur="2000" fill="hold"/>
                                        <p:tgtEl>
                                          <p:spTgt spid="11"/>
                                        </p:tgtEl>
                                        <p:attrNameLst>
                                          <p:attrName>ppt_x</p:attrName>
                                          <p:attrName>ppt_y</p:attrName>
                                        </p:attrNameLst>
                                      </p:cBhvr>
                                      <p:rCtr x="-12500" y="0"/>
                                    </p:animMotion>
                                  </p:childTnLst>
                                </p:cTn>
                              </p:par>
                            </p:childTnLst>
                          </p:cTn>
                        </p:par>
                        <p:par>
                          <p:cTn id="7" fill="hold">
                            <p:stCondLst>
                              <p:cond delay="2000"/>
                            </p:stCondLst>
                            <p:childTnLst>
                              <p:par>
                                <p:cTn id="8" presetID="47"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3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400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par>
                          <p:cTn id="31" fill="hold">
                            <p:stCondLst>
                              <p:cond delay="45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1A407-84E1-BE72-9439-68AA757C83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305" y="3491796"/>
            <a:ext cx="6177053" cy="2537057"/>
          </a:xfrm>
          <a:prstGeom prst="rect">
            <a:avLst/>
          </a:prstGeom>
        </p:spPr>
      </p:pic>
      <p:grpSp>
        <p:nvGrpSpPr>
          <p:cNvPr id="13" name="Group 12">
            <a:extLst>
              <a:ext uri="{FF2B5EF4-FFF2-40B4-BE49-F238E27FC236}">
                <a16:creationId xmlns:a16="http://schemas.microsoft.com/office/drawing/2014/main" id="{105600B8-46AB-8770-49DE-DEF31151DF5F}"/>
              </a:ext>
            </a:extLst>
          </p:cNvPr>
          <p:cNvGrpSpPr/>
          <p:nvPr/>
        </p:nvGrpSpPr>
        <p:grpSpPr>
          <a:xfrm>
            <a:off x="220547" y="151753"/>
            <a:ext cx="13372932" cy="6554493"/>
            <a:chOff x="220547" y="151753"/>
            <a:chExt cx="13372932" cy="6554493"/>
          </a:xfrm>
        </p:grpSpPr>
        <p:sp>
          <p:nvSpPr>
            <p:cNvPr id="11" name="Rectangle: Rounded Corners 10">
              <a:extLst>
                <a:ext uri="{FF2B5EF4-FFF2-40B4-BE49-F238E27FC236}">
                  <a16:creationId xmlns:a16="http://schemas.microsoft.com/office/drawing/2014/main" id="{4101F0C8-06E3-DCEE-C77F-EBFDA7ECC7A8}"/>
                </a:ext>
              </a:extLst>
            </p:cNvPr>
            <p:cNvSpPr/>
            <p:nvPr/>
          </p:nvSpPr>
          <p:spPr>
            <a:xfrm>
              <a:off x="220547" y="209030"/>
              <a:ext cx="11686038" cy="6497216"/>
            </a:xfrm>
            <a:prstGeom prst="roundRect">
              <a:avLst>
                <a:gd name="adj" fmla="val 14210"/>
              </a:avLst>
            </a:prstGeom>
            <a:noFill/>
            <a:ln w="38100">
              <a:solidFill>
                <a:srgbClr val="D005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B974BC48-5741-0A85-5A51-29645D29B256}"/>
                </a:ext>
              </a:extLst>
            </p:cNvPr>
            <p:cNvGrpSpPr/>
            <p:nvPr/>
          </p:nvGrpSpPr>
          <p:grpSpPr>
            <a:xfrm>
              <a:off x="10181785" y="151753"/>
              <a:ext cx="3411694" cy="1609859"/>
              <a:chOff x="5218499" y="2133303"/>
              <a:chExt cx="3411694" cy="1609859"/>
            </a:xfrm>
          </p:grpSpPr>
          <p:sp>
            <p:nvSpPr>
              <p:cNvPr id="4" name="Freeform: Shape 3">
                <a:extLst>
                  <a:ext uri="{FF2B5EF4-FFF2-40B4-BE49-F238E27FC236}">
                    <a16:creationId xmlns:a16="http://schemas.microsoft.com/office/drawing/2014/main" id="{1124386D-5552-5D9E-5251-251326F7EEB9}"/>
                  </a:ext>
                </a:extLst>
              </p:cNvPr>
              <p:cNvSpPr/>
              <p:nvPr/>
            </p:nvSpPr>
            <p:spPr>
              <a:xfrm>
                <a:off x="6602346" y="2532599"/>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D00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a:extLst>
                  <a:ext uri="{FF2B5EF4-FFF2-40B4-BE49-F238E27FC236}">
                    <a16:creationId xmlns:a16="http://schemas.microsoft.com/office/drawing/2014/main" id="{913BB20D-577D-80DC-8A3D-482985722950}"/>
                  </a:ext>
                </a:extLst>
              </p:cNvPr>
              <p:cNvSpPr/>
              <p:nvPr/>
            </p:nvSpPr>
            <p:spPr>
              <a:xfrm flipV="1">
                <a:off x="6602346" y="2918709"/>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FA1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Block Arc 5">
                <a:extLst>
                  <a:ext uri="{FF2B5EF4-FFF2-40B4-BE49-F238E27FC236}">
                    <a16:creationId xmlns:a16="http://schemas.microsoft.com/office/drawing/2014/main" id="{8D6CC826-FFCE-29B8-6F76-90BE19482F1D}"/>
                  </a:ext>
                </a:extLst>
              </p:cNvPr>
              <p:cNvSpPr/>
              <p:nvPr/>
            </p:nvSpPr>
            <p:spPr>
              <a:xfrm>
                <a:off x="5218499" y="2133303"/>
                <a:ext cx="1609859" cy="1609859"/>
              </a:xfrm>
              <a:prstGeom prst="blockArc">
                <a:avLst>
                  <a:gd name="adj1" fmla="val 10800000"/>
                  <a:gd name="adj2" fmla="val 5380008"/>
                  <a:gd name="adj3" fmla="val 15599"/>
                </a:avLst>
              </a:prstGeom>
              <a:solidFill>
                <a:srgbClr val="D00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Oval 6">
                <a:extLst>
                  <a:ext uri="{FF2B5EF4-FFF2-40B4-BE49-F238E27FC236}">
                    <a16:creationId xmlns:a16="http://schemas.microsoft.com/office/drawing/2014/main" id="{97BE35F4-F2B6-5424-ECDB-F004D0E792D7}"/>
                  </a:ext>
                </a:extLst>
              </p:cNvPr>
              <p:cNvSpPr/>
              <p:nvPr/>
            </p:nvSpPr>
            <p:spPr>
              <a:xfrm>
                <a:off x="5556386" y="2466815"/>
                <a:ext cx="928321" cy="928321"/>
              </a:xfrm>
              <a:prstGeom prst="ellipse">
                <a:avLst/>
              </a:prstGeom>
              <a:solidFill>
                <a:srgbClr val="FA1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41E8CD8-EBC5-6224-F7A1-9D19E79E61EB}"/>
                  </a:ext>
                </a:extLst>
              </p:cNvPr>
              <p:cNvSpPr txBox="1"/>
              <p:nvPr/>
            </p:nvSpPr>
            <p:spPr>
              <a:xfrm>
                <a:off x="5695280" y="2571760"/>
                <a:ext cx="740272" cy="707886"/>
              </a:xfrm>
              <a:prstGeom prst="rect">
                <a:avLst/>
              </a:prstGeom>
              <a:noFill/>
            </p:spPr>
            <p:txBody>
              <a:bodyPr wrap="square" rtlCol="0">
                <a:spAutoFit/>
              </a:bodyPr>
              <a:lstStyle/>
              <a:p>
                <a:r>
                  <a:rPr lang="en-US" sz="4000" b="1" dirty="0">
                    <a:latin typeface="Agency FB" panose="020B0503020202020204" pitchFamily="34" charset="0"/>
                  </a:rPr>
                  <a:t>03</a:t>
                </a:r>
                <a:endParaRPr lang="en-IN" sz="4000" b="1" dirty="0">
                  <a:latin typeface="Agency FB" panose="020B0503020202020204" pitchFamily="34" charset="0"/>
                </a:endParaRPr>
              </a:p>
            </p:txBody>
          </p:sp>
          <p:sp>
            <p:nvSpPr>
              <p:cNvPr id="9" name="TextBox 8">
                <a:extLst>
                  <a:ext uri="{FF2B5EF4-FFF2-40B4-BE49-F238E27FC236}">
                    <a16:creationId xmlns:a16="http://schemas.microsoft.com/office/drawing/2014/main" id="{4C4B31B9-463A-AAF1-2F35-22E800B4E9B6}"/>
                  </a:ext>
                </a:extLst>
              </p:cNvPr>
              <p:cNvSpPr txBox="1"/>
              <p:nvPr/>
            </p:nvSpPr>
            <p:spPr>
              <a:xfrm>
                <a:off x="7058239" y="2569416"/>
                <a:ext cx="1359581" cy="369332"/>
              </a:xfrm>
              <a:prstGeom prst="rect">
                <a:avLst/>
              </a:prstGeom>
              <a:noFill/>
            </p:spPr>
            <p:txBody>
              <a:bodyPr wrap="square" rtlCol="0">
                <a:spAutoFit/>
              </a:bodyPr>
              <a:lstStyle/>
              <a:p>
                <a:r>
                  <a:rPr lang="en-US" b="1" spc="600" dirty="0">
                    <a:solidFill>
                      <a:schemeClr val="bg1"/>
                    </a:solidFill>
                  </a:rPr>
                  <a:t>U-Net</a:t>
                </a:r>
                <a:endParaRPr lang="en-IN" b="1" spc="600" dirty="0">
                  <a:solidFill>
                    <a:schemeClr val="bg1"/>
                  </a:solidFill>
                </a:endParaRPr>
              </a:p>
            </p:txBody>
          </p:sp>
          <p:sp>
            <p:nvSpPr>
              <p:cNvPr id="10" name="TextBox 9">
                <a:extLst>
                  <a:ext uri="{FF2B5EF4-FFF2-40B4-BE49-F238E27FC236}">
                    <a16:creationId xmlns:a16="http://schemas.microsoft.com/office/drawing/2014/main" id="{2E23DB04-715B-F676-6866-09B71766D4F4}"/>
                  </a:ext>
                </a:extLst>
              </p:cNvPr>
              <p:cNvSpPr txBox="1"/>
              <p:nvPr/>
            </p:nvSpPr>
            <p:spPr>
              <a:xfrm>
                <a:off x="6760578" y="2930167"/>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Structural </a:t>
                </a:r>
                <a:r>
                  <a:rPr lang="en-GB" sz="1400" b="1" dirty="0">
                    <a:solidFill>
                      <a:schemeClr val="bg1"/>
                    </a:solidFill>
                    <a:latin typeface="Economica" panose="02000506040000020004" pitchFamily="2" charset="0"/>
                  </a:rPr>
                  <a:t>Refinement </a:t>
                </a:r>
                <a:endParaRPr lang="en-IN" sz="1400" b="1" dirty="0">
                  <a:solidFill>
                    <a:schemeClr val="bg1"/>
                  </a:solidFill>
                  <a:latin typeface="Economica" panose="02000506040000020004" pitchFamily="2" charset="0"/>
                </a:endParaRPr>
              </a:p>
            </p:txBody>
          </p:sp>
        </p:grpSp>
      </p:grpSp>
      <p:sp>
        <p:nvSpPr>
          <p:cNvPr id="12" name="TextBox 11">
            <a:extLst>
              <a:ext uri="{FF2B5EF4-FFF2-40B4-BE49-F238E27FC236}">
                <a16:creationId xmlns:a16="http://schemas.microsoft.com/office/drawing/2014/main" id="{40D5FFC8-CC21-0AF9-F8DE-730398EEB36C}"/>
              </a:ext>
            </a:extLst>
          </p:cNvPr>
          <p:cNvSpPr txBox="1"/>
          <p:nvPr/>
        </p:nvSpPr>
        <p:spPr>
          <a:xfrm>
            <a:off x="979193" y="1294999"/>
            <a:ext cx="7853585" cy="1477328"/>
          </a:xfrm>
          <a:prstGeom prst="rect">
            <a:avLst/>
          </a:prstGeom>
          <a:noFill/>
        </p:spPr>
        <p:txBody>
          <a:bodyPr wrap="square" rtlCol="0">
            <a:spAutoFit/>
          </a:bodyPr>
          <a:lstStyle/>
          <a:p>
            <a:r>
              <a:rPr lang="en-GB" dirty="0"/>
              <a:t>U-Net was chosen for its ability to </a:t>
            </a:r>
            <a:r>
              <a:rPr lang="en-GB" b="1" dirty="0"/>
              <a:t>enhance structural details </a:t>
            </a:r>
            <a:r>
              <a:rPr lang="en-GB" dirty="0"/>
              <a:t>in medical images through </a:t>
            </a:r>
            <a:r>
              <a:rPr lang="en-GB" b="1" dirty="0"/>
              <a:t>its encoder-decoder architecture </a:t>
            </a:r>
            <a:r>
              <a:rPr lang="en-GB" dirty="0"/>
              <a:t>with </a:t>
            </a:r>
            <a:r>
              <a:rPr lang="en-GB" b="1" dirty="0"/>
              <a:t>skip connections</a:t>
            </a:r>
            <a:r>
              <a:rPr lang="en-GB" dirty="0"/>
              <a:t>, which </a:t>
            </a:r>
            <a:r>
              <a:rPr lang="en-GB" b="1" dirty="0"/>
              <a:t>preserves spatial features</a:t>
            </a:r>
            <a:r>
              <a:rPr lang="en-GB" dirty="0"/>
              <a:t> while learning deep representations. In our project, a Dual-Input U-Net takes both the original and SRCNN-enhanced images to combine raw spatial context with high-frequency details, resulting in sharper, clearer outputs. </a:t>
            </a:r>
            <a:endParaRPr lang="en-IN" dirty="0"/>
          </a:p>
        </p:txBody>
      </p:sp>
      <p:sp>
        <p:nvSpPr>
          <p:cNvPr id="14" name="TextBox 13">
            <a:extLst>
              <a:ext uri="{FF2B5EF4-FFF2-40B4-BE49-F238E27FC236}">
                <a16:creationId xmlns:a16="http://schemas.microsoft.com/office/drawing/2014/main" id="{5AA88FD6-E24E-CA17-0DA4-BD645B5F8348}"/>
              </a:ext>
            </a:extLst>
          </p:cNvPr>
          <p:cNvSpPr txBox="1"/>
          <p:nvPr/>
        </p:nvSpPr>
        <p:spPr>
          <a:xfrm>
            <a:off x="793162" y="456410"/>
            <a:ext cx="7853585" cy="707886"/>
          </a:xfrm>
          <a:prstGeom prst="rect">
            <a:avLst/>
          </a:prstGeom>
          <a:noFill/>
        </p:spPr>
        <p:txBody>
          <a:bodyPr wrap="square" rtlCol="0">
            <a:spAutoFit/>
          </a:bodyPr>
          <a:lstStyle/>
          <a:p>
            <a:r>
              <a:rPr lang="en-GB" sz="4000" dirty="0">
                <a:solidFill>
                  <a:srgbClr val="D0059C"/>
                </a:solidFill>
              </a:rPr>
              <a:t>Why U-Net?</a:t>
            </a:r>
            <a:endParaRPr lang="en-IN" sz="4000" dirty="0">
              <a:solidFill>
                <a:srgbClr val="D0059C"/>
              </a:solidFill>
            </a:endParaRPr>
          </a:p>
        </p:txBody>
      </p:sp>
      <p:sp>
        <p:nvSpPr>
          <p:cNvPr id="15" name="TextBox 14">
            <a:extLst>
              <a:ext uri="{FF2B5EF4-FFF2-40B4-BE49-F238E27FC236}">
                <a16:creationId xmlns:a16="http://schemas.microsoft.com/office/drawing/2014/main" id="{5015E6E1-4144-1E52-A20E-35E53E6F4E72}"/>
              </a:ext>
            </a:extLst>
          </p:cNvPr>
          <p:cNvSpPr txBox="1"/>
          <p:nvPr/>
        </p:nvSpPr>
        <p:spPr>
          <a:xfrm>
            <a:off x="6901862" y="2996881"/>
            <a:ext cx="7853585" cy="707886"/>
          </a:xfrm>
          <a:prstGeom prst="rect">
            <a:avLst/>
          </a:prstGeom>
          <a:noFill/>
        </p:spPr>
        <p:txBody>
          <a:bodyPr wrap="square" rtlCol="0">
            <a:spAutoFit/>
          </a:bodyPr>
          <a:lstStyle/>
          <a:p>
            <a:r>
              <a:rPr lang="en-GB" sz="4000" dirty="0">
                <a:solidFill>
                  <a:srgbClr val="D0059C"/>
                </a:solidFill>
              </a:rPr>
              <a:t>How it is Used?</a:t>
            </a:r>
            <a:endParaRPr lang="en-IN" sz="4000" dirty="0">
              <a:solidFill>
                <a:srgbClr val="D0059C"/>
              </a:solidFill>
            </a:endParaRPr>
          </a:p>
        </p:txBody>
      </p:sp>
      <p:sp>
        <p:nvSpPr>
          <p:cNvPr id="16" name="TextBox 15">
            <a:extLst>
              <a:ext uri="{FF2B5EF4-FFF2-40B4-BE49-F238E27FC236}">
                <a16:creationId xmlns:a16="http://schemas.microsoft.com/office/drawing/2014/main" id="{0F6FE28A-AB16-120C-06E0-B1DB76D12409}"/>
              </a:ext>
            </a:extLst>
          </p:cNvPr>
          <p:cNvSpPr txBox="1"/>
          <p:nvPr/>
        </p:nvSpPr>
        <p:spPr>
          <a:xfrm>
            <a:off x="6901862" y="3931082"/>
            <a:ext cx="4546132" cy="2308324"/>
          </a:xfrm>
          <a:prstGeom prst="rect">
            <a:avLst/>
          </a:prstGeom>
          <a:noFill/>
        </p:spPr>
        <p:txBody>
          <a:bodyPr wrap="square" rtlCol="0">
            <a:spAutoFit/>
          </a:bodyPr>
          <a:lstStyle/>
          <a:p>
            <a:r>
              <a:rPr lang="en-GB" dirty="0"/>
              <a:t>Dual-Input U-Net takes both the original and SRCNN-enhanced endoscopic images as inputs to refine </a:t>
            </a:r>
            <a:r>
              <a:rPr lang="en-GB" b="1" dirty="0"/>
              <a:t>anatomical structures and textures. </a:t>
            </a:r>
            <a:r>
              <a:rPr lang="en-GB" dirty="0"/>
              <a:t>The </a:t>
            </a:r>
            <a:r>
              <a:rPr lang="en-GB" b="1" dirty="0"/>
              <a:t>encoder</a:t>
            </a:r>
            <a:r>
              <a:rPr lang="en-GB" dirty="0"/>
              <a:t> part </a:t>
            </a:r>
            <a:r>
              <a:rPr lang="en-GB" b="1" dirty="0"/>
              <a:t>extracts deep hierarchical features from both inputs</a:t>
            </a:r>
            <a:r>
              <a:rPr lang="en-GB" dirty="0"/>
              <a:t>, while the </a:t>
            </a:r>
            <a:r>
              <a:rPr lang="en-GB" b="1" dirty="0"/>
              <a:t>decoder reconstructs</a:t>
            </a:r>
            <a:r>
              <a:rPr lang="en-GB" dirty="0"/>
              <a:t> the </a:t>
            </a:r>
            <a:r>
              <a:rPr lang="en-GB" b="1" dirty="0"/>
              <a:t>enhanced image using </a:t>
            </a:r>
            <a:r>
              <a:rPr lang="en-GB" b="1" dirty="0" err="1"/>
              <a:t>upsampling</a:t>
            </a:r>
            <a:r>
              <a:rPr lang="en-GB" dirty="0"/>
              <a:t> and </a:t>
            </a:r>
            <a:r>
              <a:rPr lang="en-GB" b="1" dirty="0"/>
              <a:t>skip connections </a:t>
            </a:r>
            <a:r>
              <a:rPr lang="en-GB" dirty="0"/>
              <a:t>to </a:t>
            </a:r>
            <a:r>
              <a:rPr lang="en-GB" b="1" dirty="0"/>
              <a:t>preserve spatial detail.</a:t>
            </a:r>
            <a:endParaRPr lang="en-IN" b="1" dirty="0"/>
          </a:p>
        </p:txBody>
      </p:sp>
      <p:sp>
        <p:nvSpPr>
          <p:cNvPr id="17" name="TextBox 16">
            <a:extLst>
              <a:ext uri="{FF2B5EF4-FFF2-40B4-BE49-F238E27FC236}">
                <a16:creationId xmlns:a16="http://schemas.microsoft.com/office/drawing/2014/main" id="{E7DA7FB2-5EEA-8DBC-1B35-4659C86BDEA7}"/>
              </a:ext>
            </a:extLst>
          </p:cNvPr>
          <p:cNvSpPr txBox="1"/>
          <p:nvPr/>
        </p:nvSpPr>
        <p:spPr>
          <a:xfrm>
            <a:off x="4257040" y="6217600"/>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100201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25 4.81481E-6 L 2.29167E-6 4.81481E-6 " pathEditMode="relative" rAng="0" ptsTypes="AA">
                                      <p:cBhvr>
                                        <p:cTn id="6" dur="2000" fill="hold"/>
                                        <p:tgtEl>
                                          <p:spTgt spid="13"/>
                                        </p:tgtEl>
                                        <p:attrNameLst>
                                          <p:attrName>ppt_x</p:attrName>
                                          <p:attrName>ppt_y</p:attrName>
                                        </p:attrNameLst>
                                      </p:cBhvr>
                                      <p:rCtr x="12500" y="0"/>
                                    </p:animMotion>
                                  </p:childTnLst>
                                </p:cTn>
                              </p:par>
                            </p:childTnLst>
                          </p:cTn>
                        </p:par>
                        <p:par>
                          <p:cTn id="7" fill="hold">
                            <p:stCondLst>
                              <p:cond delay="20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2500"/>
                            </p:stCondLst>
                            <p:childTnLst>
                              <p:par>
                                <p:cTn id="12" presetID="53" presetClass="entr" presetSubtype="16"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300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3500"/>
                            </p:stCondLst>
                            <p:childTnLst>
                              <p:par>
                                <p:cTn id="24" presetID="53" presetClass="entr" presetSubtype="16"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E3BA20D4-B5F4-34DC-0C22-669E2785A31E}"/>
              </a:ext>
            </a:extLst>
          </p:cNvPr>
          <p:cNvSpPr/>
          <p:nvPr/>
        </p:nvSpPr>
        <p:spPr>
          <a:xfrm rot="233751">
            <a:off x="7155321" y="2739228"/>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54BA386-552F-10C2-A806-75BFC463AF72}"/>
              </a:ext>
            </a:extLst>
          </p:cNvPr>
          <p:cNvSpPr/>
          <p:nvPr/>
        </p:nvSpPr>
        <p:spPr>
          <a:xfrm rot="233751">
            <a:off x="7188582" y="4304741"/>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C2AE34E-DE9F-4A02-3F90-EFE854309E07}"/>
              </a:ext>
            </a:extLst>
          </p:cNvPr>
          <p:cNvSpPr/>
          <p:nvPr/>
        </p:nvSpPr>
        <p:spPr>
          <a:xfrm rot="233751">
            <a:off x="7144626" y="5744792"/>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230FA3A-2F56-3573-541D-B6FA15114595}"/>
              </a:ext>
            </a:extLst>
          </p:cNvPr>
          <p:cNvSpPr/>
          <p:nvPr/>
        </p:nvSpPr>
        <p:spPr>
          <a:xfrm rot="21353261">
            <a:off x="1291587" y="2747246"/>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B629D22-4B93-5820-65A4-54064C7924E3}"/>
              </a:ext>
            </a:extLst>
          </p:cNvPr>
          <p:cNvSpPr/>
          <p:nvPr/>
        </p:nvSpPr>
        <p:spPr>
          <a:xfrm rot="21353261">
            <a:off x="1244660" y="4249367"/>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00978841-EFEF-0538-C0B2-0D978BD06F1A}"/>
              </a:ext>
            </a:extLst>
          </p:cNvPr>
          <p:cNvSpPr/>
          <p:nvPr/>
        </p:nvSpPr>
        <p:spPr>
          <a:xfrm rot="21353261">
            <a:off x="1197733" y="5735990"/>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B207FAA-C1EB-E1C0-6251-339F7493559C}"/>
              </a:ext>
            </a:extLst>
          </p:cNvPr>
          <p:cNvSpPr/>
          <p:nvPr/>
        </p:nvSpPr>
        <p:spPr>
          <a:xfrm rot="233751">
            <a:off x="7224792" y="1238071"/>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A00DA9F-C45B-4219-FDB9-FD43B8E867B5}"/>
              </a:ext>
            </a:extLst>
          </p:cNvPr>
          <p:cNvSpPr/>
          <p:nvPr/>
        </p:nvSpPr>
        <p:spPr>
          <a:xfrm rot="21353261">
            <a:off x="1332689" y="121371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BBA779FA-0890-1252-AC5F-171CF71AE1E9}"/>
              </a:ext>
            </a:extLst>
          </p:cNvPr>
          <p:cNvSpPr/>
          <p:nvPr/>
        </p:nvSpPr>
        <p:spPr>
          <a:xfrm>
            <a:off x="6487887" y="611949"/>
            <a:ext cx="4760686" cy="1045029"/>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DF2EAC06-3A3A-72C9-8628-913C1B53509A}"/>
              </a:ext>
            </a:extLst>
          </p:cNvPr>
          <p:cNvSpPr/>
          <p:nvPr/>
        </p:nvSpPr>
        <p:spPr>
          <a:xfrm>
            <a:off x="943429" y="2096700"/>
            <a:ext cx="4760686" cy="1045029"/>
          </a:xfrm>
          <a:prstGeom prst="roundRect">
            <a:avLst/>
          </a:prstGeom>
          <a:gradFill flip="none" rotWithShape="1">
            <a:gsLst>
              <a:gs pos="0">
                <a:srgbClr val="CC66FF"/>
              </a:gs>
              <a:gs pos="10000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Rounded Corners 114">
            <a:extLst>
              <a:ext uri="{FF2B5EF4-FFF2-40B4-BE49-F238E27FC236}">
                <a16:creationId xmlns:a16="http://schemas.microsoft.com/office/drawing/2014/main" id="{6C9078A7-E99E-94A1-9BCC-FAB9A4E4F742}"/>
              </a:ext>
            </a:extLst>
          </p:cNvPr>
          <p:cNvSpPr/>
          <p:nvPr/>
        </p:nvSpPr>
        <p:spPr>
          <a:xfrm>
            <a:off x="6487887" y="2113560"/>
            <a:ext cx="4760686" cy="1045029"/>
          </a:xfrm>
          <a:prstGeom prst="roundRect">
            <a:avLst/>
          </a:prstGeom>
          <a:gradFill flip="none" rotWithShape="1">
            <a:gsLst>
              <a:gs pos="0">
                <a:srgbClr val="FF660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Rectangle: Rounded Corners 115">
            <a:extLst>
              <a:ext uri="{FF2B5EF4-FFF2-40B4-BE49-F238E27FC236}">
                <a16:creationId xmlns:a16="http://schemas.microsoft.com/office/drawing/2014/main" id="{E7196A7C-051E-1BC2-6B14-DF09376336C8}"/>
              </a:ext>
            </a:extLst>
          </p:cNvPr>
          <p:cNvSpPr/>
          <p:nvPr/>
        </p:nvSpPr>
        <p:spPr>
          <a:xfrm>
            <a:off x="943429" y="3627342"/>
            <a:ext cx="4760686" cy="1045029"/>
          </a:xfrm>
          <a:prstGeom prst="roundRect">
            <a:avLst/>
          </a:prstGeom>
          <a:gradFill flip="none" rotWithShape="1">
            <a:gsLst>
              <a:gs pos="0">
                <a:srgbClr val="9966FF"/>
              </a:gs>
              <a:gs pos="100000">
                <a:srgbClr val="6666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Rectangle: Rounded Corners 116">
            <a:extLst>
              <a:ext uri="{FF2B5EF4-FFF2-40B4-BE49-F238E27FC236}">
                <a16:creationId xmlns:a16="http://schemas.microsoft.com/office/drawing/2014/main" id="{855D6C33-B64D-CC75-FC12-2BFF81D67CAE}"/>
              </a:ext>
            </a:extLst>
          </p:cNvPr>
          <p:cNvSpPr/>
          <p:nvPr/>
        </p:nvSpPr>
        <p:spPr>
          <a:xfrm>
            <a:off x="6487887" y="3644202"/>
            <a:ext cx="4760686" cy="1045029"/>
          </a:xfrm>
          <a:prstGeom prst="roundRect">
            <a:avLst/>
          </a:prstGeom>
          <a:gradFill flip="none" rotWithShape="1">
            <a:gsLst>
              <a:gs pos="0">
                <a:srgbClr val="77EE00"/>
              </a:gs>
              <a:gs pos="100000">
                <a:srgbClr val="00CC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Rounded Corners 117">
            <a:extLst>
              <a:ext uri="{FF2B5EF4-FFF2-40B4-BE49-F238E27FC236}">
                <a16:creationId xmlns:a16="http://schemas.microsoft.com/office/drawing/2014/main" id="{C6A63478-252A-E136-4772-249B6AC10521}"/>
              </a:ext>
            </a:extLst>
          </p:cNvPr>
          <p:cNvSpPr/>
          <p:nvPr/>
        </p:nvSpPr>
        <p:spPr>
          <a:xfrm>
            <a:off x="6487887" y="5102273"/>
            <a:ext cx="4760686" cy="1045029"/>
          </a:xfrm>
          <a:prstGeom prst="roundRect">
            <a:avLst/>
          </a:prstGeom>
          <a:gradFill flip="none" rotWithShape="1">
            <a:gsLst>
              <a:gs pos="0">
                <a:srgbClr val="CC9900"/>
              </a:gs>
              <a:gs pos="100000">
                <a:srgbClr val="99663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45683E49-DA5E-DFEA-6CC1-415DC5F9AB41}"/>
              </a:ext>
            </a:extLst>
          </p:cNvPr>
          <p:cNvSpPr/>
          <p:nvPr/>
        </p:nvSpPr>
        <p:spPr>
          <a:xfrm>
            <a:off x="943429" y="5085413"/>
            <a:ext cx="4760686" cy="1045029"/>
          </a:xfrm>
          <a:prstGeom prst="roundRect">
            <a:avLst/>
          </a:prstGeom>
          <a:gradFill flip="none" rotWithShape="1">
            <a:gsLst>
              <a:gs pos="0">
                <a:srgbClr val="00CCFF"/>
              </a:gs>
              <a:gs pos="100000">
                <a:srgbClr val="0000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12132E8C-6B5A-ABAE-6297-95FF8AA0C226}"/>
              </a:ext>
            </a:extLst>
          </p:cNvPr>
          <p:cNvSpPr/>
          <p:nvPr/>
        </p:nvSpPr>
        <p:spPr>
          <a:xfrm>
            <a:off x="943429" y="595089"/>
            <a:ext cx="4760686" cy="1045029"/>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DED9D9E9-B665-91C6-EF5D-DA0FA5D75D87}"/>
              </a:ext>
            </a:extLst>
          </p:cNvPr>
          <p:cNvGrpSpPr/>
          <p:nvPr/>
        </p:nvGrpSpPr>
        <p:grpSpPr>
          <a:xfrm>
            <a:off x="1202173" y="694343"/>
            <a:ext cx="4213888" cy="846520"/>
            <a:chOff x="1202173" y="694343"/>
            <a:chExt cx="4213888" cy="846520"/>
          </a:xfrm>
        </p:grpSpPr>
        <p:sp>
          <p:nvSpPr>
            <p:cNvPr id="122" name="Rectangle: Rounded Corners 121">
              <a:extLst>
                <a:ext uri="{FF2B5EF4-FFF2-40B4-BE49-F238E27FC236}">
                  <a16:creationId xmlns:a16="http://schemas.microsoft.com/office/drawing/2014/main" id="{C7211E30-7AE4-9BC4-43D7-AEA90A8827E3}"/>
                </a:ext>
              </a:extLst>
            </p:cNvPr>
            <p:cNvSpPr/>
            <p:nvPr/>
          </p:nvSpPr>
          <p:spPr>
            <a:xfrm>
              <a:off x="1202173" y="694343"/>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276B2AB5-72B9-6C76-A181-AF123D9B7B19}"/>
                </a:ext>
              </a:extLst>
            </p:cNvPr>
            <p:cNvGrpSpPr/>
            <p:nvPr/>
          </p:nvGrpSpPr>
          <p:grpSpPr>
            <a:xfrm>
              <a:off x="1370620" y="762003"/>
              <a:ext cx="3719108" cy="727387"/>
              <a:chOff x="1370620" y="762003"/>
              <a:chExt cx="3719108" cy="727387"/>
            </a:xfrm>
          </p:grpSpPr>
          <p:cxnSp>
            <p:nvCxnSpPr>
              <p:cNvPr id="124" name="Straight Connector 123">
                <a:extLst>
                  <a:ext uri="{FF2B5EF4-FFF2-40B4-BE49-F238E27FC236}">
                    <a16:creationId xmlns:a16="http://schemas.microsoft.com/office/drawing/2014/main" id="{D683901A-ECA0-B217-84EC-8022C4E5DD0C}"/>
                  </a:ext>
                </a:extLst>
              </p:cNvPr>
              <p:cNvCxnSpPr/>
              <p:nvPr/>
            </p:nvCxnSpPr>
            <p:spPr>
              <a:xfrm>
                <a:off x="2075544" y="76200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DB4DFCAD-C1B0-7DC2-7341-3A9D3F062F7E}"/>
                  </a:ext>
                </a:extLst>
              </p:cNvPr>
              <p:cNvSpPr txBox="1"/>
              <p:nvPr/>
            </p:nvSpPr>
            <p:spPr>
              <a:xfrm>
                <a:off x="1370620" y="949269"/>
                <a:ext cx="568150" cy="369332"/>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127" name="TextBox 126">
                <a:extLst>
                  <a:ext uri="{FF2B5EF4-FFF2-40B4-BE49-F238E27FC236}">
                    <a16:creationId xmlns:a16="http://schemas.microsoft.com/office/drawing/2014/main" id="{111C85D5-5DDF-72C9-7C51-2B395834D435}"/>
                  </a:ext>
                </a:extLst>
              </p:cNvPr>
              <p:cNvSpPr txBox="1"/>
              <p:nvPr/>
            </p:nvSpPr>
            <p:spPr>
              <a:xfrm>
                <a:off x="2117974" y="762003"/>
                <a:ext cx="2556744" cy="276999"/>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Introduction</a:t>
                </a:r>
              </a:p>
            </p:txBody>
          </p:sp>
          <p:sp>
            <p:nvSpPr>
              <p:cNvPr id="128" name="TextBox 127">
                <a:extLst>
                  <a:ext uri="{FF2B5EF4-FFF2-40B4-BE49-F238E27FC236}">
                    <a16:creationId xmlns:a16="http://schemas.microsoft.com/office/drawing/2014/main" id="{36376134-0C9F-EF66-BAAF-EF342E06F5CF}"/>
                  </a:ext>
                </a:extLst>
              </p:cNvPr>
              <p:cNvSpPr txBox="1"/>
              <p:nvPr/>
            </p:nvSpPr>
            <p:spPr>
              <a:xfrm>
                <a:off x="2130565" y="981559"/>
                <a:ext cx="2368580" cy="507831"/>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Project Aim</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Problem Statement</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Objectives</a:t>
                </a:r>
              </a:p>
            </p:txBody>
          </p:sp>
          <p:pic>
            <p:nvPicPr>
              <p:cNvPr id="129" name="Graphic 128" descr="Bullseye">
                <a:extLst>
                  <a:ext uri="{FF2B5EF4-FFF2-40B4-BE49-F238E27FC236}">
                    <a16:creationId xmlns:a16="http://schemas.microsoft.com/office/drawing/2014/main" id="{E202B3C2-048E-87F7-8762-0D71C21D48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2528" y="879872"/>
                <a:ext cx="457200" cy="457200"/>
              </a:xfrm>
              <a:prstGeom prst="rect">
                <a:avLst/>
              </a:prstGeom>
            </p:spPr>
          </p:pic>
        </p:grpSp>
      </p:grpSp>
      <p:sp>
        <p:nvSpPr>
          <p:cNvPr id="130" name="Rectangle: Rounded Corners 129">
            <a:extLst>
              <a:ext uri="{FF2B5EF4-FFF2-40B4-BE49-F238E27FC236}">
                <a16:creationId xmlns:a16="http://schemas.microsoft.com/office/drawing/2014/main" id="{6D926CB1-88D3-D64E-60F9-9ADA394EF496}"/>
              </a:ext>
            </a:extLst>
          </p:cNvPr>
          <p:cNvSpPr/>
          <p:nvPr/>
        </p:nvSpPr>
        <p:spPr>
          <a:xfrm>
            <a:off x="5416061" y="2686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52D401FF-0B2D-C852-982C-25278D0436BE}"/>
              </a:ext>
            </a:extLst>
          </p:cNvPr>
          <p:cNvGrpSpPr/>
          <p:nvPr/>
        </p:nvGrpSpPr>
        <p:grpSpPr>
          <a:xfrm>
            <a:off x="6781662" y="710675"/>
            <a:ext cx="4213888" cy="846520"/>
            <a:chOff x="6781662" y="710675"/>
            <a:chExt cx="4213888" cy="846520"/>
          </a:xfrm>
        </p:grpSpPr>
        <p:sp>
          <p:nvSpPr>
            <p:cNvPr id="132" name="Rectangle: Rounded Corners 131">
              <a:extLst>
                <a:ext uri="{FF2B5EF4-FFF2-40B4-BE49-F238E27FC236}">
                  <a16:creationId xmlns:a16="http://schemas.microsoft.com/office/drawing/2014/main" id="{BDA3BB25-7D6C-3AD6-10A1-6783C7A96052}"/>
                </a:ext>
              </a:extLst>
            </p:cNvPr>
            <p:cNvSpPr/>
            <p:nvPr/>
          </p:nvSpPr>
          <p:spPr>
            <a:xfrm>
              <a:off x="6781662" y="710675"/>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92999019-6B03-6B7A-E7F5-1739A58EB234}"/>
                </a:ext>
              </a:extLst>
            </p:cNvPr>
            <p:cNvGrpSpPr/>
            <p:nvPr/>
          </p:nvGrpSpPr>
          <p:grpSpPr>
            <a:xfrm>
              <a:off x="7113971" y="762002"/>
              <a:ext cx="3719344" cy="723037"/>
              <a:chOff x="7113971" y="762002"/>
              <a:chExt cx="3719344" cy="723037"/>
            </a:xfrm>
          </p:grpSpPr>
          <p:cxnSp>
            <p:nvCxnSpPr>
              <p:cNvPr id="134" name="Straight Connector 133">
                <a:extLst>
                  <a:ext uri="{FF2B5EF4-FFF2-40B4-BE49-F238E27FC236}">
                    <a16:creationId xmlns:a16="http://schemas.microsoft.com/office/drawing/2014/main" id="{4C4AD2A2-0D12-88DD-201F-1C1E4C461FC1}"/>
                  </a:ext>
                </a:extLst>
              </p:cNvPr>
              <p:cNvCxnSpPr>
                <a:cxnSpLocks/>
              </p:cNvCxnSpPr>
              <p:nvPr/>
            </p:nvCxnSpPr>
            <p:spPr>
              <a:xfrm>
                <a:off x="7823179" y="885879"/>
                <a:ext cx="0" cy="5991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57BA321B-B8A9-C8D6-FFF0-56154DEECEBB}"/>
                  </a:ext>
                </a:extLst>
              </p:cNvPr>
              <p:cNvSpPr txBox="1"/>
              <p:nvPr/>
            </p:nvSpPr>
            <p:spPr>
              <a:xfrm>
                <a:off x="7113971" y="948301"/>
                <a:ext cx="489784" cy="369332"/>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137" name="TextBox 136">
                <a:extLst>
                  <a:ext uri="{FF2B5EF4-FFF2-40B4-BE49-F238E27FC236}">
                    <a16:creationId xmlns:a16="http://schemas.microsoft.com/office/drawing/2014/main" id="{67994B62-3F01-FF27-8482-249B5A717510}"/>
                  </a:ext>
                </a:extLst>
              </p:cNvPr>
              <p:cNvSpPr txBox="1"/>
              <p:nvPr/>
            </p:nvSpPr>
            <p:spPr>
              <a:xfrm>
                <a:off x="7895252" y="762002"/>
                <a:ext cx="2204090" cy="276999"/>
              </a:xfrm>
              <a:prstGeom prst="rect">
                <a:avLst/>
              </a:prstGeom>
              <a:noFill/>
            </p:spPr>
            <p:txBody>
              <a:bodyPr wrap="square" rtlCol="0">
                <a:spAutoFit/>
              </a:bodyPr>
              <a:lstStyle/>
              <a:p>
                <a:r>
                  <a:rPr lang="en-US" sz="1200" b="1" dirty="0">
                    <a:solidFill>
                      <a:srgbClr val="005B5B"/>
                    </a:solidFill>
                    <a:latin typeface="Century Gothic" panose="020B0502020202020204" pitchFamily="34" charset="0"/>
                  </a:rPr>
                  <a:t>Literature Review</a:t>
                </a:r>
              </a:p>
            </p:txBody>
          </p:sp>
          <p:sp>
            <p:nvSpPr>
              <p:cNvPr id="138" name="TextBox 137">
                <a:extLst>
                  <a:ext uri="{FF2B5EF4-FFF2-40B4-BE49-F238E27FC236}">
                    <a16:creationId xmlns:a16="http://schemas.microsoft.com/office/drawing/2014/main" id="{78CBA55F-936F-D9B6-4F87-8007A73C7CAF}"/>
                  </a:ext>
                </a:extLst>
              </p:cNvPr>
              <p:cNvSpPr txBox="1"/>
              <p:nvPr/>
            </p:nvSpPr>
            <p:spPr>
              <a:xfrm>
                <a:off x="7906291" y="1006393"/>
                <a:ext cx="2278451" cy="230832"/>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Research Gaps</a:t>
                </a:r>
              </a:p>
            </p:txBody>
          </p:sp>
          <p:pic>
            <p:nvPicPr>
              <p:cNvPr id="139" name="Graphic 138" descr="Presentation with bar chart">
                <a:extLst>
                  <a:ext uri="{FF2B5EF4-FFF2-40B4-BE49-F238E27FC236}">
                    <a16:creationId xmlns:a16="http://schemas.microsoft.com/office/drawing/2014/main" id="{3AE55565-EF54-852F-566F-B7891B966A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9177" y="935898"/>
                <a:ext cx="394138" cy="394138"/>
              </a:xfrm>
              <a:prstGeom prst="rect">
                <a:avLst/>
              </a:prstGeom>
            </p:spPr>
          </p:pic>
        </p:grpSp>
      </p:grpSp>
      <p:sp>
        <p:nvSpPr>
          <p:cNvPr id="140" name="Rectangle: Top Corners Rounded 139">
            <a:extLst>
              <a:ext uri="{FF2B5EF4-FFF2-40B4-BE49-F238E27FC236}">
                <a16:creationId xmlns:a16="http://schemas.microsoft.com/office/drawing/2014/main" id="{7BDB6235-D33D-4883-BA91-9568B050D4D1}"/>
              </a:ext>
            </a:extLst>
          </p:cNvPr>
          <p:cNvSpPr/>
          <p:nvPr/>
        </p:nvSpPr>
        <p:spPr>
          <a:xfrm rot="5400000">
            <a:off x="5009660" y="943432"/>
            <a:ext cx="812800" cy="348343"/>
          </a:xfrm>
          <a:prstGeom prst="round2SameRect">
            <a:avLst/>
          </a:prstGeom>
          <a:gradFill>
            <a:gsLst>
              <a:gs pos="81400">
                <a:srgbClr val="D64700"/>
              </a:gs>
              <a:gs pos="7000">
                <a:srgbClr val="FF990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Top Corners Rounded 140">
            <a:extLst>
              <a:ext uri="{FF2B5EF4-FFF2-40B4-BE49-F238E27FC236}">
                <a16:creationId xmlns:a16="http://schemas.microsoft.com/office/drawing/2014/main" id="{186655AD-9953-FB99-CF59-9249EE695356}"/>
              </a:ext>
            </a:extLst>
          </p:cNvPr>
          <p:cNvSpPr/>
          <p:nvPr/>
        </p:nvSpPr>
        <p:spPr>
          <a:xfrm rot="5400000">
            <a:off x="6369537" y="943433"/>
            <a:ext cx="812800" cy="348343"/>
          </a:xfrm>
          <a:prstGeom prst="round2SameRect">
            <a:avLst/>
          </a:prstGeom>
          <a:gradFill flip="none" rotWithShape="1">
            <a:gsLst>
              <a:gs pos="10000">
                <a:srgbClr val="009999"/>
              </a:gs>
              <a:gs pos="80560">
                <a:srgbClr val="007171"/>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2D8AA2E5-DF79-5911-8E79-79C2399C16D1}"/>
              </a:ext>
            </a:extLst>
          </p:cNvPr>
          <p:cNvGrpSpPr/>
          <p:nvPr/>
        </p:nvGrpSpPr>
        <p:grpSpPr>
          <a:xfrm>
            <a:off x="1202173" y="2195954"/>
            <a:ext cx="4213888" cy="846520"/>
            <a:chOff x="1202173" y="2195954"/>
            <a:chExt cx="4213888" cy="846520"/>
          </a:xfrm>
        </p:grpSpPr>
        <p:sp>
          <p:nvSpPr>
            <p:cNvPr id="143" name="Rectangle: Rounded Corners 142">
              <a:extLst>
                <a:ext uri="{FF2B5EF4-FFF2-40B4-BE49-F238E27FC236}">
                  <a16:creationId xmlns:a16="http://schemas.microsoft.com/office/drawing/2014/main" id="{F362CE80-689A-BD90-4745-A471BBF174CE}"/>
                </a:ext>
              </a:extLst>
            </p:cNvPr>
            <p:cNvSpPr/>
            <p:nvPr/>
          </p:nvSpPr>
          <p:spPr>
            <a:xfrm>
              <a:off x="1202173" y="219595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19C69939-E4E6-C65B-8052-2D5B1EC65C1A}"/>
                </a:ext>
              </a:extLst>
            </p:cNvPr>
            <p:cNvGrpSpPr/>
            <p:nvPr/>
          </p:nvGrpSpPr>
          <p:grpSpPr>
            <a:xfrm>
              <a:off x="1312641" y="2263614"/>
              <a:ext cx="3745448" cy="711200"/>
              <a:chOff x="1312641" y="2263614"/>
              <a:chExt cx="3745448" cy="711200"/>
            </a:xfrm>
          </p:grpSpPr>
          <p:cxnSp>
            <p:nvCxnSpPr>
              <p:cNvPr id="145" name="Straight Connector 144">
                <a:extLst>
                  <a:ext uri="{FF2B5EF4-FFF2-40B4-BE49-F238E27FC236}">
                    <a16:creationId xmlns:a16="http://schemas.microsoft.com/office/drawing/2014/main" id="{46A3819C-D05B-B2C1-FB9C-B37E3F4F9ED9}"/>
                  </a:ext>
                </a:extLst>
              </p:cNvPr>
              <p:cNvCxnSpPr/>
              <p:nvPr/>
            </p:nvCxnSpPr>
            <p:spPr>
              <a:xfrm>
                <a:off x="2075544" y="2263614"/>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A6E34DA-54E2-6C95-A3E9-ABC05D35B560}"/>
                  </a:ext>
                </a:extLst>
              </p:cNvPr>
              <p:cNvSpPr txBox="1"/>
              <p:nvPr/>
            </p:nvSpPr>
            <p:spPr>
              <a:xfrm>
                <a:off x="1312641" y="2446249"/>
                <a:ext cx="568150" cy="369332"/>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148" name="TextBox 147">
                <a:extLst>
                  <a:ext uri="{FF2B5EF4-FFF2-40B4-BE49-F238E27FC236}">
                    <a16:creationId xmlns:a16="http://schemas.microsoft.com/office/drawing/2014/main" id="{98CF2E77-4C5F-4360-4E05-F248DBA4CB74}"/>
                  </a:ext>
                </a:extLst>
              </p:cNvPr>
              <p:cNvSpPr txBox="1"/>
              <p:nvPr/>
            </p:nvSpPr>
            <p:spPr>
              <a:xfrm>
                <a:off x="2117974" y="2263614"/>
                <a:ext cx="2556744" cy="276999"/>
              </a:xfrm>
              <a:prstGeom prst="rect">
                <a:avLst/>
              </a:prstGeom>
              <a:noFill/>
            </p:spPr>
            <p:txBody>
              <a:bodyPr wrap="square" rtlCol="0">
                <a:spAutoFit/>
              </a:bodyPr>
              <a:lstStyle/>
              <a:p>
                <a:r>
                  <a:rPr lang="en-US" sz="1200" b="1" dirty="0">
                    <a:solidFill>
                      <a:srgbClr val="A102A2"/>
                    </a:solidFill>
                    <a:latin typeface="Century Gothic" panose="020B0502020202020204" pitchFamily="34" charset="0"/>
                  </a:rPr>
                  <a:t>Project Timeline</a:t>
                </a:r>
              </a:p>
            </p:txBody>
          </p:sp>
          <p:sp>
            <p:nvSpPr>
              <p:cNvPr id="149" name="TextBox 148">
                <a:extLst>
                  <a:ext uri="{FF2B5EF4-FFF2-40B4-BE49-F238E27FC236}">
                    <a16:creationId xmlns:a16="http://schemas.microsoft.com/office/drawing/2014/main" id="{E12E02EE-C9B2-F2BE-C5FD-5858194C7338}"/>
                  </a:ext>
                </a:extLst>
              </p:cNvPr>
              <p:cNvSpPr txBox="1"/>
              <p:nvPr/>
            </p:nvSpPr>
            <p:spPr>
              <a:xfrm>
                <a:off x="2130565" y="2483170"/>
                <a:ext cx="2368580" cy="230832"/>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Project Timeline</a:t>
                </a:r>
              </a:p>
            </p:txBody>
          </p:sp>
          <p:pic>
            <p:nvPicPr>
              <p:cNvPr id="150" name="Graphic 149" descr="Venn diagram">
                <a:extLst>
                  <a:ext uri="{FF2B5EF4-FFF2-40B4-BE49-F238E27FC236}">
                    <a16:creationId xmlns:a16="http://schemas.microsoft.com/office/drawing/2014/main" id="{EF2F3D2B-99D9-5859-1F86-6BB0B244C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0889" y="2348377"/>
                <a:ext cx="457200" cy="457200"/>
              </a:xfrm>
              <a:prstGeom prst="rect">
                <a:avLst/>
              </a:prstGeom>
            </p:spPr>
          </p:pic>
        </p:grpSp>
      </p:grpSp>
      <p:grpSp>
        <p:nvGrpSpPr>
          <p:cNvPr id="151" name="Group 150">
            <a:extLst>
              <a:ext uri="{FF2B5EF4-FFF2-40B4-BE49-F238E27FC236}">
                <a16:creationId xmlns:a16="http://schemas.microsoft.com/office/drawing/2014/main" id="{0F00D74C-CB84-5914-6FCC-071BEC097D88}"/>
              </a:ext>
            </a:extLst>
          </p:cNvPr>
          <p:cNvGrpSpPr/>
          <p:nvPr/>
        </p:nvGrpSpPr>
        <p:grpSpPr>
          <a:xfrm>
            <a:off x="6746631" y="2212814"/>
            <a:ext cx="4213888" cy="846520"/>
            <a:chOff x="6746631" y="2212814"/>
            <a:chExt cx="4213888" cy="846520"/>
          </a:xfrm>
        </p:grpSpPr>
        <p:sp>
          <p:nvSpPr>
            <p:cNvPr id="152" name="Rectangle: Rounded Corners 151">
              <a:extLst>
                <a:ext uri="{FF2B5EF4-FFF2-40B4-BE49-F238E27FC236}">
                  <a16:creationId xmlns:a16="http://schemas.microsoft.com/office/drawing/2014/main" id="{3252AFD2-A1D7-8AFA-39EA-99005DF3A143}"/>
                </a:ext>
              </a:extLst>
            </p:cNvPr>
            <p:cNvSpPr/>
            <p:nvPr/>
          </p:nvSpPr>
          <p:spPr>
            <a:xfrm>
              <a:off x="6746631" y="221281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BF123240-6745-9523-23D3-A71682034926}"/>
                </a:ext>
              </a:extLst>
            </p:cNvPr>
            <p:cNvGrpSpPr/>
            <p:nvPr/>
          </p:nvGrpSpPr>
          <p:grpSpPr>
            <a:xfrm>
              <a:off x="7060133" y="2275450"/>
              <a:ext cx="3785367" cy="727387"/>
              <a:chOff x="7060133" y="2275450"/>
              <a:chExt cx="3785367" cy="727387"/>
            </a:xfrm>
          </p:grpSpPr>
          <p:cxnSp>
            <p:nvCxnSpPr>
              <p:cNvPr id="154" name="Straight Connector 153">
                <a:extLst>
                  <a:ext uri="{FF2B5EF4-FFF2-40B4-BE49-F238E27FC236}">
                    <a16:creationId xmlns:a16="http://schemas.microsoft.com/office/drawing/2014/main" id="{464EAA90-75B4-2207-C285-0205CB81C7FE}"/>
                  </a:ext>
                </a:extLst>
              </p:cNvPr>
              <p:cNvCxnSpPr/>
              <p:nvPr/>
            </p:nvCxnSpPr>
            <p:spPr>
              <a:xfrm>
                <a:off x="7823179" y="2275450"/>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2EC7D4BD-5640-1DE1-ED5B-1531A8F34E9B}"/>
                  </a:ext>
                </a:extLst>
              </p:cNvPr>
              <p:cNvSpPr txBox="1"/>
              <p:nvPr/>
            </p:nvSpPr>
            <p:spPr>
              <a:xfrm>
                <a:off x="7060133" y="2427221"/>
                <a:ext cx="568150" cy="369332"/>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157" name="TextBox 156">
                <a:extLst>
                  <a:ext uri="{FF2B5EF4-FFF2-40B4-BE49-F238E27FC236}">
                    <a16:creationId xmlns:a16="http://schemas.microsoft.com/office/drawing/2014/main" id="{EA10A9F7-7A4D-E27D-5CFB-E84D83B45FA6}"/>
                  </a:ext>
                </a:extLst>
              </p:cNvPr>
              <p:cNvSpPr txBox="1"/>
              <p:nvPr/>
            </p:nvSpPr>
            <p:spPr>
              <a:xfrm>
                <a:off x="7865609" y="2275450"/>
                <a:ext cx="2556744" cy="276999"/>
              </a:xfrm>
              <a:prstGeom prst="rect">
                <a:avLst/>
              </a:prstGeom>
              <a:noFill/>
            </p:spPr>
            <p:txBody>
              <a:bodyPr wrap="square" rtlCol="0">
                <a:spAutoFit/>
              </a:bodyPr>
              <a:lstStyle/>
              <a:p>
                <a:r>
                  <a:rPr lang="en-US" sz="1200" b="1" dirty="0">
                    <a:solidFill>
                      <a:srgbClr val="C90200"/>
                    </a:solidFill>
                    <a:latin typeface="Century Gothic" panose="020B0502020202020204" pitchFamily="34" charset="0"/>
                  </a:rPr>
                  <a:t>Research Methodology</a:t>
                </a:r>
              </a:p>
            </p:txBody>
          </p:sp>
          <p:sp>
            <p:nvSpPr>
              <p:cNvPr id="158" name="TextBox 157">
                <a:extLst>
                  <a:ext uri="{FF2B5EF4-FFF2-40B4-BE49-F238E27FC236}">
                    <a16:creationId xmlns:a16="http://schemas.microsoft.com/office/drawing/2014/main" id="{B05D72CF-D42C-1739-38A0-DA0F3B575C35}"/>
                  </a:ext>
                </a:extLst>
              </p:cNvPr>
              <p:cNvSpPr txBox="1"/>
              <p:nvPr/>
            </p:nvSpPr>
            <p:spPr>
              <a:xfrm>
                <a:off x="7878200" y="2495006"/>
                <a:ext cx="2339574" cy="507831"/>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Dataset collection</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Pre-Processing</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SRCNN </a:t>
                </a:r>
              </a:p>
            </p:txBody>
          </p:sp>
          <p:pic>
            <p:nvPicPr>
              <p:cNvPr id="159" name="Graphic 158" descr="Briefcase">
                <a:extLst>
                  <a:ext uri="{FF2B5EF4-FFF2-40B4-BE49-F238E27FC236}">
                    <a16:creationId xmlns:a16="http://schemas.microsoft.com/office/drawing/2014/main" id="{E2CDF549-49B7-93E3-0D1D-69B0FCA954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8300" y="2402350"/>
                <a:ext cx="457200" cy="457200"/>
              </a:xfrm>
              <a:prstGeom prst="rect">
                <a:avLst/>
              </a:prstGeom>
            </p:spPr>
          </p:pic>
        </p:grpSp>
      </p:grpSp>
      <p:sp>
        <p:nvSpPr>
          <p:cNvPr id="160" name="Rectangle: Top Corners Rounded 159">
            <a:extLst>
              <a:ext uri="{FF2B5EF4-FFF2-40B4-BE49-F238E27FC236}">
                <a16:creationId xmlns:a16="http://schemas.microsoft.com/office/drawing/2014/main" id="{9DDC6D41-211B-21F2-8DA5-A72D3EA447DE}"/>
              </a:ext>
            </a:extLst>
          </p:cNvPr>
          <p:cNvSpPr/>
          <p:nvPr/>
        </p:nvSpPr>
        <p:spPr>
          <a:xfrm rot="5400000">
            <a:off x="5009660" y="2445043"/>
            <a:ext cx="812800" cy="348343"/>
          </a:xfrm>
          <a:prstGeom prst="round2SameRect">
            <a:avLst/>
          </a:prstGeom>
          <a:gradFill>
            <a:gsLst>
              <a:gs pos="81000">
                <a:srgbClr val="CC11D4"/>
              </a:gs>
              <a:gs pos="7000">
                <a:srgbClr val="CC6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1" name="Rectangle: Top Corners Rounded 160">
            <a:extLst>
              <a:ext uri="{FF2B5EF4-FFF2-40B4-BE49-F238E27FC236}">
                <a16:creationId xmlns:a16="http://schemas.microsoft.com/office/drawing/2014/main" id="{E5D2E3F7-BBF8-4F4E-CA32-8AE8338E9B68}"/>
              </a:ext>
            </a:extLst>
          </p:cNvPr>
          <p:cNvSpPr/>
          <p:nvPr/>
        </p:nvSpPr>
        <p:spPr>
          <a:xfrm rot="5400000">
            <a:off x="6369537" y="2445044"/>
            <a:ext cx="812800" cy="348343"/>
          </a:xfrm>
          <a:prstGeom prst="round2SameRect">
            <a:avLst/>
          </a:prstGeom>
          <a:gradFill flip="none" rotWithShape="1">
            <a:gsLst>
              <a:gs pos="10000">
                <a:srgbClr val="FF6600"/>
              </a:gs>
              <a:gs pos="81460">
                <a:srgbClr val="FF15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2" name="Group 161">
            <a:extLst>
              <a:ext uri="{FF2B5EF4-FFF2-40B4-BE49-F238E27FC236}">
                <a16:creationId xmlns:a16="http://schemas.microsoft.com/office/drawing/2014/main" id="{E2722A3C-05A9-1B57-F3FF-200FACF95B83}"/>
              </a:ext>
            </a:extLst>
          </p:cNvPr>
          <p:cNvGrpSpPr/>
          <p:nvPr/>
        </p:nvGrpSpPr>
        <p:grpSpPr>
          <a:xfrm>
            <a:off x="1202173" y="3726596"/>
            <a:ext cx="4213888" cy="846520"/>
            <a:chOff x="1202173" y="3726596"/>
            <a:chExt cx="4213888" cy="846520"/>
          </a:xfrm>
        </p:grpSpPr>
        <p:sp>
          <p:nvSpPr>
            <p:cNvPr id="163" name="Rectangle: Rounded Corners 162">
              <a:extLst>
                <a:ext uri="{FF2B5EF4-FFF2-40B4-BE49-F238E27FC236}">
                  <a16:creationId xmlns:a16="http://schemas.microsoft.com/office/drawing/2014/main" id="{4E255650-E077-FB68-4974-8E019D59B0B8}"/>
                </a:ext>
              </a:extLst>
            </p:cNvPr>
            <p:cNvSpPr/>
            <p:nvPr/>
          </p:nvSpPr>
          <p:spPr>
            <a:xfrm>
              <a:off x="1202173" y="372659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3E8A33D4-5AA7-7214-B79B-6F6B83CAF4FA}"/>
                </a:ext>
              </a:extLst>
            </p:cNvPr>
            <p:cNvGrpSpPr/>
            <p:nvPr/>
          </p:nvGrpSpPr>
          <p:grpSpPr>
            <a:xfrm>
              <a:off x="1357791" y="3794256"/>
              <a:ext cx="3695968" cy="711200"/>
              <a:chOff x="1357791" y="3794256"/>
              <a:chExt cx="3695968" cy="711200"/>
            </a:xfrm>
          </p:grpSpPr>
          <p:cxnSp>
            <p:nvCxnSpPr>
              <p:cNvPr id="165" name="Straight Connector 164">
                <a:extLst>
                  <a:ext uri="{FF2B5EF4-FFF2-40B4-BE49-F238E27FC236}">
                    <a16:creationId xmlns:a16="http://schemas.microsoft.com/office/drawing/2014/main" id="{DACFA96C-0C87-EF90-2509-E0283021121E}"/>
                  </a:ext>
                </a:extLst>
              </p:cNvPr>
              <p:cNvCxnSpPr/>
              <p:nvPr/>
            </p:nvCxnSpPr>
            <p:spPr>
              <a:xfrm>
                <a:off x="2075544" y="3794256"/>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6681F862-228D-61A3-A88D-92BDEAF6721A}"/>
                  </a:ext>
                </a:extLst>
              </p:cNvPr>
              <p:cNvSpPr txBox="1"/>
              <p:nvPr/>
            </p:nvSpPr>
            <p:spPr>
              <a:xfrm>
                <a:off x="1357791" y="3962460"/>
                <a:ext cx="568150" cy="369332"/>
              </a:xfrm>
              <a:prstGeom prst="rect">
                <a:avLst/>
              </a:prstGeom>
              <a:noFill/>
            </p:spPr>
            <p:txBody>
              <a:bodyPr wrap="square" rtlCol="0">
                <a:spAutoFit/>
              </a:bodyPr>
              <a:lstStyle/>
              <a:p>
                <a:pPr algn="ctr"/>
                <a:r>
                  <a:rPr lang="en-US" b="1" dirty="0">
                    <a:latin typeface="Century Gothic" panose="020B0502020202020204" pitchFamily="34" charset="0"/>
                  </a:rPr>
                  <a:t>05</a:t>
                </a:r>
              </a:p>
            </p:txBody>
          </p:sp>
          <p:sp>
            <p:nvSpPr>
              <p:cNvPr id="168" name="TextBox 167">
                <a:extLst>
                  <a:ext uri="{FF2B5EF4-FFF2-40B4-BE49-F238E27FC236}">
                    <a16:creationId xmlns:a16="http://schemas.microsoft.com/office/drawing/2014/main" id="{9B34EA50-7113-4A39-449F-F301AB41E3B6}"/>
                  </a:ext>
                </a:extLst>
              </p:cNvPr>
              <p:cNvSpPr txBox="1"/>
              <p:nvPr/>
            </p:nvSpPr>
            <p:spPr>
              <a:xfrm>
                <a:off x="2117974" y="3794256"/>
                <a:ext cx="2556744" cy="276999"/>
              </a:xfrm>
              <a:prstGeom prst="rect">
                <a:avLst/>
              </a:prstGeom>
              <a:noFill/>
            </p:spPr>
            <p:txBody>
              <a:bodyPr wrap="square" rtlCol="0">
                <a:spAutoFit/>
              </a:bodyPr>
              <a:lstStyle/>
              <a:p>
                <a:r>
                  <a:rPr lang="en-US" sz="1200" b="1" dirty="0">
                    <a:solidFill>
                      <a:srgbClr val="5B5A8A"/>
                    </a:solidFill>
                    <a:latin typeface="Century Gothic" panose="020B0502020202020204" pitchFamily="34" charset="0"/>
                  </a:rPr>
                  <a:t>Implementation</a:t>
                </a:r>
              </a:p>
            </p:txBody>
          </p:sp>
          <p:sp>
            <p:nvSpPr>
              <p:cNvPr id="169" name="TextBox 168">
                <a:extLst>
                  <a:ext uri="{FF2B5EF4-FFF2-40B4-BE49-F238E27FC236}">
                    <a16:creationId xmlns:a16="http://schemas.microsoft.com/office/drawing/2014/main" id="{9C615B94-0EB9-9A4D-FECE-250C18D3DD9D}"/>
                  </a:ext>
                </a:extLst>
              </p:cNvPr>
              <p:cNvSpPr txBox="1"/>
              <p:nvPr/>
            </p:nvSpPr>
            <p:spPr>
              <a:xfrm>
                <a:off x="2130565" y="4013812"/>
                <a:ext cx="2368580" cy="369332"/>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Proposed Work Architecture</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Deployment and Testing</a:t>
                </a:r>
              </a:p>
            </p:txBody>
          </p:sp>
          <p:pic>
            <p:nvPicPr>
              <p:cNvPr id="170" name="Graphic 169" descr="Bank">
                <a:extLst>
                  <a:ext uri="{FF2B5EF4-FFF2-40B4-BE49-F238E27FC236}">
                    <a16:creationId xmlns:a16="http://schemas.microsoft.com/office/drawing/2014/main" id="{8B62ED9B-CD58-B7FF-8A2B-6E2DD39838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96559" y="3947796"/>
                <a:ext cx="457200" cy="457200"/>
              </a:xfrm>
              <a:prstGeom prst="rect">
                <a:avLst/>
              </a:prstGeom>
            </p:spPr>
          </p:pic>
        </p:grpSp>
      </p:grpSp>
      <p:sp>
        <p:nvSpPr>
          <p:cNvPr id="171" name="Rectangle: Top Corners Rounded 170">
            <a:extLst>
              <a:ext uri="{FF2B5EF4-FFF2-40B4-BE49-F238E27FC236}">
                <a16:creationId xmlns:a16="http://schemas.microsoft.com/office/drawing/2014/main" id="{8DAB8E79-550F-D75F-2CFB-01368B1429A0}"/>
              </a:ext>
            </a:extLst>
          </p:cNvPr>
          <p:cNvSpPr/>
          <p:nvPr/>
        </p:nvSpPr>
        <p:spPr>
          <a:xfrm rot="5400000">
            <a:off x="5009660" y="3975685"/>
            <a:ext cx="812800" cy="348343"/>
          </a:xfrm>
          <a:prstGeom prst="round2SameRect">
            <a:avLst/>
          </a:prstGeom>
          <a:gradFill>
            <a:gsLst>
              <a:gs pos="7000">
                <a:srgbClr val="9966FF"/>
              </a:gs>
              <a:gs pos="78796">
                <a:srgbClr val="7266B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2" name="Group 171">
            <a:extLst>
              <a:ext uri="{FF2B5EF4-FFF2-40B4-BE49-F238E27FC236}">
                <a16:creationId xmlns:a16="http://schemas.microsoft.com/office/drawing/2014/main" id="{96201877-EF87-698B-6379-D3F0AC0947D5}"/>
              </a:ext>
            </a:extLst>
          </p:cNvPr>
          <p:cNvGrpSpPr/>
          <p:nvPr/>
        </p:nvGrpSpPr>
        <p:grpSpPr>
          <a:xfrm>
            <a:off x="6746631" y="3743456"/>
            <a:ext cx="4213888" cy="846520"/>
            <a:chOff x="6746631" y="3743456"/>
            <a:chExt cx="4213888" cy="846520"/>
          </a:xfrm>
        </p:grpSpPr>
        <p:sp>
          <p:nvSpPr>
            <p:cNvPr id="173" name="Rectangle: Rounded Corners 172">
              <a:extLst>
                <a:ext uri="{FF2B5EF4-FFF2-40B4-BE49-F238E27FC236}">
                  <a16:creationId xmlns:a16="http://schemas.microsoft.com/office/drawing/2014/main" id="{8D8BB776-463A-C3A7-3D72-3B88C3D23904}"/>
                </a:ext>
              </a:extLst>
            </p:cNvPr>
            <p:cNvSpPr/>
            <p:nvPr/>
          </p:nvSpPr>
          <p:spPr>
            <a:xfrm>
              <a:off x="6746631" y="374345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8630C07F-5297-29F5-1E9E-AEC1389747CC}"/>
                </a:ext>
              </a:extLst>
            </p:cNvPr>
            <p:cNvCxnSpPr/>
            <p:nvPr/>
          </p:nvCxnSpPr>
          <p:spPr>
            <a:xfrm>
              <a:off x="7823179" y="3806092"/>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6EE80A9-9B7C-110C-D8D0-0C6A817FC6D9}"/>
                </a:ext>
              </a:extLst>
            </p:cNvPr>
            <p:cNvSpPr txBox="1"/>
            <p:nvPr/>
          </p:nvSpPr>
          <p:spPr>
            <a:xfrm>
              <a:off x="7069707" y="3977026"/>
              <a:ext cx="568150" cy="369332"/>
            </a:xfrm>
            <a:prstGeom prst="rect">
              <a:avLst/>
            </a:prstGeom>
            <a:noFill/>
          </p:spPr>
          <p:txBody>
            <a:bodyPr wrap="square" rtlCol="0">
              <a:spAutoFit/>
            </a:bodyPr>
            <a:lstStyle/>
            <a:p>
              <a:pPr algn="ctr"/>
              <a:r>
                <a:rPr lang="en-US" b="1" dirty="0">
                  <a:latin typeface="Century Gothic" panose="020B0502020202020204" pitchFamily="34" charset="0"/>
                </a:rPr>
                <a:t>06</a:t>
              </a:r>
            </a:p>
          </p:txBody>
        </p:sp>
        <p:sp>
          <p:nvSpPr>
            <p:cNvPr id="177" name="TextBox 176">
              <a:extLst>
                <a:ext uri="{FF2B5EF4-FFF2-40B4-BE49-F238E27FC236}">
                  <a16:creationId xmlns:a16="http://schemas.microsoft.com/office/drawing/2014/main" id="{70BEC571-2FF1-A4D6-2208-473DC6AC6245}"/>
                </a:ext>
              </a:extLst>
            </p:cNvPr>
            <p:cNvSpPr txBox="1"/>
            <p:nvPr/>
          </p:nvSpPr>
          <p:spPr>
            <a:xfrm>
              <a:off x="7865609" y="3806092"/>
              <a:ext cx="2556744" cy="276999"/>
            </a:xfrm>
            <a:prstGeom prst="rect">
              <a:avLst/>
            </a:prstGeom>
            <a:noFill/>
          </p:spPr>
          <p:txBody>
            <a:bodyPr wrap="square" rtlCol="0">
              <a:spAutoFit/>
            </a:bodyPr>
            <a:lstStyle/>
            <a:p>
              <a:r>
                <a:rPr lang="en-US" sz="1200" b="1" dirty="0">
                  <a:solidFill>
                    <a:srgbClr val="02CA00"/>
                  </a:solidFill>
                  <a:latin typeface="Century Gothic" panose="020B0502020202020204" pitchFamily="34" charset="0"/>
                </a:rPr>
                <a:t>Result &amp; Discussion</a:t>
              </a:r>
            </a:p>
          </p:txBody>
        </p:sp>
        <p:sp>
          <p:nvSpPr>
            <p:cNvPr id="178" name="TextBox 177">
              <a:extLst>
                <a:ext uri="{FF2B5EF4-FFF2-40B4-BE49-F238E27FC236}">
                  <a16:creationId xmlns:a16="http://schemas.microsoft.com/office/drawing/2014/main" id="{4736AF34-3F9D-1FD6-05C9-AD43ABE093CA}"/>
                </a:ext>
              </a:extLst>
            </p:cNvPr>
            <p:cNvSpPr txBox="1"/>
            <p:nvPr/>
          </p:nvSpPr>
          <p:spPr>
            <a:xfrm>
              <a:off x="7878200" y="4025648"/>
              <a:ext cx="2339574" cy="369332"/>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Result</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Limitations</a:t>
              </a:r>
            </a:p>
          </p:txBody>
        </p:sp>
        <p:pic>
          <p:nvPicPr>
            <p:cNvPr id="179" name="Graphic 178" descr="Boardroom">
              <a:extLst>
                <a:ext uri="{FF2B5EF4-FFF2-40B4-BE49-F238E27FC236}">
                  <a16:creationId xmlns:a16="http://schemas.microsoft.com/office/drawing/2014/main" id="{B562A901-2523-79D9-0190-74716238F8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7009" y="3923582"/>
              <a:ext cx="457200" cy="457200"/>
            </a:xfrm>
            <a:prstGeom prst="rect">
              <a:avLst/>
            </a:prstGeom>
          </p:spPr>
        </p:pic>
      </p:grpSp>
      <p:grpSp>
        <p:nvGrpSpPr>
          <p:cNvPr id="180" name="Group 179">
            <a:extLst>
              <a:ext uri="{FF2B5EF4-FFF2-40B4-BE49-F238E27FC236}">
                <a16:creationId xmlns:a16="http://schemas.microsoft.com/office/drawing/2014/main" id="{74657078-2B9F-5CAD-E44A-531710A22CA9}"/>
              </a:ext>
            </a:extLst>
          </p:cNvPr>
          <p:cNvGrpSpPr/>
          <p:nvPr/>
        </p:nvGrpSpPr>
        <p:grpSpPr>
          <a:xfrm>
            <a:off x="1202173" y="5184667"/>
            <a:ext cx="4213888" cy="846520"/>
            <a:chOff x="1202173" y="5184667"/>
            <a:chExt cx="4213888" cy="846520"/>
          </a:xfrm>
        </p:grpSpPr>
        <p:sp>
          <p:nvSpPr>
            <p:cNvPr id="181" name="Rectangle: Rounded Corners 180">
              <a:extLst>
                <a:ext uri="{FF2B5EF4-FFF2-40B4-BE49-F238E27FC236}">
                  <a16:creationId xmlns:a16="http://schemas.microsoft.com/office/drawing/2014/main" id="{C4291FF4-CEE0-FF3D-4A64-5E01E87C80D9}"/>
                </a:ext>
              </a:extLst>
            </p:cNvPr>
            <p:cNvSpPr/>
            <p:nvPr/>
          </p:nvSpPr>
          <p:spPr>
            <a:xfrm>
              <a:off x="1202173" y="518466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D501816D-E7BB-B295-04F2-C9DEC2ABAB95}"/>
                </a:ext>
              </a:extLst>
            </p:cNvPr>
            <p:cNvGrpSpPr/>
            <p:nvPr/>
          </p:nvGrpSpPr>
          <p:grpSpPr>
            <a:xfrm>
              <a:off x="1357791" y="5252327"/>
              <a:ext cx="3708813" cy="727387"/>
              <a:chOff x="1357791" y="5252327"/>
              <a:chExt cx="3708813" cy="727387"/>
            </a:xfrm>
          </p:grpSpPr>
          <p:cxnSp>
            <p:nvCxnSpPr>
              <p:cNvPr id="183" name="Straight Connector 182">
                <a:extLst>
                  <a:ext uri="{FF2B5EF4-FFF2-40B4-BE49-F238E27FC236}">
                    <a16:creationId xmlns:a16="http://schemas.microsoft.com/office/drawing/2014/main" id="{24D196B6-671A-1F00-839A-EFCAB31878D0}"/>
                  </a:ext>
                </a:extLst>
              </p:cNvPr>
              <p:cNvCxnSpPr/>
              <p:nvPr/>
            </p:nvCxnSpPr>
            <p:spPr>
              <a:xfrm>
                <a:off x="2075544" y="5252327"/>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9101630-C09A-2A87-DC99-8577ADD16AAC}"/>
                  </a:ext>
                </a:extLst>
              </p:cNvPr>
              <p:cNvSpPr txBox="1"/>
              <p:nvPr/>
            </p:nvSpPr>
            <p:spPr>
              <a:xfrm>
                <a:off x="1357791" y="5426269"/>
                <a:ext cx="568150" cy="369332"/>
              </a:xfrm>
              <a:prstGeom prst="rect">
                <a:avLst/>
              </a:prstGeom>
              <a:noFill/>
            </p:spPr>
            <p:txBody>
              <a:bodyPr wrap="square" rtlCol="0">
                <a:spAutoFit/>
              </a:bodyPr>
              <a:lstStyle/>
              <a:p>
                <a:pPr algn="ctr"/>
                <a:r>
                  <a:rPr lang="en-US" b="1" dirty="0">
                    <a:latin typeface="Century Gothic" panose="020B0502020202020204" pitchFamily="34" charset="0"/>
                  </a:rPr>
                  <a:t>07</a:t>
                </a:r>
              </a:p>
            </p:txBody>
          </p:sp>
          <p:sp>
            <p:nvSpPr>
              <p:cNvPr id="186" name="TextBox 185">
                <a:extLst>
                  <a:ext uri="{FF2B5EF4-FFF2-40B4-BE49-F238E27FC236}">
                    <a16:creationId xmlns:a16="http://schemas.microsoft.com/office/drawing/2014/main" id="{E5427FE1-32DE-3076-AE7D-B42C3F6CB50C}"/>
                  </a:ext>
                </a:extLst>
              </p:cNvPr>
              <p:cNvSpPr txBox="1"/>
              <p:nvPr/>
            </p:nvSpPr>
            <p:spPr>
              <a:xfrm>
                <a:off x="2117974" y="5252327"/>
                <a:ext cx="2556744" cy="276999"/>
              </a:xfrm>
              <a:prstGeom prst="rect">
                <a:avLst/>
              </a:prstGeom>
              <a:noFill/>
            </p:spPr>
            <p:txBody>
              <a:bodyPr wrap="square" rtlCol="0">
                <a:spAutoFit/>
              </a:bodyPr>
              <a:lstStyle/>
              <a:p>
                <a:r>
                  <a:rPr lang="en-US" sz="1200" b="1" dirty="0">
                    <a:solidFill>
                      <a:srgbClr val="0005C9"/>
                    </a:solidFill>
                    <a:latin typeface="Century Gothic" panose="020B0502020202020204" pitchFamily="34" charset="0"/>
                  </a:rPr>
                  <a:t>Future Scope</a:t>
                </a:r>
              </a:p>
            </p:txBody>
          </p:sp>
          <p:sp>
            <p:nvSpPr>
              <p:cNvPr id="187" name="TextBox 186">
                <a:extLst>
                  <a:ext uri="{FF2B5EF4-FFF2-40B4-BE49-F238E27FC236}">
                    <a16:creationId xmlns:a16="http://schemas.microsoft.com/office/drawing/2014/main" id="{D16CD169-D9AC-4C31-D2CE-E7DCDAF3FDE7}"/>
                  </a:ext>
                </a:extLst>
              </p:cNvPr>
              <p:cNvSpPr txBox="1"/>
              <p:nvPr/>
            </p:nvSpPr>
            <p:spPr>
              <a:xfrm>
                <a:off x="2130565" y="5471883"/>
                <a:ext cx="2368580" cy="507831"/>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Realtime</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AI Integration</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Generalization</a:t>
                </a:r>
              </a:p>
            </p:txBody>
          </p:sp>
          <p:pic>
            <p:nvPicPr>
              <p:cNvPr id="188" name="Graphic 187" descr="Single gear">
                <a:extLst>
                  <a:ext uri="{FF2B5EF4-FFF2-40B4-BE49-F238E27FC236}">
                    <a16:creationId xmlns:a16="http://schemas.microsoft.com/office/drawing/2014/main" id="{1F98A823-4D23-9C58-35A5-47614857BF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09404" y="5390826"/>
                <a:ext cx="457200" cy="457200"/>
              </a:xfrm>
              <a:prstGeom prst="rect">
                <a:avLst/>
              </a:prstGeom>
            </p:spPr>
          </p:pic>
        </p:grpSp>
      </p:grpSp>
      <p:sp>
        <p:nvSpPr>
          <p:cNvPr id="189" name="Rectangle: Top Corners Rounded 188">
            <a:extLst>
              <a:ext uri="{FF2B5EF4-FFF2-40B4-BE49-F238E27FC236}">
                <a16:creationId xmlns:a16="http://schemas.microsoft.com/office/drawing/2014/main" id="{01FE68C9-06E2-189D-6F1C-E0E891F9070D}"/>
              </a:ext>
            </a:extLst>
          </p:cNvPr>
          <p:cNvSpPr/>
          <p:nvPr/>
        </p:nvSpPr>
        <p:spPr>
          <a:xfrm rot="5400000">
            <a:off x="6369537" y="3975686"/>
            <a:ext cx="812800" cy="348343"/>
          </a:xfrm>
          <a:prstGeom prst="round2SameRect">
            <a:avLst/>
          </a:prstGeom>
          <a:gradFill flip="none" rotWithShape="1">
            <a:gsLst>
              <a:gs pos="10000">
                <a:srgbClr val="77EE00"/>
              </a:gs>
              <a:gs pos="80000">
                <a:srgbClr val="19D3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Top Corners Rounded 189">
            <a:extLst>
              <a:ext uri="{FF2B5EF4-FFF2-40B4-BE49-F238E27FC236}">
                <a16:creationId xmlns:a16="http://schemas.microsoft.com/office/drawing/2014/main" id="{3C26B26D-D18A-A4FA-8719-E478CA54B56F}"/>
              </a:ext>
            </a:extLst>
          </p:cNvPr>
          <p:cNvSpPr/>
          <p:nvPr/>
        </p:nvSpPr>
        <p:spPr>
          <a:xfrm rot="5400000">
            <a:off x="5009660" y="5433756"/>
            <a:ext cx="812800" cy="348343"/>
          </a:xfrm>
          <a:prstGeom prst="round2SameRect">
            <a:avLst/>
          </a:prstGeom>
          <a:gradFill>
            <a:gsLst>
              <a:gs pos="7000">
                <a:srgbClr val="00CCFF"/>
              </a:gs>
              <a:gs pos="75262">
                <a:srgbClr val="003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9A375EE4-F58C-0C3C-F684-0BC583846B83}"/>
              </a:ext>
            </a:extLst>
          </p:cNvPr>
          <p:cNvGrpSpPr/>
          <p:nvPr/>
        </p:nvGrpSpPr>
        <p:grpSpPr>
          <a:xfrm>
            <a:off x="6746631" y="5201527"/>
            <a:ext cx="4213888" cy="846520"/>
            <a:chOff x="6746631" y="5201527"/>
            <a:chExt cx="4213888" cy="846520"/>
          </a:xfrm>
        </p:grpSpPr>
        <p:sp>
          <p:nvSpPr>
            <p:cNvPr id="192" name="Rectangle: Rounded Corners 191">
              <a:extLst>
                <a:ext uri="{FF2B5EF4-FFF2-40B4-BE49-F238E27FC236}">
                  <a16:creationId xmlns:a16="http://schemas.microsoft.com/office/drawing/2014/main" id="{AEFD3240-DFE5-834F-EFDF-78DB8CB2D249}"/>
                </a:ext>
              </a:extLst>
            </p:cNvPr>
            <p:cNvSpPr/>
            <p:nvPr/>
          </p:nvSpPr>
          <p:spPr>
            <a:xfrm>
              <a:off x="6746631" y="520152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05C92369-D50B-850B-1EA6-A23C03B6E700}"/>
                </a:ext>
              </a:extLst>
            </p:cNvPr>
            <p:cNvGrpSpPr/>
            <p:nvPr/>
          </p:nvGrpSpPr>
          <p:grpSpPr>
            <a:xfrm>
              <a:off x="7058212" y="5264163"/>
              <a:ext cx="3802739" cy="711200"/>
              <a:chOff x="7058212" y="5264163"/>
              <a:chExt cx="3802739" cy="711200"/>
            </a:xfrm>
          </p:grpSpPr>
          <p:cxnSp>
            <p:nvCxnSpPr>
              <p:cNvPr id="194" name="Straight Connector 193">
                <a:extLst>
                  <a:ext uri="{FF2B5EF4-FFF2-40B4-BE49-F238E27FC236}">
                    <a16:creationId xmlns:a16="http://schemas.microsoft.com/office/drawing/2014/main" id="{B948662F-9A36-921F-A6E6-C695F7C67308}"/>
                  </a:ext>
                </a:extLst>
              </p:cNvPr>
              <p:cNvCxnSpPr/>
              <p:nvPr/>
            </p:nvCxnSpPr>
            <p:spPr>
              <a:xfrm>
                <a:off x="7823179" y="526416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1562EE23-27BD-FCF4-9A83-0947B19AFD90}"/>
                  </a:ext>
                </a:extLst>
              </p:cNvPr>
              <p:cNvSpPr txBox="1"/>
              <p:nvPr/>
            </p:nvSpPr>
            <p:spPr>
              <a:xfrm>
                <a:off x="7058212" y="5436841"/>
                <a:ext cx="568150" cy="369332"/>
              </a:xfrm>
              <a:prstGeom prst="rect">
                <a:avLst/>
              </a:prstGeom>
              <a:noFill/>
            </p:spPr>
            <p:txBody>
              <a:bodyPr wrap="square" rtlCol="0">
                <a:spAutoFit/>
              </a:bodyPr>
              <a:lstStyle/>
              <a:p>
                <a:pPr algn="ctr"/>
                <a:r>
                  <a:rPr lang="en-US" b="1" dirty="0">
                    <a:latin typeface="Century Gothic" panose="020B0502020202020204" pitchFamily="34" charset="0"/>
                  </a:rPr>
                  <a:t>08</a:t>
                </a:r>
              </a:p>
            </p:txBody>
          </p:sp>
          <p:sp>
            <p:nvSpPr>
              <p:cNvPr id="197" name="TextBox 196">
                <a:extLst>
                  <a:ext uri="{FF2B5EF4-FFF2-40B4-BE49-F238E27FC236}">
                    <a16:creationId xmlns:a16="http://schemas.microsoft.com/office/drawing/2014/main" id="{856217E5-4202-CCAC-926D-BC8B23636392}"/>
                  </a:ext>
                </a:extLst>
              </p:cNvPr>
              <p:cNvSpPr txBox="1"/>
              <p:nvPr/>
            </p:nvSpPr>
            <p:spPr>
              <a:xfrm>
                <a:off x="8003024" y="5434440"/>
                <a:ext cx="2556744" cy="338554"/>
              </a:xfrm>
              <a:prstGeom prst="rect">
                <a:avLst/>
              </a:prstGeom>
              <a:noFill/>
            </p:spPr>
            <p:txBody>
              <a:bodyPr wrap="square" rtlCol="0">
                <a:spAutoFit/>
              </a:bodyPr>
              <a:lstStyle/>
              <a:p>
                <a:r>
                  <a:rPr lang="en-US" sz="1600" b="1" dirty="0">
                    <a:solidFill>
                      <a:srgbClr val="7A5228"/>
                    </a:solidFill>
                    <a:latin typeface="Century Gothic" panose="020B0502020202020204" pitchFamily="34" charset="0"/>
                  </a:rPr>
                  <a:t>References</a:t>
                </a:r>
              </a:p>
            </p:txBody>
          </p:sp>
          <p:pic>
            <p:nvPicPr>
              <p:cNvPr id="199" name="Graphic 198" descr="Trophy">
                <a:extLst>
                  <a:ext uri="{FF2B5EF4-FFF2-40B4-BE49-F238E27FC236}">
                    <a16:creationId xmlns:a16="http://schemas.microsoft.com/office/drawing/2014/main" id="{5BBE8910-B8DC-9225-7B6E-C35DD6F2755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03751" y="5442314"/>
                <a:ext cx="457200" cy="457200"/>
              </a:xfrm>
              <a:prstGeom prst="rect">
                <a:avLst/>
              </a:prstGeom>
            </p:spPr>
          </p:pic>
        </p:grpSp>
      </p:grpSp>
      <p:sp>
        <p:nvSpPr>
          <p:cNvPr id="200" name="Rectangle: Top Corners Rounded 199">
            <a:extLst>
              <a:ext uri="{FF2B5EF4-FFF2-40B4-BE49-F238E27FC236}">
                <a16:creationId xmlns:a16="http://schemas.microsoft.com/office/drawing/2014/main" id="{F8BBED1D-2855-2AF7-8C81-53F51F3E3DDC}"/>
              </a:ext>
            </a:extLst>
          </p:cNvPr>
          <p:cNvSpPr/>
          <p:nvPr/>
        </p:nvSpPr>
        <p:spPr>
          <a:xfrm rot="5400000">
            <a:off x="6369537" y="5433757"/>
            <a:ext cx="812800" cy="348343"/>
          </a:xfrm>
          <a:prstGeom prst="round2SameRect">
            <a:avLst/>
          </a:prstGeom>
          <a:gradFill flip="none" rotWithShape="1">
            <a:gsLst>
              <a:gs pos="10000">
                <a:srgbClr val="CC9900"/>
              </a:gs>
              <a:gs pos="81460">
                <a:srgbClr val="A47128"/>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0CFB7868-208E-2697-DC13-87DA7C48A295}"/>
              </a:ext>
            </a:extLst>
          </p:cNvPr>
          <p:cNvSpPr txBox="1"/>
          <p:nvPr/>
        </p:nvSpPr>
        <p:spPr>
          <a:xfrm>
            <a:off x="9143981" y="2489156"/>
            <a:ext cx="2339574" cy="369332"/>
          </a:xfrm>
          <a:prstGeom prst="rect">
            <a:avLst/>
          </a:prstGeom>
          <a:noFill/>
        </p:spPr>
        <p:txBody>
          <a:bodyPr wrap="square" rtlCol="0">
            <a:spAutoFit/>
          </a:bodyPr>
          <a:lstStyle/>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Dual Input U-net</a:t>
            </a:r>
          </a:p>
          <a:p>
            <a:pPr marL="171450" indent="-171450">
              <a:buFont typeface="Wingdings" panose="05000000000000000000" pitchFamily="2" charset="2"/>
              <a:buChar char="Ø"/>
            </a:pPr>
            <a:r>
              <a:rPr lang="en-US" sz="900" dirty="0">
                <a:solidFill>
                  <a:schemeClr val="bg1">
                    <a:lumMod val="50000"/>
                  </a:schemeClr>
                </a:solidFill>
                <a:latin typeface="Century Gothic" panose="020B0502020202020204" pitchFamily="34" charset="0"/>
              </a:rPr>
              <a:t>Post-Processing</a:t>
            </a:r>
          </a:p>
        </p:txBody>
      </p:sp>
    </p:spTree>
    <p:extLst>
      <p:ext uri="{BB962C8B-B14F-4D97-AF65-F5344CB8AC3E}">
        <p14:creationId xmlns:p14="http://schemas.microsoft.com/office/powerpoint/2010/main" val="1895080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p:cTn id="7" dur="500" fill="hold"/>
                                        <p:tgtEl>
                                          <p:spTgt spid="140"/>
                                        </p:tgtEl>
                                        <p:attrNameLst>
                                          <p:attrName>ppt_x</p:attrName>
                                        </p:attrNameLst>
                                      </p:cBhvr>
                                      <p:tavLst>
                                        <p:tav tm="0">
                                          <p:val>
                                            <p:strVal val="#ppt_x-#ppt_w/2"/>
                                          </p:val>
                                        </p:tav>
                                        <p:tav tm="100000">
                                          <p:val>
                                            <p:strVal val="#ppt_x"/>
                                          </p:val>
                                        </p:tav>
                                      </p:tavLst>
                                    </p:anim>
                                    <p:anim calcmode="lin" valueType="num">
                                      <p:cBhvr>
                                        <p:cTn id="8" dur="500" fill="hold"/>
                                        <p:tgtEl>
                                          <p:spTgt spid="140"/>
                                        </p:tgtEl>
                                        <p:attrNameLst>
                                          <p:attrName>ppt_y</p:attrName>
                                        </p:attrNameLst>
                                      </p:cBhvr>
                                      <p:tavLst>
                                        <p:tav tm="0">
                                          <p:val>
                                            <p:strVal val="#ppt_y"/>
                                          </p:val>
                                        </p:tav>
                                        <p:tav tm="100000">
                                          <p:val>
                                            <p:strVal val="#ppt_y"/>
                                          </p:val>
                                        </p:tav>
                                      </p:tavLst>
                                    </p:anim>
                                    <p:anim calcmode="lin" valueType="num">
                                      <p:cBhvr>
                                        <p:cTn id="9" dur="500" fill="hold"/>
                                        <p:tgtEl>
                                          <p:spTgt spid="140"/>
                                        </p:tgtEl>
                                        <p:attrNameLst>
                                          <p:attrName>ppt_w</p:attrName>
                                        </p:attrNameLst>
                                      </p:cBhvr>
                                      <p:tavLst>
                                        <p:tav tm="0">
                                          <p:val>
                                            <p:fltVal val="0"/>
                                          </p:val>
                                        </p:tav>
                                        <p:tav tm="100000">
                                          <p:val>
                                            <p:strVal val="#ppt_w"/>
                                          </p:val>
                                        </p:tav>
                                      </p:tavLst>
                                    </p:anim>
                                    <p:anim calcmode="lin" valueType="num">
                                      <p:cBhvr>
                                        <p:cTn id="10" dur="500" fill="hold"/>
                                        <p:tgtEl>
                                          <p:spTgt spid="14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p:cTn id="14" dur="500" fill="hold"/>
                                        <p:tgtEl>
                                          <p:spTgt spid="120"/>
                                        </p:tgtEl>
                                        <p:attrNameLst>
                                          <p:attrName>ppt_x</p:attrName>
                                        </p:attrNameLst>
                                      </p:cBhvr>
                                      <p:tavLst>
                                        <p:tav tm="0">
                                          <p:val>
                                            <p:strVal val="#ppt_x+#ppt_w/2"/>
                                          </p:val>
                                        </p:tav>
                                        <p:tav tm="100000">
                                          <p:val>
                                            <p:strVal val="#ppt_x"/>
                                          </p:val>
                                        </p:tav>
                                      </p:tavLst>
                                    </p:anim>
                                    <p:anim calcmode="lin" valueType="num">
                                      <p:cBhvr>
                                        <p:cTn id="15" dur="500" fill="hold"/>
                                        <p:tgtEl>
                                          <p:spTgt spid="120"/>
                                        </p:tgtEl>
                                        <p:attrNameLst>
                                          <p:attrName>ppt_y</p:attrName>
                                        </p:attrNameLst>
                                      </p:cBhvr>
                                      <p:tavLst>
                                        <p:tav tm="0">
                                          <p:val>
                                            <p:strVal val="#ppt_y"/>
                                          </p:val>
                                        </p:tav>
                                        <p:tav tm="100000">
                                          <p:val>
                                            <p:strVal val="#ppt_y"/>
                                          </p:val>
                                        </p:tav>
                                      </p:tavLst>
                                    </p:anim>
                                    <p:anim calcmode="lin" valueType="num">
                                      <p:cBhvr>
                                        <p:cTn id="16" dur="500" fill="hold"/>
                                        <p:tgtEl>
                                          <p:spTgt spid="120"/>
                                        </p:tgtEl>
                                        <p:attrNameLst>
                                          <p:attrName>ppt_w</p:attrName>
                                        </p:attrNameLst>
                                      </p:cBhvr>
                                      <p:tavLst>
                                        <p:tav tm="0">
                                          <p:val>
                                            <p:fltVal val="0"/>
                                          </p:val>
                                        </p:tav>
                                        <p:tav tm="100000">
                                          <p:val>
                                            <p:strVal val="#ppt_w"/>
                                          </p:val>
                                        </p:tav>
                                      </p:tavLst>
                                    </p:anim>
                                    <p:anim calcmode="lin" valueType="num">
                                      <p:cBhvr>
                                        <p:cTn id="17" dur="500" fill="hold"/>
                                        <p:tgtEl>
                                          <p:spTgt spid="120"/>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21"/>
                                        </p:tgtEl>
                                        <p:attrNameLst>
                                          <p:attrName>style.visibility</p:attrName>
                                        </p:attrNameLst>
                                      </p:cBhvr>
                                      <p:to>
                                        <p:strVal val="visible"/>
                                      </p:to>
                                    </p:set>
                                    <p:anim calcmode="lin" valueType="num">
                                      <p:cBhvr>
                                        <p:cTn id="21" dur="500" fill="hold"/>
                                        <p:tgtEl>
                                          <p:spTgt spid="121"/>
                                        </p:tgtEl>
                                        <p:attrNameLst>
                                          <p:attrName>ppt_x</p:attrName>
                                        </p:attrNameLst>
                                      </p:cBhvr>
                                      <p:tavLst>
                                        <p:tav tm="0">
                                          <p:val>
                                            <p:strVal val="#ppt_x+#ppt_w/2"/>
                                          </p:val>
                                        </p:tav>
                                        <p:tav tm="100000">
                                          <p:val>
                                            <p:strVal val="#ppt_x"/>
                                          </p:val>
                                        </p:tav>
                                      </p:tavLst>
                                    </p:anim>
                                    <p:anim calcmode="lin" valueType="num">
                                      <p:cBhvr>
                                        <p:cTn id="22" dur="500" fill="hold"/>
                                        <p:tgtEl>
                                          <p:spTgt spid="121"/>
                                        </p:tgtEl>
                                        <p:attrNameLst>
                                          <p:attrName>ppt_y</p:attrName>
                                        </p:attrNameLst>
                                      </p:cBhvr>
                                      <p:tavLst>
                                        <p:tav tm="0">
                                          <p:val>
                                            <p:strVal val="#ppt_y"/>
                                          </p:val>
                                        </p:tav>
                                        <p:tav tm="100000">
                                          <p:val>
                                            <p:strVal val="#ppt_y"/>
                                          </p:val>
                                        </p:tav>
                                      </p:tavLst>
                                    </p:anim>
                                    <p:anim calcmode="lin" valueType="num">
                                      <p:cBhvr>
                                        <p:cTn id="23" dur="500" fill="hold"/>
                                        <p:tgtEl>
                                          <p:spTgt spid="121"/>
                                        </p:tgtEl>
                                        <p:attrNameLst>
                                          <p:attrName>ppt_w</p:attrName>
                                        </p:attrNameLst>
                                      </p:cBhvr>
                                      <p:tavLst>
                                        <p:tav tm="0">
                                          <p:val>
                                            <p:fltVal val="0"/>
                                          </p:val>
                                        </p:tav>
                                        <p:tav tm="100000">
                                          <p:val>
                                            <p:strVal val="#ppt_w"/>
                                          </p:val>
                                        </p:tav>
                                      </p:tavLst>
                                    </p:anim>
                                    <p:anim calcmode="lin" valueType="num">
                                      <p:cBhvr>
                                        <p:cTn id="24" dur="500" fill="hold"/>
                                        <p:tgtEl>
                                          <p:spTgt spid="121"/>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grpId="0" nodeType="clickEffect">
                                  <p:stCondLst>
                                    <p:cond delay="0"/>
                                  </p:stCondLst>
                                  <p:childTnLst>
                                    <p:set>
                                      <p:cBhvr>
                                        <p:cTn id="32" dur="1" fill="hold">
                                          <p:stCondLst>
                                            <p:cond delay="0"/>
                                          </p:stCondLst>
                                        </p:cTn>
                                        <p:tgtEl>
                                          <p:spTgt spid="141"/>
                                        </p:tgtEl>
                                        <p:attrNameLst>
                                          <p:attrName>style.visibility</p:attrName>
                                        </p:attrNameLst>
                                      </p:cBhvr>
                                      <p:to>
                                        <p:strVal val="visible"/>
                                      </p:to>
                                    </p:set>
                                    <p:anim calcmode="lin" valueType="num">
                                      <p:cBhvr>
                                        <p:cTn id="33" dur="500" fill="hold"/>
                                        <p:tgtEl>
                                          <p:spTgt spid="141"/>
                                        </p:tgtEl>
                                        <p:attrNameLst>
                                          <p:attrName>ppt_x</p:attrName>
                                        </p:attrNameLst>
                                      </p:cBhvr>
                                      <p:tavLst>
                                        <p:tav tm="0">
                                          <p:val>
                                            <p:strVal val="#ppt_x+#ppt_w/2"/>
                                          </p:val>
                                        </p:tav>
                                        <p:tav tm="100000">
                                          <p:val>
                                            <p:strVal val="#ppt_x"/>
                                          </p:val>
                                        </p:tav>
                                      </p:tavLst>
                                    </p:anim>
                                    <p:anim calcmode="lin" valueType="num">
                                      <p:cBhvr>
                                        <p:cTn id="34" dur="500" fill="hold"/>
                                        <p:tgtEl>
                                          <p:spTgt spid="141"/>
                                        </p:tgtEl>
                                        <p:attrNameLst>
                                          <p:attrName>ppt_y</p:attrName>
                                        </p:attrNameLst>
                                      </p:cBhvr>
                                      <p:tavLst>
                                        <p:tav tm="0">
                                          <p:val>
                                            <p:strVal val="#ppt_y"/>
                                          </p:val>
                                        </p:tav>
                                        <p:tav tm="100000">
                                          <p:val>
                                            <p:strVal val="#ppt_y"/>
                                          </p:val>
                                        </p:tav>
                                      </p:tavLst>
                                    </p:anim>
                                    <p:anim calcmode="lin" valueType="num">
                                      <p:cBhvr>
                                        <p:cTn id="35" dur="500" fill="hold"/>
                                        <p:tgtEl>
                                          <p:spTgt spid="141"/>
                                        </p:tgtEl>
                                        <p:attrNameLst>
                                          <p:attrName>ppt_w</p:attrName>
                                        </p:attrNameLst>
                                      </p:cBhvr>
                                      <p:tavLst>
                                        <p:tav tm="0">
                                          <p:val>
                                            <p:fltVal val="0"/>
                                          </p:val>
                                        </p:tav>
                                        <p:tav tm="100000">
                                          <p:val>
                                            <p:strVal val="#ppt_w"/>
                                          </p:val>
                                        </p:tav>
                                      </p:tavLst>
                                    </p:anim>
                                    <p:anim calcmode="lin" valueType="num">
                                      <p:cBhvr>
                                        <p:cTn id="36" dur="500" fill="hold"/>
                                        <p:tgtEl>
                                          <p:spTgt spid="141"/>
                                        </p:tgtEl>
                                        <p:attrNameLst>
                                          <p:attrName>ppt_h</p:attrName>
                                        </p:attrNameLst>
                                      </p:cBhvr>
                                      <p:tavLst>
                                        <p:tav tm="0">
                                          <p:val>
                                            <p:strVal val="#ppt_h"/>
                                          </p:val>
                                        </p:tav>
                                        <p:tav tm="100000">
                                          <p:val>
                                            <p:strVal val="#ppt_h"/>
                                          </p:val>
                                        </p:tav>
                                      </p:tavLst>
                                    </p:anim>
                                  </p:childTnLst>
                                </p:cTn>
                              </p:par>
                            </p:childTnLst>
                          </p:cTn>
                        </p:par>
                        <p:par>
                          <p:cTn id="37" fill="hold">
                            <p:stCondLst>
                              <p:cond delay="500"/>
                            </p:stCondLst>
                            <p:childTnLst>
                              <p:par>
                                <p:cTn id="38" presetID="17" presetClass="entr" presetSubtype="8"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p:cTn id="40" dur="500" fill="hold"/>
                                        <p:tgtEl>
                                          <p:spTgt spid="113"/>
                                        </p:tgtEl>
                                        <p:attrNameLst>
                                          <p:attrName>ppt_x</p:attrName>
                                        </p:attrNameLst>
                                      </p:cBhvr>
                                      <p:tavLst>
                                        <p:tav tm="0">
                                          <p:val>
                                            <p:strVal val="#ppt_x-#ppt_w/2"/>
                                          </p:val>
                                        </p:tav>
                                        <p:tav tm="100000">
                                          <p:val>
                                            <p:strVal val="#ppt_x"/>
                                          </p:val>
                                        </p:tav>
                                      </p:tavLst>
                                    </p:anim>
                                    <p:anim calcmode="lin" valueType="num">
                                      <p:cBhvr>
                                        <p:cTn id="41" dur="500" fill="hold"/>
                                        <p:tgtEl>
                                          <p:spTgt spid="113"/>
                                        </p:tgtEl>
                                        <p:attrNameLst>
                                          <p:attrName>ppt_y</p:attrName>
                                        </p:attrNameLst>
                                      </p:cBhvr>
                                      <p:tavLst>
                                        <p:tav tm="0">
                                          <p:val>
                                            <p:strVal val="#ppt_y"/>
                                          </p:val>
                                        </p:tav>
                                        <p:tav tm="100000">
                                          <p:val>
                                            <p:strVal val="#ppt_y"/>
                                          </p:val>
                                        </p:tav>
                                      </p:tavLst>
                                    </p:anim>
                                    <p:anim calcmode="lin" valueType="num">
                                      <p:cBhvr>
                                        <p:cTn id="42" dur="500" fill="hold"/>
                                        <p:tgtEl>
                                          <p:spTgt spid="113"/>
                                        </p:tgtEl>
                                        <p:attrNameLst>
                                          <p:attrName>ppt_w</p:attrName>
                                        </p:attrNameLst>
                                      </p:cBhvr>
                                      <p:tavLst>
                                        <p:tav tm="0">
                                          <p:val>
                                            <p:fltVal val="0"/>
                                          </p:val>
                                        </p:tav>
                                        <p:tav tm="100000">
                                          <p:val>
                                            <p:strVal val="#ppt_w"/>
                                          </p:val>
                                        </p:tav>
                                      </p:tavLst>
                                    </p:anim>
                                    <p:anim calcmode="lin" valueType="num">
                                      <p:cBhvr>
                                        <p:cTn id="43" dur="500" fill="hold"/>
                                        <p:tgtEl>
                                          <p:spTgt spid="113"/>
                                        </p:tgtEl>
                                        <p:attrNameLst>
                                          <p:attrName>ppt_h</p:attrName>
                                        </p:attrNameLst>
                                      </p:cBhvr>
                                      <p:tavLst>
                                        <p:tav tm="0">
                                          <p:val>
                                            <p:strVal val="#ppt_h"/>
                                          </p:val>
                                        </p:tav>
                                        <p:tav tm="100000">
                                          <p:val>
                                            <p:strVal val="#ppt_h"/>
                                          </p:val>
                                        </p:tav>
                                      </p:tavLst>
                                    </p:anim>
                                  </p:childTnLst>
                                </p:cTn>
                              </p:par>
                            </p:childTnLst>
                          </p:cTn>
                        </p:par>
                        <p:par>
                          <p:cTn id="44" fill="hold">
                            <p:stCondLst>
                              <p:cond delay="1000"/>
                            </p:stCondLst>
                            <p:childTnLst>
                              <p:par>
                                <p:cTn id="45" presetID="17" presetClass="entr" presetSubtype="8"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ppt_x</p:attrName>
                                        </p:attrNameLst>
                                      </p:cBhvr>
                                      <p:tavLst>
                                        <p:tav tm="0">
                                          <p:val>
                                            <p:strVal val="#ppt_x-#ppt_w/2"/>
                                          </p:val>
                                        </p:tav>
                                        <p:tav tm="100000">
                                          <p:val>
                                            <p:strVal val="#ppt_x"/>
                                          </p:val>
                                        </p:tav>
                                      </p:tavLst>
                                    </p:anim>
                                    <p:anim calcmode="lin" valueType="num">
                                      <p:cBhvr>
                                        <p:cTn id="48" dur="500" fill="hold"/>
                                        <p:tgtEl>
                                          <p:spTgt spid="131"/>
                                        </p:tgtEl>
                                        <p:attrNameLst>
                                          <p:attrName>ppt_y</p:attrName>
                                        </p:attrNameLst>
                                      </p:cBhvr>
                                      <p:tavLst>
                                        <p:tav tm="0">
                                          <p:val>
                                            <p:strVal val="#ppt_y"/>
                                          </p:val>
                                        </p:tav>
                                        <p:tav tm="100000">
                                          <p:val>
                                            <p:strVal val="#ppt_y"/>
                                          </p:val>
                                        </p:tav>
                                      </p:tavLst>
                                    </p:anim>
                                    <p:anim calcmode="lin" valueType="num">
                                      <p:cBhvr>
                                        <p:cTn id="49" dur="500" fill="hold"/>
                                        <p:tgtEl>
                                          <p:spTgt spid="131"/>
                                        </p:tgtEl>
                                        <p:attrNameLst>
                                          <p:attrName>ppt_w</p:attrName>
                                        </p:attrNameLst>
                                      </p:cBhvr>
                                      <p:tavLst>
                                        <p:tav tm="0">
                                          <p:val>
                                            <p:fltVal val="0"/>
                                          </p:val>
                                        </p:tav>
                                        <p:tav tm="100000">
                                          <p:val>
                                            <p:strVal val="#ppt_w"/>
                                          </p:val>
                                        </p:tav>
                                      </p:tavLst>
                                    </p:anim>
                                    <p:anim calcmode="lin" valueType="num">
                                      <p:cBhvr>
                                        <p:cTn id="50" dur="500" fill="hold"/>
                                        <p:tgtEl>
                                          <p:spTgt spid="131"/>
                                        </p:tgtEl>
                                        <p:attrNameLst>
                                          <p:attrName>ppt_h</p:attrName>
                                        </p:attrNameLst>
                                      </p:cBhvr>
                                      <p:tavLst>
                                        <p:tav tm="0">
                                          <p:val>
                                            <p:strVal val="#ppt_h"/>
                                          </p:val>
                                        </p:tav>
                                        <p:tav tm="100000">
                                          <p:val>
                                            <p:strVal val="#ppt_h"/>
                                          </p:val>
                                        </p:tav>
                                      </p:tavLst>
                                    </p:anim>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500"/>
                                        <p:tgtEl>
                                          <p:spTgt spid="111"/>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grpId="0" nodeType="clickEffect">
                                  <p:stCondLst>
                                    <p:cond delay="0"/>
                                  </p:stCondLst>
                                  <p:childTnLst>
                                    <p:set>
                                      <p:cBhvr>
                                        <p:cTn id="58" dur="1" fill="hold">
                                          <p:stCondLst>
                                            <p:cond delay="0"/>
                                          </p:stCondLst>
                                        </p:cTn>
                                        <p:tgtEl>
                                          <p:spTgt spid="160"/>
                                        </p:tgtEl>
                                        <p:attrNameLst>
                                          <p:attrName>style.visibility</p:attrName>
                                        </p:attrNameLst>
                                      </p:cBhvr>
                                      <p:to>
                                        <p:strVal val="visible"/>
                                      </p:to>
                                    </p:set>
                                    <p:anim calcmode="lin" valueType="num">
                                      <p:cBhvr>
                                        <p:cTn id="59" dur="500" fill="hold"/>
                                        <p:tgtEl>
                                          <p:spTgt spid="160"/>
                                        </p:tgtEl>
                                        <p:attrNameLst>
                                          <p:attrName>ppt_x</p:attrName>
                                        </p:attrNameLst>
                                      </p:cBhvr>
                                      <p:tavLst>
                                        <p:tav tm="0">
                                          <p:val>
                                            <p:strVal val="#ppt_x-#ppt_w/2"/>
                                          </p:val>
                                        </p:tav>
                                        <p:tav tm="100000">
                                          <p:val>
                                            <p:strVal val="#ppt_x"/>
                                          </p:val>
                                        </p:tav>
                                      </p:tavLst>
                                    </p:anim>
                                    <p:anim calcmode="lin" valueType="num">
                                      <p:cBhvr>
                                        <p:cTn id="60" dur="500" fill="hold"/>
                                        <p:tgtEl>
                                          <p:spTgt spid="160"/>
                                        </p:tgtEl>
                                        <p:attrNameLst>
                                          <p:attrName>ppt_y</p:attrName>
                                        </p:attrNameLst>
                                      </p:cBhvr>
                                      <p:tavLst>
                                        <p:tav tm="0">
                                          <p:val>
                                            <p:strVal val="#ppt_y"/>
                                          </p:val>
                                        </p:tav>
                                        <p:tav tm="100000">
                                          <p:val>
                                            <p:strVal val="#ppt_y"/>
                                          </p:val>
                                        </p:tav>
                                      </p:tavLst>
                                    </p:anim>
                                    <p:anim calcmode="lin" valueType="num">
                                      <p:cBhvr>
                                        <p:cTn id="61" dur="500" fill="hold"/>
                                        <p:tgtEl>
                                          <p:spTgt spid="160"/>
                                        </p:tgtEl>
                                        <p:attrNameLst>
                                          <p:attrName>ppt_w</p:attrName>
                                        </p:attrNameLst>
                                      </p:cBhvr>
                                      <p:tavLst>
                                        <p:tav tm="0">
                                          <p:val>
                                            <p:fltVal val="0"/>
                                          </p:val>
                                        </p:tav>
                                        <p:tav tm="100000">
                                          <p:val>
                                            <p:strVal val="#ppt_w"/>
                                          </p:val>
                                        </p:tav>
                                      </p:tavLst>
                                    </p:anim>
                                    <p:anim calcmode="lin" valueType="num">
                                      <p:cBhvr>
                                        <p:cTn id="62" dur="500" fill="hold"/>
                                        <p:tgtEl>
                                          <p:spTgt spid="160"/>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2" fill="hold" grpId="0" nodeType="afterEffect">
                                  <p:stCondLst>
                                    <p:cond delay="0"/>
                                  </p:stCondLst>
                                  <p:childTnLst>
                                    <p:set>
                                      <p:cBhvr>
                                        <p:cTn id="65" dur="1" fill="hold">
                                          <p:stCondLst>
                                            <p:cond delay="0"/>
                                          </p:stCondLst>
                                        </p:cTn>
                                        <p:tgtEl>
                                          <p:spTgt spid="114"/>
                                        </p:tgtEl>
                                        <p:attrNameLst>
                                          <p:attrName>style.visibility</p:attrName>
                                        </p:attrNameLst>
                                      </p:cBhvr>
                                      <p:to>
                                        <p:strVal val="visible"/>
                                      </p:to>
                                    </p:set>
                                    <p:anim calcmode="lin" valueType="num">
                                      <p:cBhvr>
                                        <p:cTn id="66" dur="500" fill="hold"/>
                                        <p:tgtEl>
                                          <p:spTgt spid="114"/>
                                        </p:tgtEl>
                                        <p:attrNameLst>
                                          <p:attrName>ppt_x</p:attrName>
                                        </p:attrNameLst>
                                      </p:cBhvr>
                                      <p:tavLst>
                                        <p:tav tm="0">
                                          <p:val>
                                            <p:strVal val="#ppt_x+#ppt_w/2"/>
                                          </p:val>
                                        </p:tav>
                                        <p:tav tm="100000">
                                          <p:val>
                                            <p:strVal val="#ppt_x"/>
                                          </p:val>
                                        </p:tav>
                                      </p:tavLst>
                                    </p:anim>
                                    <p:anim calcmode="lin" valueType="num">
                                      <p:cBhvr>
                                        <p:cTn id="67" dur="500" fill="hold"/>
                                        <p:tgtEl>
                                          <p:spTgt spid="114"/>
                                        </p:tgtEl>
                                        <p:attrNameLst>
                                          <p:attrName>ppt_y</p:attrName>
                                        </p:attrNameLst>
                                      </p:cBhvr>
                                      <p:tavLst>
                                        <p:tav tm="0">
                                          <p:val>
                                            <p:strVal val="#ppt_y"/>
                                          </p:val>
                                        </p:tav>
                                        <p:tav tm="100000">
                                          <p:val>
                                            <p:strVal val="#ppt_y"/>
                                          </p:val>
                                        </p:tav>
                                      </p:tavLst>
                                    </p:anim>
                                    <p:anim calcmode="lin" valueType="num">
                                      <p:cBhvr>
                                        <p:cTn id="68" dur="500" fill="hold"/>
                                        <p:tgtEl>
                                          <p:spTgt spid="114"/>
                                        </p:tgtEl>
                                        <p:attrNameLst>
                                          <p:attrName>ppt_w</p:attrName>
                                        </p:attrNameLst>
                                      </p:cBhvr>
                                      <p:tavLst>
                                        <p:tav tm="0">
                                          <p:val>
                                            <p:fltVal val="0"/>
                                          </p:val>
                                        </p:tav>
                                        <p:tav tm="100000">
                                          <p:val>
                                            <p:strVal val="#ppt_w"/>
                                          </p:val>
                                        </p:tav>
                                      </p:tavLst>
                                    </p:anim>
                                    <p:anim calcmode="lin" valueType="num">
                                      <p:cBhvr>
                                        <p:cTn id="69" dur="500" fill="hold"/>
                                        <p:tgtEl>
                                          <p:spTgt spid="114"/>
                                        </p:tgtEl>
                                        <p:attrNameLst>
                                          <p:attrName>ppt_h</p:attrName>
                                        </p:attrNameLst>
                                      </p:cBhvr>
                                      <p:tavLst>
                                        <p:tav tm="0">
                                          <p:val>
                                            <p:strVal val="#ppt_h"/>
                                          </p:val>
                                        </p:tav>
                                        <p:tav tm="100000">
                                          <p:val>
                                            <p:strVal val="#ppt_h"/>
                                          </p:val>
                                        </p:tav>
                                      </p:tavLst>
                                    </p:anim>
                                  </p:childTnLst>
                                </p:cTn>
                              </p:par>
                            </p:childTnLst>
                          </p:cTn>
                        </p:par>
                        <p:par>
                          <p:cTn id="70" fill="hold">
                            <p:stCondLst>
                              <p:cond delay="1000"/>
                            </p:stCondLst>
                            <p:childTnLst>
                              <p:par>
                                <p:cTn id="71" presetID="17" presetClass="entr" presetSubtype="2" fill="hold" nodeType="afterEffect">
                                  <p:stCondLst>
                                    <p:cond delay="0"/>
                                  </p:stCondLst>
                                  <p:childTnLst>
                                    <p:set>
                                      <p:cBhvr>
                                        <p:cTn id="72" dur="1" fill="hold">
                                          <p:stCondLst>
                                            <p:cond delay="0"/>
                                          </p:stCondLst>
                                        </p:cTn>
                                        <p:tgtEl>
                                          <p:spTgt spid="142"/>
                                        </p:tgtEl>
                                        <p:attrNameLst>
                                          <p:attrName>style.visibility</p:attrName>
                                        </p:attrNameLst>
                                      </p:cBhvr>
                                      <p:to>
                                        <p:strVal val="visible"/>
                                      </p:to>
                                    </p:set>
                                    <p:anim calcmode="lin" valueType="num">
                                      <p:cBhvr>
                                        <p:cTn id="73" dur="500" fill="hold"/>
                                        <p:tgtEl>
                                          <p:spTgt spid="142"/>
                                        </p:tgtEl>
                                        <p:attrNameLst>
                                          <p:attrName>ppt_x</p:attrName>
                                        </p:attrNameLst>
                                      </p:cBhvr>
                                      <p:tavLst>
                                        <p:tav tm="0">
                                          <p:val>
                                            <p:strVal val="#ppt_x+#ppt_w/2"/>
                                          </p:val>
                                        </p:tav>
                                        <p:tav tm="100000">
                                          <p:val>
                                            <p:strVal val="#ppt_x"/>
                                          </p:val>
                                        </p:tav>
                                      </p:tavLst>
                                    </p:anim>
                                    <p:anim calcmode="lin" valueType="num">
                                      <p:cBhvr>
                                        <p:cTn id="74" dur="500" fill="hold"/>
                                        <p:tgtEl>
                                          <p:spTgt spid="142"/>
                                        </p:tgtEl>
                                        <p:attrNameLst>
                                          <p:attrName>ppt_y</p:attrName>
                                        </p:attrNameLst>
                                      </p:cBhvr>
                                      <p:tavLst>
                                        <p:tav tm="0">
                                          <p:val>
                                            <p:strVal val="#ppt_y"/>
                                          </p:val>
                                        </p:tav>
                                        <p:tav tm="100000">
                                          <p:val>
                                            <p:strVal val="#ppt_y"/>
                                          </p:val>
                                        </p:tav>
                                      </p:tavLst>
                                    </p:anim>
                                    <p:anim calcmode="lin" valueType="num">
                                      <p:cBhvr>
                                        <p:cTn id="75" dur="500" fill="hold"/>
                                        <p:tgtEl>
                                          <p:spTgt spid="142"/>
                                        </p:tgtEl>
                                        <p:attrNameLst>
                                          <p:attrName>ppt_w</p:attrName>
                                        </p:attrNameLst>
                                      </p:cBhvr>
                                      <p:tavLst>
                                        <p:tav tm="0">
                                          <p:val>
                                            <p:fltVal val="0"/>
                                          </p:val>
                                        </p:tav>
                                        <p:tav tm="100000">
                                          <p:val>
                                            <p:strVal val="#ppt_w"/>
                                          </p:val>
                                        </p:tav>
                                      </p:tavLst>
                                    </p:anim>
                                    <p:anim calcmode="lin" valueType="num">
                                      <p:cBhvr>
                                        <p:cTn id="76" dur="500" fill="hold"/>
                                        <p:tgtEl>
                                          <p:spTgt spid="142"/>
                                        </p:tgtEl>
                                        <p:attrNameLst>
                                          <p:attrName>ppt_h</p:attrName>
                                        </p:attrNameLst>
                                      </p:cBhvr>
                                      <p:tavLst>
                                        <p:tav tm="0">
                                          <p:val>
                                            <p:strVal val="#ppt_h"/>
                                          </p:val>
                                        </p:tav>
                                        <p:tav tm="100000">
                                          <p:val>
                                            <p:strVal val="#ppt_h"/>
                                          </p:val>
                                        </p:tav>
                                      </p:tavLst>
                                    </p:anim>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17" presetClass="entr" presetSubtype="2" fill="hold" grpId="0" nodeType="clickEffect">
                                  <p:stCondLst>
                                    <p:cond delay="0"/>
                                  </p:stCondLst>
                                  <p:childTnLst>
                                    <p:set>
                                      <p:cBhvr>
                                        <p:cTn id="84" dur="1" fill="hold">
                                          <p:stCondLst>
                                            <p:cond delay="0"/>
                                          </p:stCondLst>
                                        </p:cTn>
                                        <p:tgtEl>
                                          <p:spTgt spid="161"/>
                                        </p:tgtEl>
                                        <p:attrNameLst>
                                          <p:attrName>style.visibility</p:attrName>
                                        </p:attrNameLst>
                                      </p:cBhvr>
                                      <p:to>
                                        <p:strVal val="visible"/>
                                      </p:to>
                                    </p:set>
                                    <p:anim calcmode="lin" valueType="num">
                                      <p:cBhvr>
                                        <p:cTn id="85" dur="500" fill="hold"/>
                                        <p:tgtEl>
                                          <p:spTgt spid="161"/>
                                        </p:tgtEl>
                                        <p:attrNameLst>
                                          <p:attrName>ppt_x</p:attrName>
                                        </p:attrNameLst>
                                      </p:cBhvr>
                                      <p:tavLst>
                                        <p:tav tm="0">
                                          <p:val>
                                            <p:strVal val="#ppt_x+#ppt_w/2"/>
                                          </p:val>
                                        </p:tav>
                                        <p:tav tm="100000">
                                          <p:val>
                                            <p:strVal val="#ppt_x"/>
                                          </p:val>
                                        </p:tav>
                                      </p:tavLst>
                                    </p:anim>
                                    <p:anim calcmode="lin" valueType="num">
                                      <p:cBhvr>
                                        <p:cTn id="86" dur="500" fill="hold"/>
                                        <p:tgtEl>
                                          <p:spTgt spid="161"/>
                                        </p:tgtEl>
                                        <p:attrNameLst>
                                          <p:attrName>ppt_y</p:attrName>
                                        </p:attrNameLst>
                                      </p:cBhvr>
                                      <p:tavLst>
                                        <p:tav tm="0">
                                          <p:val>
                                            <p:strVal val="#ppt_y"/>
                                          </p:val>
                                        </p:tav>
                                        <p:tav tm="100000">
                                          <p:val>
                                            <p:strVal val="#ppt_y"/>
                                          </p:val>
                                        </p:tav>
                                      </p:tavLst>
                                    </p:anim>
                                    <p:anim calcmode="lin" valueType="num">
                                      <p:cBhvr>
                                        <p:cTn id="87" dur="500" fill="hold"/>
                                        <p:tgtEl>
                                          <p:spTgt spid="161"/>
                                        </p:tgtEl>
                                        <p:attrNameLst>
                                          <p:attrName>ppt_w</p:attrName>
                                        </p:attrNameLst>
                                      </p:cBhvr>
                                      <p:tavLst>
                                        <p:tav tm="0">
                                          <p:val>
                                            <p:fltVal val="0"/>
                                          </p:val>
                                        </p:tav>
                                        <p:tav tm="100000">
                                          <p:val>
                                            <p:strVal val="#ppt_w"/>
                                          </p:val>
                                        </p:tav>
                                      </p:tavLst>
                                    </p:anim>
                                    <p:anim calcmode="lin" valueType="num">
                                      <p:cBhvr>
                                        <p:cTn id="88" dur="500" fill="hold"/>
                                        <p:tgtEl>
                                          <p:spTgt spid="161"/>
                                        </p:tgtEl>
                                        <p:attrNameLst>
                                          <p:attrName>ppt_h</p:attrName>
                                        </p:attrNameLst>
                                      </p:cBhvr>
                                      <p:tavLst>
                                        <p:tav tm="0">
                                          <p:val>
                                            <p:strVal val="#ppt_h"/>
                                          </p:val>
                                        </p:tav>
                                        <p:tav tm="100000">
                                          <p:val>
                                            <p:strVal val="#ppt_h"/>
                                          </p:val>
                                        </p:tav>
                                      </p:tavLst>
                                    </p:anim>
                                  </p:childTnLst>
                                </p:cTn>
                              </p:par>
                            </p:childTnLst>
                          </p:cTn>
                        </p:par>
                        <p:par>
                          <p:cTn id="89" fill="hold">
                            <p:stCondLst>
                              <p:cond delay="500"/>
                            </p:stCondLst>
                            <p:childTnLst>
                              <p:par>
                                <p:cTn id="90" presetID="17" presetClass="entr" presetSubtype="8" fill="hold" grpId="0" nodeType="afterEffect">
                                  <p:stCondLst>
                                    <p:cond delay="0"/>
                                  </p:stCondLst>
                                  <p:childTnLst>
                                    <p:set>
                                      <p:cBhvr>
                                        <p:cTn id="91" dur="1" fill="hold">
                                          <p:stCondLst>
                                            <p:cond delay="0"/>
                                          </p:stCondLst>
                                        </p:cTn>
                                        <p:tgtEl>
                                          <p:spTgt spid="115"/>
                                        </p:tgtEl>
                                        <p:attrNameLst>
                                          <p:attrName>style.visibility</p:attrName>
                                        </p:attrNameLst>
                                      </p:cBhvr>
                                      <p:to>
                                        <p:strVal val="visible"/>
                                      </p:to>
                                    </p:set>
                                    <p:anim calcmode="lin" valueType="num">
                                      <p:cBhvr>
                                        <p:cTn id="92" dur="500" fill="hold"/>
                                        <p:tgtEl>
                                          <p:spTgt spid="115"/>
                                        </p:tgtEl>
                                        <p:attrNameLst>
                                          <p:attrName>ppt_x</p:attrName>
                                        </p:attrNameLst>
                                      </p:cBhvr>
                                      <p:tavLst>
                                        <p:tav tm="0">
                                          <p:val>
                                            <p:strVal val="#ppt_x-#ppt_w/2"/>
                                          </p:val>
                                        </p:tav>
                                        <p:tav tm="100000">
                                          <p:val>
                                            <p:strVal val="#ppt_x"/>
                                          </p:val>
                                        </p:tav>
                                      </p:tavLst>
                                    </p:anim>
                                    <p:anim calcmode="lin" valueType="num">
                                      <p:cBhvr>
                                        <p:cTn id="93" dur="500" fill="hold"/>
                                        <p:tgtEl>
                                          <p:spTgt spid="115"/>
                                        </p:tgtEl>
                                        <p:attrNameLst>
                                          <p:attrName>ppt_y</p:attrName>
                                        </p:attrNameLst>
                                      </p:cBhvr>
                                      <p:tavLst>
                                        <p:tav tm="0">
                                          <p:val>
                                            <p:strVal val="#ppt_y"/>
                                          </p:val>
                                        </p:tav>
                                        <p:tav tm="100000">
                                          <p:val>
                                            <p:strVal val="#ppt_y"/>
                                          </p:val>
                                        </p:tav>
                                      </p:tavLst>
                                    </p:anim>
                                    <p:anim calcmode="lin" valueType="num">
                                      <p:cBhvr>
                                        <p:cTn id="94" dur="500" fill="hold"/>
                                        <p:tgtEl>
                                          <p:spTgt spid="115"/>
                                        </p:tgtEl>
                                        <p:attrNameLst>
                                          <p:attrName>ppt_w</p:attrName>
                                        </p:attrNameLst>
                                      </p:cBhvr>
                                      <p:tavLst>
                                        <p:tav tm="0">
                                          <p:val>
                                            <p:fltVal val="0"/>
                                          </p:val>
                                        </p:tav>
                                        <p:tav tm="100000">
                                          <p:val>
                                            <p:strVal val="#ppt_w"/>
                                          </p:val>
                                        </p:tav>
                                      </p:tavLst>
                                    </p:anim>
                                    <p:anim calcmode="lin" valueType="num">
                                      <p:cBhvr>
                                        <p:cTn id="95" dur="500" fill="hold"/>
                                        <p:tgtEl>
                                          <p:spTgt spid="115"/>
                                        </p:tgtEl>
                                        <p:attrNameLst>
                                          <p:attrName>ppt_h</p:attrName>
                                        </p:attrNameLst>
                                      </p:cBhvr>
                                      <p:tavLst>
                                        <p:tav tm="0">
                                          <p:val>
                                            <p:strVal val="#ppt_h"/>
                                          </p:val>
                                        </p:tav>
                                        <p:tav tm="100000">
                                          <p:val>
                                            <p:strVal val="#ppt_h"/>
                                          </p:val>
                                        </p:tav>
                                      </p:tavLst>
                                    </p:anim>
                                  </p:childTnLst>
                                </p:cTn>
                              </p:par>
                            </p:childTnLst>
                          </p:cTn>
                        </p:par>
                        <p:par>
                          <p:cTn id="96" fill="hold">
                            <p:stCondLst>
                              <p:cond delay="1000"/>
                            </p:stCondLst>
                            <p:childTnLst>
                              <p:par>
                                <p:cTn id="97" presetID="17" presetClass="entr" presetSubtype="8" fill="hold" nodeType="afterEffect">
                                  <p:stCondLst>
                                    <p:cond delay="0"/>
                                  </p:stCondLst>
                                  <p:childTnLst>
                                    <p:set>
                                      <p:cBhvr>
                                        <p:cTn id="98" dur="1" fill="hold">
                                          <p:stCondLst>
                                            <p:cond delay="0"/>
                                          </p:stCondLst>
                                        </p:cTn>
                                        <p:tgtEl>
                                          <p:spTgt spid="151"/>
                                        </p:tgtEl>
                                        <p:attrNameLst>
                                          <p:attrName>style.visibility</p:attrName>
                                        </p:attrNameLst>
                                      </p:cBhvr>
                                      <p:to>
                                        <p:strVal val="visible"/>
                                      </p:to>
                                    </p:set>
                                    <p:anim calcmode="lin" valueType="num">
                                      <p:cBhvr>
                                        <p:cTn id="99" dur="500" fill="hold"/>
                                        <p:tgtEl>
                                          <p:spTgt spid="151"/>
                                        </p:tgtEl>
                                        <p:attrNameLst>
                                          <p:attrName>ppt_x</p:attrName>
                                        </p:attrNameLst>
                                      </p:cBhvr>
                                      <p:tavLst>
                                        <p:tav tm="0">
                                          <p:val>
                                            <p:strVal val="#ppt_x-#ppt_w/2"/>
                                          </p:val>
                                        </p:tav>
                                        <p:tav tm="100000">
                                          <p:val>
                                            <p:strVal val="#ppt_x"/>
                                          </p:val>
                                        </p:tav>
                                      </p:tavLst>
                                    </p:anim>
                                    <p:anim calcmode="lin" valueType="num">
                                      <p:cBhvr>
                                        <p:cTn id="100" dur="500" fill="hold"/>
                                        <p:tgtEl>
                                          <p:spTgt spid="151"/>
                                        </p:tgtEl>
                                        <p:attrNameLst>
                                          <p:attrName>ppt_y</p:attrName>
                                        </p:attrNameLst>
                                      </p:cBhvr>
                                      <p:tavLst>
                                        <p:tav tm="0">
                                          <p:val>
                                            <p:strVal val="#ppt_y"/>
                                          </p:val>
                                        </p:tav>
                                        <p:tav tm="100000">
                                          <p:val>
                                            <p:strVal val="#ppt_y"/>
                                          </p:val>
                                        </p:tav>
                                      </p:tavLst>
                                    </p:anim>
                                    <p:anim calcmode="lin" valueType="num">
                                      <p:cBhvr>
                                        <p:cTn id="101" dur="500" fill="hold"/>
                                        <p:tgtEl>
                                          <p:spTgt spid="151"/>
                                        </p:tgtEl>
                                        <p:attrNameLst>
                                          <p:attrName>ppt_w</p:attrName>
                                        </p:attrNameLst>
                                      </p:cBhvr>
                                      <p:tavLst>
                                        <p:tav tm="0">
                                          <p:val>
                                            <p:fltVal val="0"/>
                                          </p:val>
                                        </p:tav>
                                        <p:tav tm="100000">
                                          <p:val>
                                            <p:strVal val="#ppt_w"/>
                                          </p:val>
                                        </p:tav>
                                      </p:tavLst>
                                    </p:anim>
                                    <p:anim calcmode="lin" valueType="num">
                                      <p:cBhvr>
                                        <p:cTn id="102" dur="500" fill="hold"/>
                                        <p:tgtEl>
                                          <p:spTgt spid="151"/>
                                        </p:tgtEl>
                                        <p:attrNameLst>
                                          <p:attrName>ppt_h</p:attrName>
                                        </p:attrNameLst>
                                      </p:cBhvr>
                                      <p:tavLst>
                                        <p:tav tm="0">
                                          <p:val>
                                            <p:strVal val="#ppt_h"/>
                                          </p:val>
                                        </p:tav>
                                        <p:tav tm="100000">
                                          <p:val>
                                            <p:strVal val="#ppt_h"/>
                                          </p:val>
                                        </p:tav>
                                      </p:tavLst>
                                    </p:anim>
                                  </p:childTnLst>
                                </p:cTn>
                              </p:par>
                            </p:childTnLst>
                          </p:cTn>
                        </p:par>
                        <p:par>
                          <p:cTn id="103" fill="hold">
                            <p:stCondLst>
                              <p:cond delay="1500"/>
                            </p:stCondLst>
                            <p:childTnLst>
                              <p:par>
                                <p:cTn id="104" presetID="10" presetClass="entr" presetSubtype="0" fill="hold" grpId="0" nodeType="after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nodeType="clickEffect">
                                  <p:stCondLst>
                                    <p:cond delay="0"/>
                                  </p:stCondLst>
                                  <p:childTnLst>
                                    <p:set>
                                      <p:cBhvr>
                                        <p:cTn id="110" dur="1" fill="hold">
                                          <p:stCondLst>
                                            <p:cond delay="0"/>
                                          </p:stCondLst>
                                        </p:cTn>
                                        <p:tgtEl>
                                          <p:spTgt spid="201">
                                            <p:txEl>
                                              <p:pRg st="0" end="0"/>
                                            </p:txEl>
                                          </p:spTgt>
                                        </p:tgtEl>
                                        <p:attrNameLst>
                                          <p:attrName>style.visibility</p:attrName>
                                        </p:attrNameLst>
                                      </p:cBhvr>
                                      <p:to>
                                        <p:strVal val="visible"/>
                                      </p:to>
                                    </p:set>
                                    <p:animEffect transition="in" filter="fade">
                                      <p:cBhvr>
                                        <p:cTn id="111" dur="2000"/>
                                        <p:tgtEl>
                                          <p:spTgt spid="201">
                                            <p:txEl>
                                              <p:pRg st="0" end="0"/>
                                            </p:txEl>
                                          </p:spTgt>
                                        </p:tgtEl>
                                      </p:cBhvr>
                                    </p:animEffect>
                                    <p:anim calcmode="lin" valueType="num">
                                      <p:cBhvr>
                                        <p:cTn id="112" dur="2000" fill="hold"/>
                                        <p:tgtEl>
                                          <p:spTgt spid="201">
                                            <p:txEl>
                                              <p:pRg st="0" end="0"/>
                                            </p:txEl>
                                          </p:spTgt>
                                        </p:tgtEl>
                                        <p:attrNameLst>
                                          <p:attrName>ppt_w</p:attrName>
                                        </p:attrNameLst>
                                      </p:cBhvr>
                                      <p:tavLst>
                                        <p:tav tm="0" fmla="#ppt_w*sin(2.5*pi*$)">
                                          <p:val>
                                            <p:fltVal val="0"/>
                                          </p:val>
                                        </p:tav>
                                        <p:tav tm="100000">
                                          <p:val>
                                            <p:fltVal val="1"/>
                                          </p:val>
                                        </p:tav>
                                      </p:tavLst>
                                    </p:anim>
                                    <p:anim calcmode="lin" valueType="num">
                                      <p:cBhvr>
                                        <p:cTn id="113" dur="2000" fill="hold"/>
                                        <p:tgtEl>
                                          <p:spTgt spid="20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nodeType="clickEffect">
                                  <p:stCondLst>
                                    <p:cond delay="0"/>
                                  </p:stCondLst>
                                  <p:childTnLst>
                                    <p:set>
                                      <p:cBhvr>
                                        <p:cTn id="117" dur="1" fill="hold">
                                          <p:stCondLst>
                                            <p:cond delay="0"/>
                                          </p:stCondLst>
                                        </p:cTn>
                                        <p:tgtEl>
                                          <p:spTgt spid="201">
                                            <p:txEl>
                                              <p:pRg st="1" end="1"/>
                                            </p:txEl>
                                          </p:spTgt>
                                        </p:tgtEl>
                                        <p:attrNameLst>
                                          <p:attrName>style.visibility</p:attrName>
                                        </p:attrNameLst>
                                      </p:cBhvr>
                                      <p:to>
                                        <p:strVal val="visible"/>
                                      </p:to>
                                    </p:set>
                                    <p:animEffect transition="in" filter="fade">
                                      <p:cBhvr>
                                        <p:cTn id="118" dur="2000"/>
                                        <p:tgtEl>
                                          <p:spTgt spid="201">
                                            <p:txEl>
                                              <p:pRg st="1" end="1"/>
                                            </p:txEl>
                                          </p:spTgt>
                                        </p:tgtEl>
                                      </p:cBhvr>
                                    </p:animEffect>
                                    <p:anim calcmode="lin" valueType="num">
                                      <p:cBhvr>
                                        <p:cTn id="119" dur="2000" fill="hold"/>
                                        <p:tgtEl>
                                          <p:spTgt spid="201">
                                            <p:txEl>
                                              <p:pRg st="1" end="1"/>
                                            </p:txEl>
                                          </p:spTgt>
                                        </p:tgtEl>
                                        <p:attrNameLst>
                                          <p:attrName>ppt_w</p:attrName>
                                        </p:attrNameLst>
                                      </p:cBhvr>
                                      <p:tavLst>
                                        <p:tav tm="0" fmla="#ppt_w*sin(2.5*pi*$)">
                                          <p:val>
                                            <p:fltVal val="0"/>
                                          </p:val>
                                        </p:tav>
                                        <p:tav tm="100000">
                                          <p:val>
                                            <p:fltVal val="1"/>
                                          </p:val>
                                        </p:tav>
                                      </p:tavLst>
                                    </p:anim>
                                    <p:anim calcmode="lin" valueType="num">
                                      <p:cBhvr>
                                        <p:cTn id="120" dur="2000" fill="hold"/>
                                        <p:tgtEl>
                                          <p:spTgt spid="20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8" fill="hold" grpId="0" nodeType="clickEffect">
                                  <p:stCondLst>
                                    <p:cond delay="0"/>
                                  </p:stCondLst>
                                  <p:childTnLst>
                                    <p:set>
                                      <p:cBhvr>
                                        <p:cTn id="124" dur="1" fill="hold">
                                          <p:stCondLst>
                                            <p:cond delay="0"/>
                                          </p:stCondLst>
                                        </p:cTn>
                                        <p:tgtEl>
                                          <p:spTgt spid="171"/>
                                        </p:tgtEl>
                                        <p:attrNameLst>
                                          <p:attrName>style.visibility</p:attrName>
                                        </p:attrNameLst>
                                      </p:cBhvr>
                                      <p:to>
                                        <p:strVal val="visible"/>
                                      </p:to>
                                    </p:set>
                                    <p:anim calcmode="lin" valueType="num">
                                      <p:cBhvr>
                                        <p:cTn id="125" dur="500" fill="hold"/>
                                        <p:tgtEl>
                                          <p:spTgt spid="171"/>
                                        </p:tgtEl>
                                        <p:attrNameLst>
                                          <p:attrName>ppt_x</p:attrName>
                                        </p:attrNameLst>
                                      </p:cBhvr>
                                      <p:tavLst>
                                        <p:tav tm="0">
                                          <p:val>
                                            <p:strVal val="#ppt_x-#ppt_w/2"/>
                                          </p:val>
                                        </p:tav>
                                        <p:tav tm="100000">
                                          <p:val>
                                            <p:strVal val="#ppt_x"/>
                                          </p:val>
                                        </p:tav>
                                      </p:tavLst>
                                    </p:anim>
                                    <p:anim calcmode="lin" valueType="num">
                                      <p:cBhvr>
                                        <p:cTn id="126" dur="500" fill="hold"/>
                                        <p:tgtEl>
                                          <p:spTgt spid="171"/>
                                        </p:tgtEl>
                                        <p:attrNameLst>
                                          <p:attrName>ppt_y</p:attrName>
                                        </p:attrNameLst>
                                      </p:cBhvr>
                                      <p:tavLst>
                                        <p:tav tm="0">
                                          <p:val>
                                            <p:strVal val="#ppt_y"/>
                                          </p:val>
                                        </p:tav>
                                        <p:tav tm="100000">
                                          <p:val>
                                            <p:strVal val="#ppt_y"/>
                                          </p:val>
                                        </p:tav>
                                      </p:tavLst>
                                    </p:anim>
                                    <p:anim calcmode="lin" valueType="num">
                                      <p:cBhvr>
                                        <p:cTn id="127" dur="500" fill="hold"/>
                                        <p:tgtEl>
                                          <p:spTgt spid="171"/>
                                        </p:tgtEl>
                                        <p:attrNameLst>
                                          <p:attrName>ppt_w</p:attrName>
                                        </p:attrNameLst>
                                      </p:cBhvr>
                                      <p:tavLst>
                                        <p:tav tm="0">
                                          <p:val>
                                            <p:fltVal val="0"/>
                                          </p:val>
                                        </p:tav>
                                        <p:tav tm="100000">
                                          <p:val>
                                            <p:strVal val="#ppt_w"/>
                                          </p:val>
                                        </p:tav>
                                      </p:tavLst>
                                    </p:anim>
                                    <p:anim calcmode="lin" valueType="num">
                                      <p:cBhvr>
                                        <p:cTn id="128" dur="500" fill="hold"/>
                                        <p:tgtEl>
                                          <p:spTgt spid="171"/>
                                        </p:tgtEl>
                                        <p:attrNameLst>
                                          <p:attrName>ppt_h</p:attrName>
                                        </p:attrNameLst>
                                      </p:cBhvr>
                                      <p:tavLst>
                                        <p:tav tm="0">
                                          <p:val>
                                            <p:strVal val="#ppt_h"/>
                                          </p:val>
                                        </p:tav>
                                        <p:tav tm="100000">
                                          <p:val>
                                            <p:strVal val="#ppt_h"/>
                                          </p:val>
                                        </p:tav>
                                      </p:tavLst>
                                    </p:anim>
                                  </p:childTnLst>
                                </p:cTn>
                              </p:par>
                            </p:childTnLst>
                          </p:cTn>
                        </p:par>
                        <p:par>
                          <p:cTn id="129" fill="hold">
                            <p:stCondLst>
                              <p:cond delay="500"/>
                            </p:stCondLst>
                            <p:childTnLst>
                              <p:par>
                                <p:cTn id="130" presetID="17" presetClass="entr" presetSubtype="2" fill="hold" grpId="0" nodeType="afterEffect">
                                  <p:stCondLst>
                                    <p:cond delay="0"/>
                                  </p:stCondLst>
                                  <p:childTnLst>
                                    <p:set>
                                      <p:cBhvr>
                                        <p:cTn id="131" dur="1" fill="hold">
                                          <p:stCondLst>
                                            <p:cond delay="0"/>
                                          </p:stCondLst>
                                        </p:cTn>
                                        <p:tgtEl>
                                          <p:spTgt spid="116"/>
                                        </p:tgtEl>
                                        <p:attrNameLst>
                                          <p:attrName>style.visibility</p:attrName>
                                        </p:attrNameLst>
                                      </p:cBhvr>
                                      <p:to>
                                        <p:strVal val="visible"/>
                                      </p:to>
                                    </p:set>
                                    <p:anim calcmode="lin" valueType="num">
                                      <p:cBhvr>
                                        <p:cTn id="132" dur="500" fill="hold"/>
                                        <p:tgtEl>
                                          <p:spTgt spid="116"/>
                                        </p:tgtEl>
                                        <p:attrNameLst>
                                          <p:attrName>ppt_x</p:attrName>
                                        </p:attrNameLst>
                                      </p:cBhvr>
                                      <p:tavLst>
                                        <p:tav tm="0">
                                          <p:val>
                                            <p:strVal val="#ppt_x+#ppt_w/2"/>
                                          </p:val>
                                        </p:tav>
                                        <p:tav tm="100000">
                                          <p:val>
                                            <p:strVal val="#ppt_x"/>
                                          </p:val>
                                        </p:tav>
                                      </p:tavLst>
                                    </p:anim>
                                    <p:anim calcmode="lin" valueType="num">
                                      <p:cBhvr>
                                        <p:cTn id="133" dur="500" fill="hold"/>
                                        <p:tgtEl>
                                          <p:spTgt spid="116"/>
                                        </p:tgtEl>
                                        <p:attrNameLst>
                                          <p:attrName>ppt_y</p:attrName>
                                        </p:attrNameLst>
                                      </p:cBhvr>
                                      <p:tavLst>
                                        <p:tav tm="0">
                                          <p:val>
                                            <p:strVal val="#ppt_y"/>
                                          </p:val>
                                        </p:tav>
                                        <p:tav tm="100000">
                                          <p:val>
                                            <p:strVal val="#ppt_y"/>
                                          </p:val>
                                        </p:tav>
                                      </p:tavLst>
                                    </p:anim>
                                    <p:anim calcmode="lin" valueType="num">
                                      <p:cBhvr>
                                        <p:cTn id="134" dur="500" fill="hold"/>
                                        <p:tgtEl>
                                          <p:spTgt spid="116"/>
                                        </p:tgtEl>
                                        <p:attrNameLst>
                                          <p:attrName>ppt_w</p:attrName>
                                        </p:attrNameLst>
                                      </p:cBhvr>
                                      <p:tavLst>
                                        <p:tav tm="0">
                                          <p:val>
                                            <p:fltVal val="0"/>
                                          </p:val>
                                        </p:tav>
                                        <p:tav tm="100000">
                                          <p:val>
                                            <p:strVal val="#ppt_w"/>
                                          </p:val>
                                        </p:tav>
                                      </p:tavLst>
                                    </p:anim>
                                    <p:anim calcmode="lin" valueType="num">
                                      <p:cBhvr>
                                        <p:cTn id="135" dur="500" fill="hold"/>
                                        <p:tgtEl>
                                          <p:spTgt spid="116"/>
                                        </p:tgtEl>
                                        <p:attrNameLst>
                                          <p:attrName>ppt_h</p:attrName>
                                        </p:attrNameLst>
                                      </p:cBhvr>
                                      <p:tavLst>
                                        <p:tav tm="0">
                                          <p:val>
                                            <p:strVal val="#ppt_h"/>
                                          </p:val>
                                        </p:tav>
                                        <p:tav tm="100000">
                                          <p:val>
                                            <p:strVal val="#ppt_h"/>
                                          </p:val>
                                        </p:tav>
                                      </p:tavLst>
                                    </p:anim>
                                  </p:childTnLst>
                                </p:cTn>
                              </p:par>
                            </p:childTnLst>
                          </p:cTn>
                        </p:par>
                        <p:par>
                          <p:cTn id="136" fill="hold">
                            <p:stCondLst>
                              <p:cond delay="1000"/>
                            </p:stCondLst>
                            <p:childTnLst>
                              <p:par>
                                <p:cTn id="137" presetID="17" presetClass="entr" presetSubtype="2" fill="hold" nodeType="afterEffect">
                                  <p:stCondLst>
                                    <p:cond delay="0"/>
                                  </p:stCondLst>
                                  <p:childTnLst>
                                    <p:set>
                                      <p:cBhvr>
                                        <p:cTn id="138" dur="1" fill="hold">
                                          <p:stCondLst>
                                            <p:cond delay="0"/>
                                          </p:stCondLst>
                                        </p:cTn>
                                        <p:tgtEl>
                                          <p:spTgt spid="162"/>
                                        </p:tgtEl>
                                        <p:attrNameLst>
                                          <p:attrName>style.visibility</p:attrName>
                                        </p:attrNameLst>
                                      </p:cBhvr>
                                      <p:to>
                                        <p:strVal val="visible"/>
                                      </p:to>
                                    </p:set>
                                    <p:anim calcmode="lin" valueType="num">
                                      <p:cBhvr>
                                        <p:cTn id="139" dur="500" fill="hold"/>
                                        <p:tgtEl>
                                          <p:spTgt spid="162"/>
                                        </p:tgtEl>
                                        <p:attrNameLst>
                                          <p:attrName>ppt_x</p:attrName>
                                        </p:attrNameLst>
                                      </p:cBhvr>
                                      <p:tavLst>
                                        <p:tav tm="0">
                                          <p:val>
                                            <p:strVal val="#ppt_x+#ppt_w/2"/>
                                          </p:val>
                                        </p:tav>
                                        <p:tav tm="100000">
                                          <p:val>
                                            <p:strVal val="#ppt_x"/>
                                          </p:val>
                                        </p:tav>
                                      </p:tavLst>
                                    </p:anim>
                                    <p:anim calcmode="lin" valueType="num">
                                      <p:cBhvr>
                                        <p:cTn id="140" dur="500" fill="hold"/>
                                        <p:tgtEl>
                                          <p:spTgt spid="162"/>
                                        </p:tgtEl>
                                        <p:attrNameLst>
                                          <p:attrName>ppt_y</p:attrName>
                                        </p:attrNameLst>
                                      </p:cBhvr>
                                      <p:tavLst>
                                        <p:tav tm="0">
                                          <p:val>
                                            <p:strVal val="#ppt_y"/>
                                          </p:val>
                                        </p:tav>
                                        <p:tav tm="100000">
                                          <p:val>
                                            <p:strVal val="#ppt_y"/>
                                          </p:val>
                                        </p:tav>
                                      </p:tavLst>
                                    </p:anim>
                                    <p:anim calcmode="lin" valueType="num">
                                      <p:cBhvr>
                                        <p:cTn id="141" dur="500" fill="hold"/>
                                        <p:tgtEl>
                                          <p:spTgt spid="162"/>
                                        </p:tgtEl>
                                        <p:attrNameLst>
                                          <p:attrName>ppt_w</p:attrName>
                                        </p:attrNameLst>
                                      </p:cBhvr>
                                      <p:tavLst>
                                        <p:tav tm="0">
                                          <p:val>
                                            <p:fltVal val="0"/>
                                          </p:val>
                                        </p:tav>
                                        <p:tav tm="100000">
                                          <p:val>
                                            <p:strVal val="#ppt_w"/>
                                          </p:val>
                                        </p:tav>
                                      </p:tavLst>
                                    </p:anim>
                                    <p:anim calcmode="lin" valueType="num">
                                      <p:cBhvr>
                                        <p:cTn id="142" dur="500" fill="hold"/>
                                        <p:tgtEl>
                                          <p:spTgt spid="162"/>
                                        </p:tgtEl>
                                        <p:attrNameLst>
                                          <p:attrName>ppt_h</p:attrName>
                                        </p:attrNameLst>
                                      </p:cBhvr>
                                      <p:tavLst>
                                        <p:tav tm="0">
                                          <p:val>
                                            <p:strVal val="#ppt_h"/>
                                          </p:val>
                                        </p:tav>
                                        <p:tav tm="100000">
                                          <p:val>
                                            <p:strVal val="#ppt_h"/>
                                          </p:val>
                                        </p:tav>
                                      </p:tavLst>
                                    </p:anim>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109"/>
                                        </p:tgtEl>
                                        <p:attrNameLst>
                                          <p:attrName>style.visibility</p:attrName>
                                        </p:attrNameLst>
                                      </p:cBhvr>
                                      <p:to>
                                        <p:strVal val="visible"/>
                                      </p:to>
                                    </p:set>
                                    <p:animEffect transition="in" filter="fade">
                                      <p:cBhvr>
                                        <p:cTn id="146" dur="500"/>
                                        <p:tgtEl>
                                          <p:spTgt spid="109"/>
                                        </p:tgtEl>
                                      </p:cBhvr>
                                    </p:animEffect>
                                  </p:childTnLst>
                                </p:cTn>
                              </p:par>
                            </p:childTnLst>
                          </p:cTn>
                        </p:par>
                      </p:childTnLst>
                    </p:cTn>
                  </p:par>
                  <p:par>
                    <p:cTn id="147" fill="hold">
                      <p:stCondLst>
                        <p:cond delay="indefinite"/>
                      </p:stCondLst>
                      <p:childTnLst>
                        <p:par>
                          <p:cTn id="148" fill="hold">
                            <p:stCondLst>
                              <p:cond delay="0"/>
                            </p:stCondLst>
                            <p:childTnLst>
                              <p:par>
                                <p:cTn id="149" presetID="17" presetClass="entr" presetSubtype="2" fill="hold" grpId="0" nodeType="clickEffect">
                                  <p:stCondLst>
                                    <p:cond delay="0"/>
                                  </p:stCondLst>
                                  <p:childTnLst>
                                    <p:set>
                                      <p:cBhvr>
                                        <p:cTn id="150" dur="1" fill="hold">
                                          <p:stCondLst>
                                            <p:cond delay="0"/>
                                          </p:stCondLst>
                                        </p:cTn>
                                        <p:tgtEl>
                                          <p:spTgt spid="189"/>
                                        </p:tgtEl>
                                        <p:attrNameLst>
                                          <p:attrName>style.visibility</p:attrName>
                                        </p:attrNameLst>
                                      </p:cBhvr>
                                      <p:to>
                                        <p:strVal val="visible"/>
                                      </p:to>
                                    </p:set>
                                    <p:anim calcmode="lin" valueType="num">
                                      <p:cBhvr>
                                        <p:cTn id="151" dur="500" fill="hold"/>
                                        <p:tgtEl>
                                          <p:spTgt spid="189"/>
                                        </p:tgtEl>
                                        <p:attrNameLst>
                                          <p:attrName>ppt_x</p:attrName>
                                        </p:attrNameLst>
                                      </p:cBhvr>
                                      <p:tavLst>
                                        <p:tav tm="0">
                                          <p:val>
                                            <p:strVal val="#ppt_x+#ppt_w/2"/>
                                          </p:val>
                                        </p:tav>
                                        <p:tav tm="100000">
                                          <p:val>
                                            <p:strVal val="#ppt_x"/>
                                          </p:val>
                                        </p:tav>
                                      </p:tavLst>
                                    </p:anim>
                                    <p:anim calcmode="lin" valueType="num">
                                      <p:cBhvr>
                                        <p:cTn id="152" dur="500" fill="hold"/>
                                        <p:tgtEl>
                                          <p:spTgt spid="189"/>
                                        </p:tgtEl>
                                        <p:attrNameLst>
                                          <p:attrName>ppt_y</p:attrName>
                                        </p:attrNameLst>
                                      </p:cBhvr>
                                      <p:tavLst>
                                        <p:tav tm="0">
                                          <p:val>
                                            <p:strVal val="#ppt_y"/>
                                          </p:val>
                                        </p:tav>
                                        <p:tav tm="100000">
                                          <p:val>
                                            <p:strVal val="#ppt_y"/>
                                          </p:val>
                                        </p:tav>
                                      </p:tavLst>
                                    </p:anim>
                                    <p:anim calcmode="lin" valueType="num">
                                      <p:cBhvr>
                                        <p:cTn id="153" dur="500" fill="hold"/>
                                        <p:tgtEl>
                                          <p:spTgt spid="189"/>
                                        </p:tgtEl>
                                        <p:attrNameLst>
                                          <p:attrName>ppt_w</p:attrName>
                                        </p:attrNameLst>
                                      </p:cBhvr>
                                      <p:tavLst>
                                        <p:tav tm="0">
                                          <p:val>
                                            <p:fltVal val="0"/>
                                          </p:val>
                                        </p:tav>
                                        <p:tav tm="100000">
                                          <p:val>
                                            <p:strVal val="#ppt_w"/>
                                          </p:val>
                                        </p:tav>
                                      </p:tavLst>
                                    </p:anim>
                                    <p:anim calcmode="lin" valueType="num">
                                      <p:cBhvr>
                                        <p:cTn id="154" dur="500" fill="hold"/>
                                        <p:tgtEl>
                                          <p:spTgt spid="189"/>
                                        </p:tgtEl>
                                        <p:attrNameLst>
                                          <p:attrName>ppt_h</p:attrName>
                                        </p:attrNameLst>
                                      </p:cBhvr>
                                      <p:tavLst>
                                        <p:tav tm="0">
                                          <p:val>
                                            <p:strVal val="#ppt_h"/>
                                          </p:val>
                                        </p:tav>
                                        <p:tav tm="100000">
                                          <p:val>
                                            <p:strVal val="#ppt_h"/>
                                          </p:val>
                                        </p:tav>
                                      </p:tavLst>
                                    </p:anim>
                                  </p:childTnLst>
                                </p:cTn>
                              </p:par>
                            </p:childTnLst>
                          </p:cTn>
                        </p:par>
                        <p:par>
                          <p:cTn id="155" fill="hold">
                            <p:stCondLst>
                              <p:cond delay="500"/>
                            </p:stCondLst>
                            <p:childTnLst>
                              <p:par>
                                <p:cTn id="156" presetID="17" presetClass="entr" presetSubtype="8" fill="hold" grpId="0" nodeType="afterEffect">
                                  <p:stCondLst>
                                    <p:cond delay="0"/>
                                  </p:stCondLst>
                                  <p:childTnLst>
                                    <p:set>
                                      <p:cBhvr>
                                        <p:cTn id="157" dur="1" fill="hold">
                                          <p:stCondLst>
                                            <p:cond delay="0"/>
                                          </p:stCondLst>
                                        </p:cTn>
                                        <p:tgtEl>
                                          <p:spTgt spid="117"/>
                                        </p:tgtEl>
                                        <p:attrNameLst>
                                          <p:attrName>style.visibility</p:attrName>
                                        </p:attrNameLst>
                                      </p:cBhvr>
                                      <p:to>
                                        <p:strVal val="visible"/>
                                      </p:to>
                                    </p:set>
                                    <p:anim calcmode="lin" valueType="num">
                                      <p:cBhvr>
                                        <p:cTn id="158" dur="500" fill="hold"/>
                                        <p:tgtEl>
                                          <p:spTgt spid="117"/>
                                        </p:tgtEl>
                                        <p:attrNameLst>
                                          <p:attrName>ppt_x</p:attrName>
                                        </p:attrNameLst>
                                      </p:cBhvr>
                                      <p:tavLst>
                                        <p:tav tm="0">
                                          <p:val>
                                            <p:strVal val="#ppt_x-#ppt_w/2"/>
                                          </p:val>
                                        </p:tav>
                                        <p:tav tm="100000">
                                          <p:val>
                                            <p:strVal val="#ppt_x"/>
                                          </p:val>
                                        </p:tav>
                                      </p:tavLst>
                                    </p:anim>
                                    <p:anim calcmode="lin" valueType="num">
                                      <p:cBhvr>
                                        <p:cTn id="159" dur="500" fill="hold"/>
                                        <p:tgtEl>
                                          <p:spTgt spid="117"/>
                                        </p:tgtEl>
                                        <p:attrNameLst>
                                          <p:attrName>ppt_y</p:attrName>
                                        </p:attrNameLst>
                                      </p:cBhvr>
                                      <p:tavLst>
                                        <p:tav tm="0">
                                          <p:val>
                                            <p:strVal val="#ppt_y"/>
                                          </p:val>
                                        </p:tav>
                                        <p:tav tm="100000">
                                          <p:val>
                                            <p:strVal val="#ppt_y"/>
                                          </p:val>
                                        </p:tav>
                                      </p:tavLst>
                                    </p:anim>
                                    <p:anim calcmode="lin" valueType="num">
                                      <p:cBhvr>
                                        <p:cTn id="160" dur="500" fill="hold"/>
                                        <p:tgtEl>
                                          <p:spTgt spid="117"/>
                                        </p:tgtEl>
                                        <p:attrNameLst>
                                          <p:attrName>ppt_w</p:attrName>
                                        </p:attrNameLst>
                                      </p:cBhvr>
                                      <p:tavLst>
                                        <p:tav tm="0">
                                          <p:val>
                                            <p:fltVal val="0"/>
                                          </p:val>
                                        </p:tav>
                                        <p:tav tm="100000">
                                          <p:val>
                                            <p:strVal val="#ppt_w"/>
                                          </p:val>
                                        </p:tav>
                                      </p:tavLst>
                                    </p:anim>
                                    <p:anim calcmode="lin" valueType="num">
                                      <p:cBhvr>
                                        <p:cTn id="161" dur="500" fill="hold"/>
                                        <p:tgtEl>
                                          <p:spTgt spid="117"/>
                                        </p:tgtEl>
                                        <p:attrNameLst>
                                          <p:attrName>ppt_h</p:attrName>
                                        </p:attrNameLst>
                                      </p:cBhvr>
                                      <p:tavLst>
                                        <p:tav tm="0">
                                          <p:val>
                                            <p:strVal val="#ppt_h"/>
                                          </p:val>
                                        </p:tav>
                                        <p:tav tm="100000">
                                          <p:val>
                                            <p:strVal val="#ppt_h"/>
                                          </p:val>
                                        </p:tav>
                                      </p:tavLst>
                                    </p:anim>
                                  </p:childTnLst>
                                </p:cTn>
                              </p:par>
                            </p:childTnLst>
                          </p:cTn>
                        </p:par>
                        <p:par>
                          <p:cTn id="162" fill="hold">
                            <p:stCondLst>
                              <p:cond delay="1000"/>
                            </p:stCondLst>
                            <p:childTnLst>
                              <p:par>
                                <p:cTn id="163" presetID="17" presetClass="entr" presetSubtype="8" fill="hold" nodeType="afterEffect">
                                  <p:stCondLst>
                                    <p:cond delay="0"/>
                                  </p:stCondLst>
                                  <p:childTnLst>
                                    <p:set>
                                      <p:cBhvr>
                                        <p:cTn id="164" dur="1" fill="hold">
                                          <p:stCondLst>
                                            <p:cond delay="0"/>
                                          </p:stCondLst>
                                        </p:cTn>
                                        <p:tgtEl>
                                          <p:spTgt spid="172"/>
                                        </p:tgtEl>
                                        <p:attrNameLst>
                                          <p:attrName>style.visibility</p:attrName>
                                        </p:attrNameLst>
                                      </p:cBhvr>
                                      <p:to>
                                        <p:strVal val="visible"/>
                                      </p:to>
                                    </p:set>
                                    <p:anim calcmode="lin" valueType="num">
                                      <p:cBhvr>
                                        <p:cTn id="165" dur="500" fill="hold"/>
                                        <p:tgtEl>
                                          <p:spTgt spid="172"/>
                                        </p:tgtEl>
                                        <p:attrNameLst>
                                          <p:attrName>ppt_x</p:attrName>
                                        </p:attrNameLst>
                                      </p:cBhvr>
                                      <p:tavLst>
                                        <p:tav tm="0">
                                          <p:val>
                                            <p:strVal val="#ppt_x-#ppt_w/2"/>
                                          </p:val>
                                        </p:tav>
                                        <p:tav tm="100000">
                                          <p:val>
                                            <p:strVal val="#ppt_x"/>
                                          </p:val>
                                        </p:tav>
                                      </p:tavLst>
                                    </p:anim>
                                    <p:anim calcmode="lin" valueType="num">
                                      <p:cBhvr>
                                        <p:cTn id="166" dur="500" fill="hold"/>
                                        <p:tgtEl>
                                          <p:spTgt spid="172"/>
                                        </p:tgtEl>
                                        <p:attrNameLst>
                                          <p:attrName>ppt_y</p:attrName>
                                        </p:attrNameLst>
                                      </p:cBhvr>
                                      <p:tavLst>
                                        <p:tav tm="0">
                                          <p:val>
                                            <p:strVal val="#ppt_y"/>
                                          </p:val>
                                        </p:tav>
                                        <p:tav tm="100000">
                                          <p:val>
                                            <p:strVal val="#ppt_y"/>
                                          </p:val>
                                        </p:tav>
                                      </p:tavLst>
                                    </p:anim>
                                    <p:anim calcmode="lin" valueType="num">
                                      <p:cBhvr>
                                        <p:cTn id="167" dur="500" fill="hold"/>
                                        <p:tgtEl>
                                          <p:spTgt spid="172"/>
                                        </p:tgtEl>
                                        <p:attrNameLst>
                                          <p:attrName>ppt_w</p:attrName>
                                        </p:attrNameLst>
                                      </p:cBhvr>
                                      <p:tavLst>
                                        <p:tav tm="0">
                                          <p:val>
                                            <p:fltVal val="0"/>
                                          </p:val>
                                        </p:tav>
                                        <p:tav tm="100000">
                                          <p:val>
                                            <p:strVal val="#ppt_w"/>
                                          </p:val>
                                        </p:tav>
                                      </p:tavLst>
                                    </p:anim>
                                    <p:anim calcmode="lin" valueType="num">
                                      <p:cBhvr>
                                        <p:cTn id="168" dur="500" fill="hold"/>
                                        <p:tgtEl>
                                          <p:spTgt spid="172"/>
                                        </p:tgtEl>
                                        <p:attrNameLst>
                                          <p:attrName>ppt_h</p:attrName>
                                        </p:attrNameLst>
                                      </p:cBhvr>
                                      <p:tavLst>
                                        <p:tav tm="0">
                                          <p:val>
                                            <p:strVal val="#ppt_h"/>
                                          </p:val>
                                        </p:tav>
                                        <p:tav tm="100000">
                                          <p:val>
                                            <p:strVal val="#ppt_h"/>
                                          </p:val>
                                        </p:tav>
                                      </p:tavLst>
                                    </p:anim>
                                  </p:childTnLst>
                                </p:cTn>
                              </p:par>
                            </p:childTnLst>
                          </p:cTn>
                        </p:par>
                        <p:par>
                          <p:cTn id="169" fill="hold">
                            <p:stCondLst>
                              <p:cond delay="1500"/>
                            </p:stCondLst>
                            <p:childTnLst>
                              <p:par>
                                <p:cTn id="170" presetID="10" presetClass="entr" presetSubtype="0" fill="hold" grpId="0" nodeType="afterEffect">
                                  <p:stCondLst>
                                    <p:cond delay="0"/>
                                  </p:stCondLst>
                                  <p:childTnLst>
                                    <p:set>
                                      <p:cBhvr>
                                        <p:cTn id="171" dur="1" fill="hold">
                                          <p:stCondLst>
                                            <p:cond delay="0"/>
                                          </p:stCondLst>
                                        </p:cTn>
                                        <p:tgtEl>
                                          <p:spTgt spid="106"/>
                                        </p:tgtEl>
                                        <p:attrNameLst>
                                          <p:attrName>style.visibility</p:attrName>
                                        </p:attrNameLst>
                                      </p:cBhvr>
                                      <p:to>
                                        <p:strVal val="visible"/>
                                      </p:to>
                                    </p:set>
                                    <p:animEffect transition="in" filter="fade">
                                      <p:cBhvr>
                                        <p:cTn id="172" dur="500"/>
                                        <p:tgtEl>
                                          <p:spTgt spid="106"/>
                                        </p:tgtEl>
                                      </p:cBhvr>
                                    </p:animEffect>
                                  </p:childTnLst>
                                </p:cTn>
                              </p:par>
                            </p:childTnLst>
                          </p:cTn>
                        </p:par>
                      </p:childTnLst>
                    </p:cTn>
                  </p:par>
                  <p:par>
                    <p:cTn id="173" fill="hold">
                      <p:stCondLst>
                        <p:cond delay="indefinite"/>
                      </p:stCondLst>
                      <p:childTnLst>
                        <p:par>
                          <p:cTn id="174" fill="hold">
                            <p:stCondLst>
                              <p:cond delay="0"/>
                            </p:stCondLst>
                            <p:childTnLst>
                              <p:par>
                                <p:cTn id="175" presetID="17" presetClass="entr" presetSubtype="8" fill="hold" grpId="0" nodeType="clickEffect">
                                  <p:stCondLst>
                                    <p:cond delay="0"/>
                                  </p:stCondLst>
                                  <p:childTnLst>
                                    <p:set>
                                      <p:cBhvr>
                                        <p:cTn id="176" dur="1" fill="hold">
                                          <p:stCondLst>
                                            <p:cond delay="0"/>
                                          </p:stCondLst>
                                        </p:cTn>
                                        <p:tgtEl>
                                          <p:spTgt spid="190"/>
                                        </p:tgtEl>
                                        <p:attrNameLst>
                                          <p:attrName>style.visibility</p:attrName>
                                        </p:attrNameLst>
                                      </p:cBhvr>
                                      <p:to>
                                        <p:strVal val="visible"/>
                                      </p:to>
                                    </p:set>
                                    <p:anim calcmode="lin" valueType="num">
                                      <p:cBhvr>
                                        <p:cTn id="177" dur="500" fill="hold"/>
                                        <p:tgtEl>
                                          <p:spTgt spid="190"/>
                                        </p:tgtEl>
                                        <p:attrNameLst>
                                          <p:attrName>ppt_x</p:attrName>
                                        </p:attrNameLst>
                                      </p:cBhvr>
                                      <p:tavLst>
                                        <p:tav tm="0">
                                          <p:val>
                                            <p:strVal val="#ppt_x-#ppt_w/2"/>
                                          </p:val>
                                        </p:tav>
                                        <p:tav tm="100000">
                                          <p:val>
                                            <p:strVal val="#ppt_x"/>
                                          </p:val>
                                        </p:tav>
                                      </p:tavLst>
                                    </p:anim>
                                    <p:anim calcmode="lin" valueType="num">
                                      <p:cBhvr>
                                        <p:cTn id="178" dur="500" fill="hold"/>
                                        <p:tgtEl>
                                          <p:spTgt spid="190"/>
                                        </p:tgtEl>
                                        <p:attrNameLst>
                                          <p:attrName>ppt_y</p:attrName>
                                        </p:attrNameLst>
                                      </p:cBhvr>
                                      <p:tavLst>
                                        <p:tav tm="0">
                                          <p:val>
                                            <p:strVal val="#ppt_y"/>
                                          </p:val>
                                        </p:tav>
                                        <p:tav tm="100000">
                                          <p:val>
                                            <p:strVal val="#ppt_y"/>
                                          </p:val>
                                        </p:tav>
                                      </p:tavLst>
                                    </p:anim>
                                    <p:anim calcmode="lin" valueType="num">
                                      <p:cBhvr>
                                        <p:cTn id="179" dur="500" fill="hold"/>
                                        <p:tgtEl>
                                          <p:spTgt spid="190"/>
                                        </p:tgtEl>
                                        <p:attrNameLst>
                                          <p:attrName>ppt_w</p:attrName>
                                        </p:attrNameLst>
                                      </p:cBhvr>
                                      <p:tavLst>
                                        <p:tav tm="0">
                                          <p:val>
                                            <p:fltVal val="0"/>
                                          </p:val>
                                        </p:tav>
                                        <p:tav tm="100000">
                                          <p:val>
                                            <p:strVal val="#ppt_w"/>
                                          </p:val>
                                        </p:tav>
                                      </p:tavLst>
                                    </p:anim>
                                    <p:anim calcmode="lin" valueType="num">
                                      <p:cBhvr>
                                        <p:cTn id="180" dur="500" fill="hold"/>
                                        <p:tgtEl>
                                          <p:spTgt spid="190"/>
                                        </p:tgtEl>
                                        <p:attrNameLst>
                                          <p:attrName>ppt_h</p:attrName>
                                        </p:attrNameLst>
                                      </p:cBhvr>
                                      <p:tavLst>
                                        <p:tav tm="0">
                                          <p:val>
                                            <p:strVal val="#ppt_h"/>
                                          </p:val>
                                        </p:tav>
                                        <p:tav tm="100000">
                                          <p:val>
                                            <p:strVal val="#ppt_h"/>
                                          </p:val>
                                        </p:tav>
                                      </p:tavLst>
                                    </p:anim>
                                  </p:childTnLst>
                                </p:cTn>
                              </p:par>
                            </p:childTnLst>
                          </p:cTn>
                        </p:par>
                        <p:par>
                          <p:cTn id="181" fill="hold">
                            <p:stCondLst>
                              <p:cond delay="500"/>
                            </p:stCondLst>
                            <p:childTnLst>
                              <p:par>
                                <p:cTn id="182" presetID="17" presetClass="entr" presetSubtype="2" fill="hold" grpId="0" nodeType="afterEffect">
                                  <p:stCondLst>
                                    <p:cond delay="0"/>
                                  </p:stCondLst>
                                  <p:childTnLst>
                                    <p:set>
                                      <p:cBhvr>
                                        <p:cTn id="183" dur="1" fill="hold">
                                          <p:stCondLst>
                                            <p:cond delay="0"/>
                                          </p:stCondLst>
                                        </p:cTn>
                                        <p:tgtEl>
                                          <p:spTgt spid="119"/>
                                        </p:tgtEl>
                                        <p:attrNameLst>
                                          <p:attrName>style.visibility</p:attrName>
                                        </p:attrNameLst>
                                      </p:cBhvr>
                                      <p:to>
                                        <p:strVal val="visible"/>
                                      </p:to>
                                    </p:set>
                                    <p:anim calcmode="lin" valueType="num">
                                      <p:cBhvr>
                                        <p:cTn id="184" dur="500" fill="hold"/>
                                        <p:tgtEl>
                                          <p:spTgt spid="119"/>
                                        </p:tgtEl>
                                        <p:attrNameLst>
                                          <p:attrName>ppt_x</p:attrName>
                                        </p:attrNameLst>
                                      </p:cBhvr>
                                      <p:tavLst>
                                        <p:tav tm="0">
                                          <p:val>
                                            <p:strVal val="#ppt_x+#ppt_w/2"/>
                                          </p:val>
                                        </p:tav>
                                        <p:tav tm="100000">
                                          <p:val>
                                            <p:strVal val="#ppt_x"/>
                                          </p:val>
                                        </p:tav>
                                      </p:tavLst>
                                    </p:anim>
                                    <p:anim calcmode="lin" valueType="num">
                                      <p:cBhvr>
                                        <p:cTn id="185" dur="500" fill="hold"/>
                                        <p:tgtEl>
                                          <p:spTgt spid="119"/>
                                        </p:tgtEl>
                                        <p:attrNameLst>
                                          <p:attrName>ppt_y</p:attrName>
                                        </p:attrNameLst>
                                      </p:cBhvr>
                                      <p:tavLst>
                                        <p:tav tm="0">
                                          <p:val>
                                            <p:strVal val="#ppt_y"/>
                                          </p:val>
                                        </p:tav>
                                        <p:tav tm="100000">
                                          <p:val>
                                            <p:strVal val="#ppt_y"/>
                                          </p:val>
                                        </p:tav>
                                      </p:tavLst>
                                    </p:anim>
                                    <p:anim calcmode="lin" valueType="num">
                                      <p:cBhvr>
                                        <p:cTn id="186" dur="500" fill="hold"/>
                                        <p:tgtEl>
                                          <p:spTgt spid="119"/>
                                        </p:tgtEl>
                                        <p:attrNameLst>
                                          <p:attrName>ppt_w</p:attrName>
                                        </p:attrNameLst>
                                      </p:cBhvr>
                                      <p:tavLst>
                                        <p:tav tm="0">
                                          <p:val>
                                            <p:fltVal val="0"/>
                                          </p:val>
                                        </p:tav>
                                        <p:tav tm="100000">
                                          <p:val>
                                            <p:strVal val="#ppt_w"/>
                                          </p:val>
                                        </p:tav>
                                      </p:tavLst>
                                    </p:anim>
                                    <p:anim calcmode="lin" valueType="num">
                                      <p:cBhvr>
                                        <p:cTn id="187" dur="500" fill="hold"/>
                                        <p:tgtEl>
                                          <p:spTgt spid="119"/>
                                        </p:tgtEl>
                                        <p:attrNameLst>
                                          <p:attrName>ppt_h</p:attrName>
                                        </p:attrNameLst>
                                      </p:cBhvr>
                                      <p:tavLst>
                                        <p:tav tm="0">
                                          <p:val>
                                            <p:strVal val="#ppt_h"/>
                                          </p:val>
                                        </p:tav>
                                        <p:tav tm="100000">
                                          <p:val>
                                            <p:strVal val="#ppt_h"/>
                                          </p:val>
                                        </p:tav>
                                      </p:tavLst>
                                    </p:anim>
                                  </p:childTnLst>
                                </p:cTn>
                              </p:par>
                            </p:childTnLst>
                          </p:cTn>
                        </p:par>
                        <p:par>
                          <p:cTn id="188" fill="hold">
                            <p:stCondLst>
                              <p:cond delay="1000"/>
                            </p:stCondLst>
                            <p:childTnLst>
                              <p:par>
                                <p:cTn id="189" presetID="17" presetClass="entr" presetSubtype="2" fill="hold" nodeType="afterEffect">
                                  <p:stCondLst>
                                    <p:cond delay="0"/>
                                  </p:stCondLst>
                                  <p:childTnLst>
                                    <p:set>
                                      <p:cBhvr>
                                        <p:cTn id="190" dur="1" fill="hold">
                                          <p:stCondLst>
                                            <p:cond delay="0"/>
                                          </p:stCondLst>
                                        </p:cTn>
                                        <p:tgtEl>
                                          <p:spTgt spid="180"/>
                                        </p:tgtEl>
                                        <p:attrNameLst>
                                          <p:attrName>style.visibility</p:attrName>
                                        </p:attrNameLst>
                                      </p:cBhvr>
                                      <p:to>
                                        <p:strVal val="visible"/>
                                      </p:to>
                                    </p:set>
                                    <p:anim calcmode="lin" valueType="num">
                                      <p:cBhvr>
                                        <p:cTn id="191" dur="500" fill="hold"/>
                                        <p:tgtEl>
                                          <p:spTgt spid="180"/>
                                        </p:tgtEl>
                                        <p:attrNameLst>
                                          <p:attrName>ppt_x</p:attrName>
                                        </p:attrNameLst>
                                      </p:cBhvr>
                                      <p:tavLst>
                                        <p:tav tm="0">
                                          <p:val>
                                            <p:strVal val="#ppt_x+#ppt_w/2"/>
                                          </p:val>
                                        </p:tav>
                                        <p:tav tm="100000">
                                          <p:val>
                                            <p:strVal val="#ppt_x"/>
                                          </p:val>
                                        </p:tav>
                                      </p:tavLst>
                                    </p:anim>
                                    <p:anim calcmode="lin" valueType="num">
                                      <p:cBhvr>
                                        <p:cTn id="192" dur="500" fill="hold"/>
                                        <p:tgtEl>
                                          <p:spTgt spid="180"/>
                                        </p:tgtEl>
                                        <p:attrNameLst>
                                          <p:attrName>ppt_y</p:attrName>
                                        </p:attrNameLst>
                                      </p:cBhvr>
                                      <p:tavLst>
                                        <p:tav tm="0">
                                          <p:val>
                                            <p:strVal val="#ppt_y"/>
                                          </p:val>
                                        </p:tav>
                                        <p:tav tm="100000">
                                          <p:val>
                                            <p:strVal val="#ppt_y"/>
                                          </p:val>
                                        </p:tav>
                                      </p:tavLst>
                                    </p:anim>
                                    <p:anim calcmode="lin" valueType="num">
                                      <p:cBhvr>
                                        <p:cTn id="193" dur="500" fill="hold"/>
                                        <p:tgtEl>
                                          <p:spTgt spid="180"/>
                                        </p:tgtEl>
                                        <p:attrNameLst>
                                          <p:attrName>ppt_w</p:attrName>
                                        </p:attrNameLst>
                                      </p:cBhvr>
                                      <p:tavLst>
                                        <p:tav tm="0">
                                          <p:val>
                                            <p:fltVal val="0"/>
                                          </p:val>
                                        </p:tav>
                                        <p:tav tm="100000">
                                          <p:val>
                                            <p:strVal val="#ppt_w"/>
                                          </p:val>
                                        </p:tav>
                                      </p:tavLst>
                                    </p:anim>
                                    <p:anim calcmode="lin" valueType="num">
                                      <p:cBhvr>
                                        <p:cTn id="194" dur="500" fill="hold"/>
                                        <p:tgtEl>
                                          <p:spTgt spid="180"/>
                                        </p:tgtEl>
                                        <p:attrNameLst>
                                          <p:attrName>ppt_h</p:attrName>
                                        </p:attrNameLst>
                                      </p:cBhvr>
                                      <p:tavLst>
                                        <p:tav tm="0">
                                          <p:val>
                                            <p:strVal val="#ppt_h"/>
                                          </p:val>
                                        </p:tav>
                                        <p:tav tm="100000">
                                          <p:val>
                                            <p:strVal val="#ppt_h"/>
                                          </p:val>
                                        </p:tav>
                                      </p:tavLst>
                                    </p:anim>
                                  </p:childTnLst>
                                </p:cTn>
                              </p:par>
                            </p:childTnLst>
                          </p:cTn>
                        </p:par>
                        <p:par>
                          <p:cTn id="195" fill="hold">
                            <p:stCondLst>
                              <p:cond delay="1500"/>
                            </p:stCondLst>
                            <p:childTnLst>
                              <p:par>
                                <p:cTn id="196" presetID="10" presetClass="entr" presetSubtype="0" fill="hold" grpId="0" nodeType="afterEffect">
                                  <p:stCondLst>
                                    <p:cond delay="0"/>
                                  </p:stCondLst>
                                  <p:childTnLst>
                                    <p:set>
                                      <p:cBhvr>
                                        <p:cTn id="197" dur="1" fill="hold">
                                          <p:stCondLst>
                                            <p:cond delay="0"/>
                                          </p:stCondLst>
                                        </p:cTn>
                                        <p:tgtEl>
                                          <p:spTgt spid="110"/>
                                        </p:tgtEl>
                                        <p:attrNameLst>
                                          <p:attrName>style.visibility</p:attrName>
                                        </p:attrNameLst>
                                      </p:cBhvr>
                                      <p:to>
                                        <p:strVal val="visible"/>
                                      </p:to>
                                    </p:set>
                                    <p:animEffect transition="in" filter="fade">
                                      <p:cBhvr>
                                        <p:cTn id="198" dur="500"/>
                                        <p:tgtEl>
                                          <p:spTgt spid="110"/>
                                        </p:tgtEl>
                                      </p:cBhvr>
                                    </p:animEffect>
                                  </p:childTnLst>
                                </p:cTn>
                              </p:par>
                            </p:childTnLst>
                          </p:cTn>
                        </p:par>
                      </p:childTnLst>
                    </p:cTn>
                  </p:par>
                  <p:par>
                    <p:cTn id="199" fill="hold">
                      <p:stCondLst>
                        <p:cond delay="indefinite"/>
                      </p:stCondLst>
                      <p:childTnLst>
                        <p:par>
                          <p:cTn id="200" fill="hold">
                            <p:stCondLst>
                              <p:cond delay="0"/>
                            </p:stCondLst>
                            <p:childTnLst>
                              <p:par>
                                <p:cTn id="201" presetID="17" presetClass="entr" presetSubtype="2" fill="hold" grpId="0" nodeType="clickEffect">
                                  <p:stCondLst>
                                    <p:cond delay="0"/>
                                  </p:stCondLst>
                                  <p:childTnLst>
                                    <p:set>
                                      <p:cBhvr>
                                        <p:cTn id="202" dur="1" fill="hold">
                                          <p:stCondLst>
                                            <p:cond delay="0"/>
                                          </p:stCondLst>
                                        </p:cTn>
                                        <p:tgtEl>
                                          <p:spTgt spid="200"/>
                                        </p:tgtEl>
                                        <p:attrNameLst>
                                          <p:attrName>style.visibility</p:attrName>
                                        </p:attrNameLst>
                                      </p:cBhvr>
                                      <p:to>
                                        <p:strVal val="visible"/>
                                      </p:to>
                                    </p:set>
                                    <p:anim calcmode="lin" valueType="num">
                                      <p:cBhvr>
                                        <p:cTn id="203" dur="500" fill="hold"/>
                                        <p:tgtEl>
                                          <p:spTgt spid="200"/>
                                        </p:tgtEl>
                                        <p:attrNameLst>
                                          <p:attrName>ppt_x</p:attrName>
                                        </p:attrNameLst>
                                      </p:cBhvr>
                                      <p:tavLst>
                                        <p:tav tm="0">
                                          <p:val>
                                            <p:strVal val="#ppt_x+#ppt_w/2"/>
                                          </p:val>
                                        </p:tav>
                                        <p:tav tm="100000">
                                          <p:val>
                                            <p:strVal val="#ppt_x"/>
                                          </p:val>
                                        </p:tav>
                                      </p:tavLst>
                                    </p:anim>
                                    <p:anim calcmode="lin" valueType="num">
                                      <p:cBhvr>
                                        <p:cTn id="204" dur="500" fill="hold"/>
                                        <p:tgtEl>
                                          <p:spTgt spid="200"/>
                                        </p:tgtEl>
                                        <p:attrNameLst>
                                          <p:attrName>ppt_y</p:attrName>
                                        </p:attrNameLst>
                                      </p:cBhvr>
                                      <p:tavLst>
                                        <p:tav tm="0">
                                          <p:val>
                                            <p:strVal val="#ppt_y"/>
                                          </p:val>
                                        </p:tav>
                                        <p:tav tm="100000">
                                          <p:val>
                                            <p:strVal val="#ppt_y"/>
                                          </p:val>
                                        </p:tav>
                                      </p:tavLst>
                                    </p:anim>
                                    <p:anim calcmode="lin" valueType="num">
                                      <p:cBhvr>
                                        <p:cTn id="205" dur="500" fill="hold"/>
                                        <p:tgtEl>
                                          <p:spTgt spid="200"/>
                                        </p:tgtEl>
                                        <p:attrNameLst>
                                          <p:attrName>ppt_w</p:attrName>
                                        </p:attrNameLst>
                                      </p:cBhvr>
                                      <p:tavLst>
                                        <p:tav tm="0">
                                          <p:val>
                                            <p:fltVal val="0"/>
                                          </p:val>
                                        </p:tav>
                                        <p:tav tm="100000">
                                          <p:val>
                                            <p:strVal val="#ppt_w"/>
                                          </p:val>
                                        </p:tav>
                                      </p:tavLst>
                                    </p:anim>
                                    <p:anim calcmode="lin" valueType="num">
                                      <p:cBhvr>
                                        <p:cTn id="206" dur="500" fill="hold"/>
                                        <p:tgtEl>
                                          <p:spTgt spid="200"/>
                                        </p:tgtEl>
                                        <p:attrNameLst>
                                          <p:attrName>ppt_h</p:attrName>
                                        </p:attrNameLst>
                                      </p:cBhvr>
                                      <p:tavLst>
                                        <p:tav tm="0">
                                          <p:val>
                                            <p:strVal val="#ppt_h"/>
                                          </p:val>
                                        </p:tav>
                                        <p:tav tm="100000">
                                          <p:val>
                                            <p:strVal val="#ppt_h"/>
                                          </p:val>
                                        </p:tav>
                                      </p:tavLst>
                                    </p:anim>
                                  </p:childTnLst>
                                </p:cTn>
                              </p:par>
                            </p:childTnLst>
                          </p:cTn>
                        </p:par>
                        <p:par>
                          <p:cTn id="207" fill="hold">
                            <p:stCondLst>
                              <p:cond delay="500"/>
                            </p:stCondLst>
                            <p:childTnLst>
                              <p:par>
                                <p:cTn id="208" presetID="17" presetClass="entr" presetSubtype="8"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 calcmode="lin" valueType="num">
                                      <p:cBhvr>
                                        <p:cTn id="210" dur="500" fill="hold"/>
                                        <p:tgtEl>
                                          <p:spTgt spid="118"/>
                                        </p:tgtEl>
                                        <p:attrNameLst>
                                          <p:attrName>ppt_x</p:attrName>
                                        </p:attrNameLst>
                                      </p:cBhvr>
                                      <p:tavLst>
                                        <p:tav tm="0">
                                          <p:val>
                                            <p:strVal val="#ppt_x-#ppt_w/2"/>
                                          </p:val>
                                        </p:tav>
                                        <p:tav tm="100000">
                                          <p:val>
                                            <p:strVal val="#ppt_x"/>
                                          </p:val>
                                        </p:tav>
                                      </p:tavLst>
                                    </p:anim>
                                    <p:anim calcmode="lin" valueType="num">
                                      <p:cBhvr>
                                        <p:cTn id="211" dur="500" fill="hold"/>
                                        <p:tgtEl>
                                          <p:spTgt spid="118"/>
                                        </p:tgtEl>
                                        <p:attrNameLst>
                                          <p:attrName>ppt_y</p:attrName>
                                        </p:attrNameLst>
                                      </p:cBhvr>
                                      <p:tavLst>
                                        <p:tav tm="0">
                                          <p:val>
                                            <p:strVal val="#ppt_y"/>
                                          </p:val>
                                        </p:tav>
                                        <p:tav tm="100000">
                                          <p:val>
                                            <p:strVal val="#ppt_y"/>
                                          </p:val>
                                        </p:tav>
                                      </p:tavLst>
                                    </p:anim>
                                    <p:anim calcmode="lin" valueType="num">
                                      <p:cBhvr>
                                        <p:cTn id="212" dur="500" fill="hold"/>
                                        <p:tgtEl>
                                          <p:spTgt spid="118"/>
                                        </p:tgtEl>
                                        <p:attrNameLst>
                                          <p:attrName>ppt_w</p:attrName>
                                        </p:attrNameLst>
                                      </p:cBhvr>
                                      <p:tavLst>
                                        <p:tav tm="0">
                                          <p:val>
                                            <p:fltVal val="0"/>
                                          </p:val>
                                        </p:tav>
                                        <p:tav tm="100000">
                                          <p:val>
                                            <p:strVal val="#ppt_w"/>
                                          </p:val>
                                        </p:tav>
                                      </p:tavLst>
                                    </p:anim>
                                    <p:anim calcmode="lin" valueType="num">
                                      <p:cBhvr>
                                        <p:cTn id="213" dur="500" fill="hold"/>
                                        <p:tgtEl>
                                          <p:spTgt spid="118"/>
                                        </p:tgtEl>
                                        <p:attrNameLst>
                                          <p:attrName>ppt_h</p:attrName>
                                        </p:attrNameLst>
                                      </p:cBhvr>
                                      <p:tavLst>
                                        <p:tav tm="0">
                                          <p:val>
                                            <p:strVal val="#ppt_h"/>
                                          </p:val>
                                        </p:tav>
                                        <p:tav tm="100000">
                                          <p:val>
                                            <p:strVal val="#ppt_h"/>
                                          </p:val>
                                        </p:tav>
                                      </p:tavLst>
                                    </p:anim>
                                  </p:childTnLst>
                                </p:cTn>
                              </p:par>
                            </p:childTnLst>
                          </p:cTn>
                        </p:par>
                        <p:par>
                          <p:cTn id="214" fill="hold">
                            <p:stCondLst>
                              <p:cond delay="1000"/>
                            </p:stCondLst>
                            <p:childTnLst>
                              <p:par>
                                <p:cTn id="215" presetID="17" presetClass="entr" presetSubtype="8" fill="hold" nodeType="afterEffect">
                                  <p:stCondLst>
                                    <p:cond delay="0"/>
                                  </p:stCondLst>
                                  <p:childTnLst>
                                    <p:set>
                                      <p:cBhvr>
                                        <p:cTn id="216" dur="1" fill="hold">
                                          <p:stCondLst>
                                            <p:cond delay="0"/>
                                          </p:stCondLst>
                                        </p:cTn>
                                        <p:tgtEl>
                                          <p:spTgt spid="191"/>
                                        </p:tgtEl>
                                        <p:attrNameLst>
                                          <p:attrName>style.visibility</p:attrName>
                                        </p:attrNameLst>
                                      </p:cBhvr>
                                      <p:to>
                                        <p:strVal val="visible"/>
                                      </p:to>
                                    </p:set>
                                    <p:anim calcmode="lin" valueType="num">
                                      <p:cBhvr>
                                        <p:cTn id="217" dur="500" fill="hold"/>
                                        <p:tgtEl>
                                          <p:spTgt spid="191"/>
                                        </p:tgtEl>
                                        <p:attrNameLst>
                                          <p:attrName>ppt_x</p:attrName>
                                        </p:attrNameLst>
                                      </p:cBhvr>
                                      <p:tavLst>
                                        <p:tav tm="0">
                                          <p:val>
                                            <p:strVal val="#ppt_x-#ppt_w/2"/>
                                          </p:val>
                                        </p:tav>
                                        <p:tav tm="100000">
                                          <p:val>
                                            <p:strVal val="#ppt_x"/>
                                          </p:val>
                                        </p:tav>
                                      </p:tavLst>
                                    </p:anim>
                                    <p:anim calcmode="lin" valueType="num">
                                      <p:cBhvr>
                                        <p:cTn id="218" dur="500" fill="hold"/>
                                        <p:tgtEl>
                                          <p:spTgt spid="191"/>
                                        </p:tgtEl>
                                        <p:attrNameLst>
                                          <p:attrName>ppt_y</p:attrName>
                                        </p:attrNameLst>
                                      </p:cBhvr>
                                      <p:tavLst>
                                        <p:tav tm="0">
                                          <p:val>
                                            <p:strVal val="#ppt_y"/>
                                          </p:val>
                                        </p:tav>
                                        <p:tav tm="100000">
                                          <p:val>
                                            <p:strVal val="#ppt_y"/>
                                          </p:val>
                                        </p:tav>
                                      </p:tavLst>
                                    </p:anim>
                                    <p:anim calcmode="lin" valueType="num">
                                      <p:cBhvr>
                                        <p:cTn id="219" dur="500" fill="hold"/>
                                        <p:tgtEl>
                                          <p:spTgt spid="191"/>
                                        </p:tgtEl>
                                        <p:attrNameLst>
                                          <p:attrName>ppt_w</p:attrName>
                                        </p:attrNameLst>
                                      </p:cBhvr>
                                      <p:tavLst>
                                        <p:tav tm="0">
                                          <p:val>
                                            <p:fltVal val="0"/>
                                          </p:val>
                                        </p:tav>
                                        <p:tav tm="100000">
                                          <p:val>
                                            <p:strVal val="#ppt_w"/>
                                          </p:val>
                                        </p:tav>
                                      </p:tavLst>
                                    </p:anim>
                                    <p:anim calcmode="lin" valueType="num">
                                      <p:cBhvr>
                                        <p:cTn id="220" dur="500" fill="hold"/>
                                        <p:tgtEl>
                                          <p:spTgt spid="191"/>
                                        </p:tgtEl>
                                        <p:attrNameLst>
                                          <p:attrName>ppt_h</p:attrName>
                                        </p:attrNameLst>
                                      </p:cBhvr>
                                      <p:tavLst>
                                        <p:tav tm="0">
                                          <p:val>
                                            <p:strVal val="#ppt_h"/>
                                          </p:val>
                                        </p:tav>
                                        <p:tav tm="100000">
                                          <p:val>
                                            <p:strVal val="#ppt_h"/>
                                          </p:val>
                                        </p:tav>
                                      </p:tavLst>
                                    </p:anim>
                                  </p:childTnLst>
                                </p:cTn>
                              </p:par>
                            </p:childTnLst>
                          </p:cTn>
                        </p:par>
                        <p:par>
                          <p:cTn id="221" fill="hold">
                            <p:stCondLst>
                              <p:cond delay="1500"/>
                            </p:stCondLst>
                            <p:childTnLst>
                              <p:par>
                                <p:cTn id="222" presetID="10" presetClass="entr" presetSubtype="0" fill="hold" grpId="0" nodeType="afterEffect">
                                  <p:stCondLst>
                                    <p:cond delay="0"/>
                                  </p:stCondLst>
                                  <p:childTnLst>
                                    <p:set>
                                      <p:cBhvr>
                                        <p:cTn id="223" dur="1" fill="hold">
                                          <p:stCondLst>
                                            <p:cond delay="0"/>
                                          </p:stCondLst>
                                        </p:cTn>
                                        <p:tgtEl>
                                          <p:spTgt spid="107"/>
                                        </p:tgtEl>
                                        <p:attrNameLst>
                                          <p:attrName>style.visibility</p:attrName>
                                        </p:attrNameLst>
                                      </p:cBhvr>
                                      <p:to>
                                        <p:strVal val="visible"/>
                                      </p:to>
                                    </p:set>
                                    <p:animEffect transition="in" filter="fade">
                                      <p:cBhvr>
                                        <p:cTn id="22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40" grpId="0" animBg="1"/>
      <p:bldP spid="141" grpId="0" animBg="1"/>
      <p:bldP spid="160" grpId="0" animBg="1"/>
      <p:bldP spid="161" grpId="0" animBg="1"/>
      <p:bldP spid="171" grpId="0" animBg="1"/>
      <p:bldP spid="189" grpId="0" animBg="1"/>
      <p:bldP spid="190" grpId="0" animBg="1"/>
      <p:bldP spid="20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32CDC6E-3E1A-062C-77A5-0F07A1713D5E}"/>
              </a:ext>
            </a:extLst>
          </p:cNvPr>
          <p:cNvSpPr/>
          <p:nvPr/>
        </p:nvSpPr>
        <p:spPr>
          <a:xfrm>
            <a:off x="201162" y="123392"/>
            <a:ext cx="11686038" cy="6497216"/>
          </a:xfrm>
          <a:prstGeom prst="roundRect">
            <a:avLst>
              <a:gd name="adj" fmla="val 14210"/>
            </a:avLst>
          </a:prstGeom>
          <a:noFill/>
          <a:ln w="38100">
            <a:solidFill>
              <a:srgbClr val="622A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C356B411-06A0-1BBB-659A-1F2AEB92E36E}"/>
              </a:ext>
            </a:extLst>
          </p:cNvPr>
          <p:cNvGrpSpPr/>
          <p:nvPr/>
        </p:nvGrpSpPr>
        <p:grpSpPr>
          <a:xfrm>
            <a:off x="-1623631" y="5010749"/>
            <a:ext cx="3470781" cy="1609859"/>
            <a:chOff x="3376853" y="3490348"/>
            <a:chExt cx="3470781" cy="1609859"/>
          </a:xfrm>
        </p:grpSpPr>
        <p:sp>
          <p:nvSpPr>
            <p:cNvPr id="3" name="Freeform: Shape 2">
              <a:extLst>
                <a:ext uri="{FF2B5EF4-FFF2-40B4-BE49-F238E27FC236}">
                  <a16:creationId xmlns:a16="http://schemas.microsoft.com/office/drawing/2014/main" id="{6001C162-08A9-2074-4C2F-1364F6E52461}"/>
                </a:ext>
              </a:extLst>
            </p:cNvPr>
            <p:cNvSpPr/>
            <p:nvPr/>
          </p:nvSpPr>
          <p:spPr>
            <a:xfrm flipH="1">
              <a:off x="3376853" y="399066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622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61D1DF5F-2355-3FAD-574B-FD779F0F0B25}"/>
                </a:ext>
              </a:extLst>
            </p:cNvPr>
            <p:cNvSpPr/>
            <p:nvPr/>
          </p:nvSpPr>
          <p:spPr>
            <a:xfrm flipH="1" flipV="1">
              <a:off x="3376853" y="4376775"/>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8C3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Block Arc 4">
              <a:extLst>
                <a:ext uri="{FF2B5EF4-FFF2-40B4-BE49-F238E27FC236}">
                  <a16:creationId xmlns:a16="http://schemas.microsoft.com/office/drawing/2014/main" id="{8E22EBAC-BD44-5640-ECC0-02CE37C7485C}"/>
                </a:ext>
              </a:extLst>
            </p:cNvPr>
            <p:cNvSpPr/>
            <p:nvPr/>
          </p:nvSpPr>
          <p:spPr>
            <a:xfrm rot="5400000" flipV="1">
              <a:off x="5237775" y="3490348"/>
              <a:ext cx="1609859" cy="1609859"/>
            </a:xfrm>
            <a:prstGeom prst="blockArc">
              <a:avLst>
                <a:gd name="adj1" fmla="val 10800000"/>
                <a:gd name="adj2" fmla="val 5380008"/>
                <a:gd name="adj3" fmla="val 15599"/>
              </a:avLst>
            </a:prstGeom>
            <a:solidFill>
              <a:srgbClr val="622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Oval 5">
              <a:extLst>
                <a:ext uri="{FF2B5EF4-FFF2-40B4-BE49-F238E27FC236}">
                  <a16:creationId xmlns:a16="http://schemas.microsoft.com/office/drawing/2014/main" id="{801E069D-4542-AE0B-ABB3-3CF9D44CE1FD}"/>
                </a:ext>
              </a:extLst>
            </p:cNvPr>
            <p:cNvSpPr/>
            <p:nvPr/>
          </p:nvSpPr>
          <p:spPr>
            <a:xfrm>
              <a:off x="5571626" y="3839100"/>
              <a:ext cx="928321" cy="928321"/>
            </a:xfrm>
            <a:prstGeom prst="ellipse">
              <a:avLst/>
            </a:prstGeom>
            <a:solidFill>
              <a:srgbClr val="8C3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4EFA417-9C7C-7D0B-AB13-750AA56E7AE8}"/>
                </a:ext>
              </a:extLst>
            </p:cNvPr>
            <p:cNvSpPr txBox="1"/>
            <p:nvPr/>
          </p:nvSpPr>
          <p:spPr>
            <a:xfrm>
              <a:off x="5708159" y="3942279"/>
              <a:ext cx="674854" cy="707886"/>
            </a:xfrm>
            <a:prstGeom prst="rect">
              <a:avLst/>
            </a:prstGeom>
            <a:noFill/>
          </p:spPr>
          <p:txBody>
            <a:bodyPr wrap="square" rtlCol="0">
              <a:spAutoFit/>
            </a:bodyPr>
            <a:lstStyle/>
            <a:p>
              <a:r>
                <a:rPr lang="en-US" sz="4000" b="1" dirty="0">
                  <a:latin typeface="Agency FB" panose="020B0503020202020204" pitchFamily="34" charset="0"/>
                </a:rPr>
                <a:t>04</a:t>
              </a:r>
              <a:endParaRPr lang="en-IN" sz="4000" b="1" dirty="0">
                <a:latin typeface="Agency FB" panose="020B0503020202020204" pitchFamily="34" charset="0"/>
              </a:endParaRPr>
            </a:p>
          </p:txBody>
        </p:sp>
        <p:sp>
          <p:nvSpPr>
            <p:cNvPr id="8" name="TextBox 7">
              <a:extLst>
                <a:ext uri="{FF2B5EF4-FFF2-40B4-BE49-F238E27FC236}">
                  <a16:creationId xmlns:a16="http://schemas.microsoft.com/office/drawing/2014/main" id="{73ADA4FF-4E53-0D4F-7514-384E95C3A09C}"/>
                </a:ext>
              </a:extLst>
            </p:cNvPr>
            <p:cNvSpPr txBox="1"/>
            <p:nvPr/>
          </p:nvSpPr>
          <p:spPr>
            <a:xfrm>
              <a:off x="3546769" y="3999082"/>
              <a:ext cx="1609859" cy="369332"/>
            </a:xfrm>
            <a:prstGeom prst="rect">
              <a:avLst/>
            </a:prstGeom>
            <a:noFill/>
          </p:spPr>
          <p:txBody>
            <a:bodyPr wrap="square" rtlCol="0">
              <a:spAutoFit/>
            </a:bodyPr>
            <a:lstStyle/>
            <a:p>
              <a:r>
                <a:rPr lang="en-US" b="1" spc="600" dirty="0">
                  <a:solidFill>
                    <a:schemeClr val="bg1"/>
                  </a:solidFill>
                </a:rPr>
                <a:t>L1 Loss</a:t>
              </a:r>
              <a:endParaRPr lang="en-IN" b="1" spc="600" dirty="0">
                <a:solidFill>
                  <a:schemeClr val="bg1"/>
                </a:solidFill>
              </a:endParaRPr>
            </a:p>
          </p:txBody>
        </p:sp>
        <p:sp>
          <p:nvSpPr>
            <p:cNvPr id="9" name="TextBox 8">
              <a:extLst>
                <a:ext uri="{FF2B5EF4-FFF2-40B4-BE49-F238E27FC236}">
                  <a16:creationId xmlns:a16="http://schemas.microsoft.com/office/drawing/2014/main" id="{30A5D221-1BCF-573E-C46D-9A7E84A5E6FD}"/>
                </a:ext>
              </a:extLst>
            </p:cNvPr>
            <p:cNvSpPr txBox="1"/>
            <p:nvPr/>
          </p:nvSpPr>
          <p:spPr>
            <a:xfrm>
              <a:off x="3506467" y="4395518"/>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Loss Function Design</a:t>
              </a:r>
              <a:endParaRPr lang="en-IN" sz="1400" b="1" dirty="0">
                <a:solidFill>
                  <a:schemeClr val="bg1"/>
                </a:solidFill>
                <a:latin typeface="Economica" panose="02000506040000020004" pitchFamily="2" charset="0"/>
              </a:endParaRPr>
            </a:p>
          </p:txBody>
        </p:sp>
      </p:grpSp>
      <p:grpSp>
        <p:nvGrpSpPr>
          <p:cNvPr id="10" name="Group 9">
            <a:extLst>
              <a:ext uri="{FF2B5EF4-FFF2-40B4-BE49-F238E27FC236}">
                <a16:creationId xmlns:a16="http://schemas.microsoft.com/office/drawing/2014/main" id="{4F7BDEB7-C92A-2ADB-89D2-3488A0BA91D2}"/>
              </a:ext>
            </a:extLst>
          </p:cNvPr>
          <p:cNvGrpSpPr/>
          <p:nvPr/>
        </p:nvGrpSpPr>
        <p:grpSpPr>
          <a:xfrm>
            <a:off x="10265266" y="123392"/>
            <a:ext cx="3451144" cy="1609859"/>
            <a:chOff x="6602346" y="3504862"/>
            <a:chExt cx="3451144" cy="1609859"/>
          </a:xfrm>
        </p:grpSpPr>
        <p:sp>
          <p:nvSpPr>
            <p:cNvPr id="11" name="Freeform: Shape 10">
              <a:extLst>
                <a:ext uri="{FF2B5EF4-FFF2-40B4-BE49-F238E27FC236}">
                  <a16:creationId xmlns:a16="http://schemas.microsoft.com/office/drawing/2014/main" id="{67473DA8-2DE4-EC26-8F1D-EF1CE9A5FEDA}"/>
                </a:ext>
              </a:extLst>
            </p:cNvPr>
            <p:cNvSpPr/>
            <p:nvPr/>
          </p:nvSpPr>
          <p:spPr>
            <a:xfrm>
              <a:off x="8025643" y="3894364"/>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19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E9EE7CBF-3F1B-926F-673C-394BC25769F4}"/>
                </a:ext>
              </a:extLst>
            </p:cNvPr>
            <p:cNvSpPr/>
            <p:nvPr/>
          </p:nvSpPr>
          <p:spPr>
            <a:xfrm flipV="1">
              <a:off x="8025643" y="4280474"/>
              <a:ext cx="2027847" cy="390646"/>
            </a:xfrm>
            <a:custGeom>
              <a:avLst/>
              <a:gdLst>
                <a:gd name="connsiteX0" fmla="*/ 10559 w 2027847"/>
                <a:gd name="connsiteY0" fmla="*/ 0 h 390646"/>
                <a:gd name="connsiteX1" fmla="*/ 1620778 w 2027847"/>
                <a:gd name="connsiteY1" fmla="*/ 0 h 390646"/>
                <a:gd name="connsiteX2" fmla="*/ 1999685 w 2027847"/>
                <a:gd name="connsiteY2" fmla="*/ 251157 h 390646"/>
                <a:gd name="connsiteX3" fmla="*/ 2027847 w 2027847"/>
                <a:gd name="connsiteY3" fmla="*/ 390646 h 390646"/>
                <a:gd name="connsiteX4" fmla="*/ 0 w 2027847"/>
                <a:gd name="connsiteY4" fmla="*/ 390646 h 390646"/>
                <a:gd name="connsiteX5" fmla="*/ 0 w 2027847"/>
                <a:gd name="connsiteY5" fmla="*/ 1064 h 3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847" h="390646">
                  <a:moveTo>
                    <a:pt x="10559" y="0"/>
                  </a:moveTo>
                  <a:lnTo>
                    <a:pt x="1620778" y="0"/>
                  </a:lnTo>
                  <a:cubicBezTo>
                    <a:pt x="1791112" y="0"/>
                    <a:pt x="1937258" y="103562"/>
                    <a:pt x="1999685" y="251157"/>
                  </a:cubicBezTo>
                  <a:lnTo>
                    <a:pt x="2027847" y="390646"/>
                  </a:lnTo>
                  <a:lnTo>
                    <a:pt x="0" y="390646"/>
                  </a:lnTo>
                  <a:lnTo>
                    <a:pt x="0" y="1064"/>
                  </a:lnTo>
                  <a:close/>
                </a:path>
              </a:pathLst>
            </a:custGeom>
            <a:solidFill>
              <a:srgbClr val="3EA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Block Arc 12">
              <a:extLst>
                <a:ext uri="{FF2B5EF4-FFF2-40B4-BE49-F238E27FC236}">
                  <a16:creationId xmlns:a16="http://schemas.microsoft.com/office/drawing/2014/main" id="{9069765E-B650-EAA2-0F14-CFD0FFF8B111}"/>
                </a:ext>
              </a:extLst>
            </p:cNvPr>
            <p:cNvSpPr/>
            <p:nvPr/>
          </p:nvSpPr>
          <p:spPr>
            <a:xfrm>
              <a:off x="6602346" y="3504862"/>
              <a:ext cx="1609859" cy="1609859"/>
            </a:xfrm>
            <a:prstGeom prst="blockArc">
              <a:avLst>
                <a:gd name="adj1" fmla="val 10800000"/>
                <a:gd name="adj2" fmla="val 5380008"/>
                <a:gd name="adj3" fmla="val 15599"/>
              </a:avLst>
            </a:prstGeom>
            <a:solidFill>
              <a:srgbClr val="19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13">
              <a:extLst>
                <a:ext uri="{FF2B5EF4-FFF2-40B4-BE49-F238E27FC236}">
                  <a16:creationId xmlns:a16="http://schemas.microsoft.com/office/drawing/2014/main" id="{563D3864-CFE7-46B9-33A7-3BC17C0F066C}"/>
                </a:ext>
              </a:extLst>
            </p:cNvPr>
            <p:cNvSpPr/>
            <p:nvPr/>
          </p:nvSpPr>
          <p:spPr>
            <a:xfrm>
              <a:off x="6943114" y="3839100"/>
              <a:ext cx="928321" cy="928321"/>
            </a:xfrm>
            <a:prstGeom prst="ellipse">
              <a:avLst/>
            </a:prstGeom>
            <a:solidFill>
              <a:srgbClr val="3EA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A377F2E5-98C8-112B-8E0B-C923764D61D0}"/>
                </a:ext>
              </a:extLst>
            </p:cNvPr>
            <p:cNvSpPr txBox="1"/>
            <p:nvPr/>
          </p:nvSpPr>
          <p:spPr>
            <a:xfrm>
              <a:off x="7086045" y="3942279"/>
              <a:ext cx="726957" cy="707886"/>
            </a:xfrm>
            <a:prstGeom prst="rect">
              <a:avLst/>
            </a:prstGeom>
            <a:noFill/>
          </p:spPr>
          <p:txBody>
            <a:bodyPr wrap="square" rtlCol="0">
              <a:spAutoFit/>
            </a:bodyPr>
            <a:lstStyle/>
            <a:p>
              <a:r>
                <a:rPr lang="en-US" sz="4000" b="1" dirty="0">
                  <a:latin typeface="Agency FB" panose="020B0503020202020204" pitchFamily="34" charset="0"/>
                </a:rPr>
                <a:t>05</a:t>
              </a:r>
              <a:endParaRPr lang="en-IN" sz="4000" b="1" dirty="0">
                <a:latin typeface="Agency FB" panose="020B0503020202020204" pitchFamily="34" charset="0"/>
              </a:endParaRPr>
            </a:p>
          </p:txBody>
        </p:sp>
        <p:sp>
          <p:nvSpPr>
            <p:cNvPr id="16" name="TextBox 15">
              <a:extLst>
                <a:ext uri="{FF2B5EF4-FFF2-40B4-BE49-F238E27FC236}">
                  <a16:creationId xmlns:a16="http://schemas.microsoft.com/office/drawing/2014/main" id="{451DE29F-C64F-F805-3E05-43E180393112}"/>
                </a:ext>
              </a:extLst>
            </p:cNvPr>
            <p:cNvSpPr txBox="1"/>
            <p:nvPr/>
          </p:nvSpPr>
          <p:spPr>
            <a:xfrm>
              <a:off x="8483148" y="3910674"/>
              <a:ext cx="1359581" cy="369332"/>
            </a:xfrm>
            <a:prstGeom prst="rect">
              <a:avLst/>
            </a:prstGeom>
            <a:noFill/>
          </p:spPr>
          <p:txBody>
            <a:bodyPr wrap="square" rtlCol="0">
              <a:spAutoFit/>
            </a:bodyPr>
            <a:lstStyle/>
            <a:p>
              <a:r>
                <a:rPr lang="en-GB" b="1" spc="600" dirty="0">
                  <a:solidFill>
                    <a:schemeClr val="bg1"/>
                  </a:solidFill>
                </a:rPr>
                <a:t>Post</a:t>
              </a:r>
              <a:endParaRPr lang="en-IN" b="1" spc="600" dirty="0">
                <a:solidFill>
                  <a:schemeClr val="bg1"/>
                </a:solidFill>
              </a:endParaRPr>
            </a:p>
          </p:txBody>
        </p:sp>
        <p:sp>
          <p:nvSpPr>
            <p:cNvPr id="17" name="TextBox 16">
              <a:extLst>
                <a:ext uri="{FF2B5EF4-FFF2-40B4-BE49-F238E27FC236}">
                  <a16:creationId xmlns:a16="http://schemas.microsoft.com/office/drawing/2014/main" id="{8E218B62-7FBF-36F1-5104-C28B4AB8904C}"/>
                </a:ext>
              </a:extLst>
            </p:cNvPr>
            <p:cNvSpPr txBox="1"/>
            <p:nvPr/>
          </p:nvSpPr>
          <p:spPr>
            <a:xfrm>
              <a:off x="8192568" y="4307110"/>
              <a:ext cx="1860922" cy="307777"/>
            </a:xfrm>
            <a:prstGeom prst="rect">
              <a:avLst/>
            </a:prstGeom>
            <a:noFill/>
          </p:spPr>
          <p:txBody>
            <a:bodyPr wrap="square" rtlCol="0">
              <a:spAutoFit/>
            </a:bodyPr>
            <a:lstStyle/>
            <a:p>
              <a:pPr algn="ctr"/>
              <a:r>
                <a:rPr lang="en-US" sz="1400" b="1" dirty="0">
                  <a:solidFill>
                    <a:schemeClr val="bg1"/>
                  </a:solidFill>
                  <a:latin typeface="Economica" panose="02000506040000020004" pitchFamily="2" charset="0"/>
                </a:rPr>
                <a:t>Post-Processing</a:t>
              </a:r>
              <a:endParaRPr lang="en-IN" sz="1400" b="1" dirty="0">
                <a:solidFill>
                  <a:schemeClr val="bg1"/>
                </a:solidFill>
                <a:latin typeface="Economica" panose="02000506040000020004" pitchFamily="2" charset="0"/>
              </a:endParaRPr>
            </a:p>
          </p:txBody>
        </p:sp>
      </p:grpSp>
      <p:sp>
        <p:nvSpPr>
          <p:cNvPr id="20" name="TextBox 19">
            <a:extLst>
              <a:ext uri="{FF2B5EF4-FFF2-40B4-BE49-F238E27FC236}">
                <a16:creationId xmlns:a16="http://schemas.microsoft.com/office/drawing/2014/main" id="{B1B53173-8DF7-7D7F-065D-1D37D62FA83A}"/>
              </a:ext>
            </a:extLst>
          </p:cNvPr>
          <p:cNvSpPr txBox="1"/>
          <p:nvPr/>
        </p:nvSpPr>
        <p:spPr>
          <a:xfrm>
            <a:off x="1427547" y="3976888"/>
            <a:ext cx="9366436" cy="1754326"/>
          </a:xfrm>
          <a:prstGeom prst="rect">
            <a:avLst/>
          </a:prstGeom>
          <a:noFill/>
        </p:spPr>
        <p:txBody>
          <a:bodyPr wrap="square">
            <a:spAutoFit/>
          </a:bodyPr>
          <a:lstStyle/>
          <a:p>
            <a:pPr>
              <a:buNone/>
            </a:pPr>
            <a:r>
              <a:rPr lang="en-GB" dirty="0"/>
              <a:t>In our enhancement framework (SRCNN + Dual-Input U-Net), </a:t>
            </a:r>
            <a:r>
              <a:rPr lang="en-GB" b="1" dirty="0"/>
              <a:t>L1 loss helps preserve fine details</a:t>
            </a:r>
            <a:r>
              <a:rPr lang="en-GB" dirty="0"/>
              <a:t> in the enhanced image without being too sensitive to outliers (unlike MSE).</a:t>
            </a:r>
          </a:p>
          <a:p>
            <a:pPr>
              <a:buNone/>
            </a:pPr>
            <a:r>
              <a:rPr lang="en-GB" dirty="0"/>
              <a:t>It contributes to:</a:t>
            </a:r>
          </a:p>
          <a:p>
            <a:pPr marL="285750" indent="-285750">
              <a:buFont typeface="Arial" panose="020B0604020202020204" pitchFamily="34" charset="0"/>
              <a:buChar char="•"/>
            </a:pPr>
            <a:r>
              <a:rPr lang="en-GB" b="1" dirty="0"/>
              <a:t>    Pixel-level accuracy</a:t>
            </a:r>
            <a:r>
              <a:rPr lang="en-GB" dirty="0"/>
              <a:t> in reconstructed endoscopic images</a:t>
            </a:r>
          </a:p>
          <a:p>
            <a:pPr marL="285750" indent="-285750">
              <a:buFont typeface="Arial" panose="020B0604020202020204" pitchFamily="34" charset="0"/>
              <a:buChar char="•"/>
            </a:pPr>
            <a:r>
              <a:rPr lang="en-GB" dirty="0"/>
              <a:t>    Maintaining </a:t>
            </a:r>
            <a:r>
              <a:rPr lang="en-GB" b="1" dirty="0"/>
              <a:t>anatomical integrity</a:t>
            </a:r>
            <a:r>
              <a:rPr lang="en-GB" dirty="0"/>
              <a:t> in enhanced visuals</a:t>
            </a:r>
          </a:p>
          <a:p>
            <a:pPr marL="285750" indent="-285750">
              <a:buFont typeface="Arial" panose="020B0604020202020204" pitchFamily="34" charset="0"/>
              <a:buChar char="•"/>
            </a:pPr>
            <a:r>
              <a:rPr lang="en-GB" dirty="0"/>
              <a:t>    Balancing smoothness and sharpness when combined with MSE and Edge Loss</a:t>
            </a:r>
          </a:p>
        </p:txBody>
      </p:sp>
      <p:graphicFrame>
        <p:nvGraphicFramePr>
          <p:cNvPr id="25" name="Table 24">
            <a:extLst>
              <a:ext uri="{FF2B5EF4-FFF2-40B4-BE49-F238E27FC236}">
                <a16:creationId xmlns:a16="http://schemas.microsoft.com/office/drawing/2014/main" id="{CB863D06-0C99-3FCA-5193-BD138050508B}"/>
              </a:ext>
            </a:extLst>
          </p:cNvPr>
          <p:cNvGraphicFramePr>
            <a:graphicFrameLocks noGrp="1"/>
          </p:cNvGraphicFramePr>
          <p:nvPr>
            <p:extLst>
              <p:ext uri="{D42A27DB-BD31-4B8C-83A1-F6EECF244321}">
                <p14:modId xmlns:p14="http://schemas.microsoft.com/office/powerpoint/2010/main" val="1987034437"/>
              </p:ext>
            </p:extLst>
          </p:nvPr>
        </p:nvGraphicFramePr>
        <p:xfrm>
          <a:off x="2394572" y="911648"/>
          <a:ext cx="8127999" cy="2814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98593730"/>
                    </a:ext>
                  </a:extLst>
                </a:gridCol>
                <a:gridCol w="2709333">
                  <a:extLst>
                    <a:ext uri="{9D8B030D-6E8A-4147-A177-3AD203B41FA5}">
                      <a16:colId xmlns:a16="http://schemas.microsoft.com/office/drawing/2014/main" val="1791764920"/>
                    </a:ext>
                  </a:extLst>
                </a:gridCol>
                <a:gridCol w="2709333">
                  <a:extLst>
                    <a:ext uri="{9D8B030D-6E8A-4147-A177-3AD203B41FA5}">
                      <a16:colId xmlns:a16="http://schemas.microsoft.com/office/drawing/2014/main" val="3972032224"/>
                    </a:ext>
                  </a:extLst>
                </a:gridCol>
              </a:tblGrid>
              <a:tr h="370840">
                <a:tc>
                  <a:txBody>
                    <a:bodyPr/>
                    <a:lstStyle/>
                    <a:p>
                      <a:r>
                        <a:rPr kumimoji="0" lang="en-GB" sz="1800" b="0" i="0" u="none" strike="noStrike" kern="1200" cap="none" spc="0" normalizeH="0" baseline="0" noProof="0" dirty="0">
                          <a:ln>
                            <a:noFill/>
                          </a:ln>
                          <a:solidFill>
                            <a:schemeClr val="bg1"/>
                          </a:solidFill>
                          <a:effectLst/>
                          <a:uLnTx/>
                          <a:uFillTx/>
                          <a:latin typeface="Calibri" panose="020F0502020204030204"/>
                          <a:ea typeface="+mn-ea"/>
                          <a:cs typeface="+mn-cs"/>
                        </a:rPr>
                        <a:t>Technique</a:t>
                      </a:r>
                      <a:endParaRPr lang="en-IN" dirty="0">
                        <a:solidFill>
                          <a:schemeClr val="bg1"/>
                        </a:solidFill>
                      </a:endParaRPr>
                    </a:p>
                  </a:txBody>
                  <a:tcPr/>
                </a:tc>
                <a:tc>
                  <a:txBody>
                    <a:bodyPr/>
                    <a:lstStyle/>
                    <a:p>
                      <a:r>
                        <a:rPr kumimoji="0" lang="en-GB" sz="1800" b="0" i="0" u="none" strike="noStrike" kern="1200" cap="none" spc="0" normalizeH="0" baseline="0" noProof="0" dirty="0">
                          <a:ln>
                            <a:noFill/>
                          </a:ln>
                          <a:solidFill>
                            <a:schemeClr val="bg1"/>
                          </a:solidFill>
                          <a:effectLst/>
                          <a:uLnTx/>
                          <a:uFillTx/>
                          <a:latin typeface="Calibri" panose="020F0502020204030204"/>
                          <a:ea typeface="+mn-ea"/>
                          <a:cs typeface="+mn-cs"/>
                        </a:rPr>
                        <a:t>Purpose</a:t>
                      </a:r>
                      <a:endParaRPr lang="en-IN" dirty="0">
                        <a:solidFill>
                          <a:schemeClr val="bg1"/>
                        </a:solidFill>
                      </a:endParaRPr>
                    </a:p>
                  </a:txBody>
                  <a:tcPr/>
                </a:tc>
                <a:tc>
                  <a:txBody>
                    <a:bodyPr/>
                    <a:lstStyle/>
                    <a:p>
                      <a:r>
                        <a:rPr kumimoji="0" lang="en-GB" sz="1800" b="0" i="0" u="none" strike="noStrike" kern="1200" cap="none" spc="0" normalizeH="0" baseline="0" noProof="0" dirty="0">
                          <a:ln>
                            <a:noFill/>
                          </a:ln>
                          <a:solidFill>
                            <a:schemeClr val="bg1"/>
                          </a:solidFill>
                          <a:effectLst/>
                          <a:uLnTx/>
                          <a:uFillTx/>
                          <a:latin typeface="Calibri" panose="020F0502020204030204"/>
                          <a:ea typeface="+mn-ea"/>
                          <a:cs typeface="+mn-cs"/>
                        </a:rPr>
                        <a:t>Effect</a:t>
                      </a:r>
                      <a:endParaRPr lang="en-IN" dirty="0">
                        <a:solidFill>
                          <a:schemeClr val="bg1"/>
                        </a:solidFill>
                      </a:endParaRPr>
                    </a:p>
                  </a:txBody>
                  <a:tcPr/>
                </a:tc>
                <a:extLst>
                  <a:ext uri="{0D108BD9-81ED-4DB2-BD59-A6C34878D82A}">
                    <a16:rowId xmlns:a16="http://schemas.microsoft.com/office/drawing/2014/main" val="1889080211"/>
                  </a:ext>
                </a:extLst>
              </a:tr>
              <a:tr h="370840">
                <a:tc>
                  <a:txBody>
                    <a:bodyPr/>
                    <a:lstStyle/>
                    <a:p>
                      <a:r>
                        <a:rPr lang="en-IN" sz="1400" dirty="0"/>
                        <a:t>CLAHE (Contrast Limited Adaptive Histogram Equalization)</a:t>
                      </a:r>
                    </a:p>
                  </a:txBody>
                  <a:tcPr/>
                </a:tc>
                <a:tc>
                  <a:txBody>
                    <a:bodyPr/>
                    <a:lstStyle/>
                    <a:p>
                      <a:r>
                        <a:rPr lang="en-IN" sz="1400" dirty="0"/>
                        <a:t>Enhances local contrast in low-light regions</a:t>
                      </a:r>
                    </a:p>
                  </a:txBody>
                  <a:tcPr/>
                </a:tc>
                <a:tc>
                  <a:txBody>
                    <a:bodyPr/>
                    <a:lstStyle/>
                    <a:p>
                      <a:r>
                        <a:rPr lang="en-IN" sz="1400" dirty="0"/>
                        <a:t>Prevents over-amplification of noise</a:t>
                      </a:r>
                    </a:p>
                  </a:txBody>
                  <a:tcPr/>
                </a:tc>
                <a:extLst>
                  <a:ext uri="{0D108BD9-81ED-4DB2-BD59-A6C34878D82A}">
                    <a16:rowId xmlns:a16="http://schemas.microsoft.com/office/drawing/2014/main" val="1155864858"/>
                  </a:ext>
                </a:extLst>
              </a:tr>
              <a:tr h="370840">
                <a:tc>
                  <a:txBody>
                    <a:bodyPr/>
                    <a:lstStyle/>
                    <a:p>
                      <a:r>
                        <a:rPr lang="en-IN" sz="1400" dirty="0"/>
                        <a:t>Gamma Correction</a:t>
                      </a:r>
                    </a:p>
                  </a:txBody>
                  <a:tcPr/>
                </a:tc>
                <a:tc>
                  <a:txBody>
                    <a:bodyPr/>
                    <a:lstStyle/>
                    <a:p>
                      <a:r>
                        <a:rPr lang="en-IN" sz="1400" dirty="0"/>
                        <a:t>Adjusts brightness using a nonlinear curve</a:t>
                      </a:r>
                    </a:p>
                  </a:txBody>
                  <a:tcPr/>
                </a:tc>
                <a:tc>
                  <a:txBody>
                    <a:bodyPr/>
                    <a:lstStyle/>
                    <a:p>
                      <a:r>
                        <a:rPr lang="en-IN" sz="1400" dirty="0"/>
                        <a:t>Reveals hidden details in dark areas</a:t>
                      </a:r>
                    </a:p>
                  </a:txBody>
                  <a:tcPr/>
                </a:tc>
                <a:extLst>
                  <a:ext uri="{0D108BD9-81ED-4DB2-BD59-A6C34878D82A}">
                    <a16:rowId xmlns:a16="http://schemas.microsoft.com/office/drawing/2014/main" val="989548796"/>
                  </a:ext>
                </a:extLst>
              </a:tr>
              <a:tr h="370840">
                <a:tc>
                  <a:txBody>
                    <a:bodyPr/>
                    <a:lstStyle/>
                    <a:p>
                      <a:r>
                        <a:rPr lang="en-IN" sz="1400" dirty="0"/>
                        <a:t>Non-Local Means Denoising</a:t>
                      </a:r>
                    </a:p>
                  </a:txBody>
                  <a:tcPr/>
                </a:tc>
                <a:tc>
                  <a:txBody>
                    <a:bodyPr/>
                    <a:lstStyle/>
                    <a:p>
                      <a:r>
                        <a:rPr lang="en-IN" sz="1400" dirty="0"/>
                        <a:t>Removes background noise while preserving textures</a:t>
                      </a:r>
                    </a:p>
                  </a:txBody>
                  <a:tcPr/>
                </a:tc>
                <a:tc>
                  <a:txBody>
                    <a:bodyPr/>
                    <a:lstStyle/>
                    <a:p>
                      <a:r>
                        <a:rPr lang="en-IN" sz="1400" dirty="0"/>
                        <a:t>Maintains essential structures</a:t>
                      </a:r>
                    </a:p>
                  </a:txBody>
                  <a:tcPr/>
                </a:tc>
                <a:extLst>
                  <a:ext uri="{0D108BD9-81ED-4DB2-BD59-A6C34878D82A}">
                    <a16:rowId xmlns:a16="http://schemas.microsoft.com/office/drawing/2014/main" val="1940536633"/>
                  </a:ext>
                </a:extLst>
              </a:tr>
              <a:tr h="370840">
                <a:tc>
                  <a:txBody>
                    <a:bodyPr/>
                    <a:lstStyle/>
                    <a:p>
                      <a:r>
                        <a:rPr lang="en-IN" sz="1400" dirty="0"/>
                        <a:t>Image Sharpening</a:t>
                      </a:r>
                    </a:p>
                  </a:txBody>
                  <a:tcPr/>
                </a:tc>
                <a:tc>
                  <a:txBody>
                    <a:bodyPr/>
                    <a:lstStyle/>
                    <a:p>
                      <a:r>
                        <a:rPr lang="en-IN" sz="1400" dirty="0"/>
                        <a:t>Highlights edges and fine details</a:t>
                      </a:r>
                    </a:p>
                  </a:txBody>
                  <a:tcPr/>
                </a:tc>
                <a:tc>
                  <a:txBody>
                    <a:bodyPr/>
                    <a:lstStyle/>
                    <a:p>
                      <a:r>
                        <a:rPr lang="en-IN" sz="1400" dirty="0"/>
                        <a:t>Restores lost details from previous stage</a:t>
                      </a:r>
                    </a:p>
                  </a:txBody>
                  <a:tcPr/>
                </a:tc>
                <a:extLst>
                  <a:ext uri="{0D108BD9-81ED-4DB2-BD59-A6C34878D82A}">
                    <a16:rowId xmlns:a16="http://schemas.microsoft.com/office/drawing/2014/main" val="1430940498"/>
                  </a:ext>
                </a:extLst>
              </a:tr>
              <a:tr h="370840">
                <a:tc>
                  <a:txBody>
                    <a:bodyPr/>
                    <a:lstStyle/>
                    <a:p>
                      <a:r>
                        <a:rPr lang="en-IN" sz="1400" dirty="0"/>
                        <a:t>White Balancing</a:t>
                      </a:r>
                    </a:p>
                  </a:txBody>
                  <a:tcPr/>
                </a:tc>
                <a:tc>
                  <a:txBody>
                    <a:bodyPr/>
                    <a:lstStyle/>
                    <a:p>
                      <a:r>
                        <a:rPr lang="en-IN" sz="1400" dirty="0"/>
                        <a:t>Corrects unnatural </a:t>
                      </a:r>
                      <a:r>
                        <a:rPr lang="en-IN" sz="1400" dirty="0" err="1"/>
                        <a:t>color</a:t>
                      </a:r>
                      <a:r>
                        <a:rPr lang="en-IN" sz="1400" dirty="0"/>
                        <a:t> tones</a:t>
                      </a:r>
                    </a:p>
                  </a:txBody>
                  <a:tcPr/>
                </a:tc>
                <a:tc>
                  <a:txBody>
                    <a:bodyPr/>
                    <a:lstStyle/>
                    <a:p>
                      <a:r>
                        <a:rPr lang="en-IN" sz="1400" dirty="0"/>
                        <a:t>Improves visual accuracy</a:t>
                      </a:r>
                    </a:p>
                  </a:txBody>
                  <a:tcPr/>
                </a:tc>
                <a:extLst>
                  <a:ext uri="{0D108BD9-81ED-4DB2-BD59-A6C34878D82A}">
                    <a16:rowId xmlns:a16="http://schemas.microsoft.com/office/drawing/2014/main" val="1092612323"/>
                  </a:ext>
                </a:extLst>
              </a:tr>
            </a:tbl>
          </a:graphicData>
        </a:graphic>
      </p:graphicFrame>
      <p:sp>
        <p:nvSpPr>
          <p:cNvPr id="19" name="TextBox 18">
            <a:extLst>
              <a:ext uri="{FF2B5EF4-FFF2-40B4-BE49-F238E27FC236}">
                <a16:creationId xmlns:a16="http://schemas.microsoft.com/office/drawing/2014/main" id="{A0CF348A-4BD6-470F-09A3-B0A903865717}"/>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32226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25 1.85185E-6 L -1.25E-6 1.85185E-6 " pathEditMode="relative" rAng="0" ptsTypes="AA">
                                      <p:cBhvr>
                                        <p:cTn id="6" dur="2000" fill="hold"/>
                                        <p:tgtEl>
                                          <p:spTgt spid="2"/>
                                        </p:tgtEl>
                                        <p:attrNameLst>
                                          <p:attrName>ppt_x</p:attrName>
                                          <p:attrName>ppt_y</p:attrName>
                                        </p:attrNameLst>
                                      </p:cBhvr>
                                      <p:rCtr x="-12500" y="0"/>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25 3.33333E-6 L -3.54167E-6 3.33333E-6 " pathEditMode="relative" rAng="0" ptsTypes="AA">
                                      <p:cBhvr>
                                        <p:cTn id="16" dur="2000" fill="hold"/>
                                        <p:tgtEl>
                                          <p:spTgt spid="10"/>
                                        </p:tgtEl>
                                        <p:attrNameLst>
                                          <p:attrName>ppt_x</p:attrName>
                                          <p:attrName>ppt_y</p:attrName>
                                        </p:attrNameLst>
                                      </p:cBhvr>
                                      <p:rCtr x="12500" y="0"/>
                                    </p:animMotion>
                                  </p:childTnLst>
                                </p:cTn>
                              </p:par>
                            </p:childTnLst>
                          </p:cTn>
                        </p:par>
                        <p:par>
                          <p:cTn id="17" fill="hold">
                            <p:stCondLst>
                              <p:cond delay="2000"/>
                            </p:stCondLst>
                            <p:childTnLst>
                              <p:par>
                                <p:cTn id="18" presetID="47" presetClass="entr" presetSubtype="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anim calcmode="lin" valueType="num">
                                      <p:cBhvr>
                                        <p:cTn id="21" dur="1000" fill="hold"/>
                                        <p:tgtEl>
                                          <p:spTgt spid="25"/>
                                        </p:tgtEl>
                                        <p:attrNameLst>
                                          <p:attrName>ppt_x</p:attrName>
                                        </p:attrNameLst>
                                      </p:cBhvr>
                                      <p:tavLst>
                                        <p:tav tm="0">
                                          <p:val>
                                            <p:strVal val="#ppt_x"/>
                                          </p:val>
                                        </p:tav>
                                        <p:tav tm="100000">
                                          <p:val>
                                            <p:strVal val="#ppt_x"/>
                                          </p:val>
                                        </p:tav>
                                      </p:tavLst>
                                    </p:anim>
                                    <p:anim calcmode="lin" valueType="num">
                                      <p:cBhvr>
                                        <p:cTn id="22" dur="1000" fill="hold"/>
                                        <p:tgtEl>
                                          <p:spTgt spid="2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90A3D0D-02A1-8797-A9E8-A72055E37816}"/>
              </a:ext>
            </a:extLst>
          </p:cNvPr>
          <p:cNvSpPr/>
          <p:nvPr/>
        </p:nvSpPr>
        <p:spPr>
          <a:xfrm>
            <a:off x="0" y="0"/>
            <a:ext cx="12192000" cy="6858000"/>
          </a:xfrm>
          <a:custGeom>
            <a:avLst/>
            <a:gdLst/>
            <a:ahLst/>
            <a:cxnLst/>
            <a:rect l="l" t="t" r="r" b="b"/>
            <a:pathLst>
              <a:path w="12192000" h="6858000">
                <a:moveTo>
                  <a:pt x="7270641" y="3003619"/>
                </a:moveTo>
                <a:lnTo>
                  <a:pt x="7271013" y="3003619"/>
                </a:lnTo>
                <a:lnTo>
                  <a:pt x="7355101" y="3243605"/>
                </a:lnTo>
                <a:lnTo>
                  <a:pt x="7187669" y="3243605"/>
                </a:lnTo>
                <a:close/>
                <a:moveTo>
                  <a:pt x="4267067" y="2992457"/>
                </a:moveTo>
                <a:lnTo>
                  <a:pt x="4326226" y="2992457"/>
                </a:lnTo>
                <a:cubicBezTo>
                  <a:pt x="4337140" y="2992457"/>
                  <a:pt x="4348364" y="2993326"/>
                  <a:pt x="4359898" y="2995062"/>
                </a:cubicBezTo>
                <a:cubicBezTo>
                  <a:pt x="4371432" y="2996798"/>
                  <a:pt x="4382594" y="3000891"/>
                  <a:pt x="4393385" y="3007340"/>
                </a:cubicBezTo>
                <a:cubicBezTo>
                  <a:pt x="4404174" y="3013789"/>
                  <a:pt x="4413229" y="3023587"/>
                  <a:pt x="4420545" y="3036734"/>
                </a:cubicBezTo>
                <a:cubicBezTo>
                  <a:pt x="4427863" y="3049880"/>
                  <a:pt x="4431522" y="3066251"/>
                  <a:pt x="4431522" y="3085847"/>
                </a:cubicBezTo>
                <a:cubicBezTo>
                  <a:pt x="4431522" y="3100234"/>
                  <a:pt x="4429289" y="3113566"/>
                  <a:pt x="4424824" y="3125845"/>
                </a:cubicBezTo>
                <a:cubicBezTo>
                  <a:pt x="4420359" y="3138123"/>
                  <a:pt x="4413786" y="3148665"/>
                  <a:pt x="4405105" y="3157470"/>
                </a:cubicBezTo>
                <a:cubicBezTo>
                  <a:pt x="4396423" y="3166276"/>
                  <a:pt x="4385695" y="3173159"/>
                  <a:pt x="4372920" y="3178120"/>
                </a:cubicBezTo>
                <a:cubicBezTo>
                  <a:pt x="4360146" y="3183081"/>
                  <a:pt x="4344085" y="3185562"/>
                  <a:pt x="4324737" y="3185562"/>
                </a:cubicBezTo>
                <a:lnTo>
                  <a:pt x="4267067" y="3185562"/>
                </a:lnTo>
                <a:close/>
                <a:moveTo>
                  <a:pt x="8249893" y="2987248"/>
                </a:moveTo>
                <a:cubicBezTo>
                  <a:pt x="8277639" y="2987248"/>
                  <a:pt x="8300926" y="2992085"/>
                  <a:pt x="8319752" y="3001759"/>
                </a:cubicBezTo>
                <a:cubicBezTo>
                  <a:pt x="8338579" y="3011433"/>
                  <a:pt x="8353628" y="3024889"/>
                  <a:pt x="8364900" y="3042129"/>
                </a:cubicBezTo>
                <a:cubicBezTo>
                  <a:pt x="8376173" y="3059368"/>
                  <a:pt x="8384225" y="3079708"/>
                  <a:pt x="8389056" y="3103148"/>
                </a:cubicBezTo>
                <a:cubicBezTo>
                  <a:pt x="8393886" y="3126588"/>
                  <a:pt x="8396302" y="3151951"/>
                  <a:pt x="8396302" y="3179236"/>
                </a:cubicBezTo>
                <a:cubicBezTo>
                  <a:pt x="8396302" y="3205281"/>
                  <a:pt x="8393824" y="3229962"/>
                  <a:pt x="8388870" y="3253278"/>
                </a:cubicBezTo>
                <a:cubicBezTo>
                  <a:pt x="8383915" y="3276595"/>
                  <a:pt x="8375616" y="3297121"/>
                  <a:pt x="8363973" y="3314856"/>
                </a:cubicBezTo>
                <a:cubicBezTo>
                  <a:pt x="8352331" y="3332592"/>
                  <a:pt x="8336971" y="3346668"/>
                  <a:pt x="8317895" y="3357086"/>
                </a:cubicBezTo>
                <a:cubicBezTo>
                  <a:pt x="8298818" y="3367504"/>
                  <a:pt x="8275283" y="3372713"/>
                  <a:pt x="8247288" y="3372713"/>
                </a:cubicBezTo>
                <a:cubicBezTo>
                  <a:pt x="8219050" y="3372713"/>
                  <a:pt x="8195578" y="3367938"/>
                  <a:pt x="8176874" y="3358389"/>
                </a:cubicBezTo>
                <a:cubicBezTo>
                  <a:pt x="8158170" y="3348838"/>
                  <a:pt x="8143244" y="3335444"/>
                  <a:pt x="8132095" y="3318205"/>
                </a:cubicBezTo>
                <a:cubicBezTo>
                  <a:pt x="8120947" y="3300966"/>
                  <a:pt x="8113019" y="3280440"/>
                  <a:pt x="8108311" y="3256627"/>
                </a:cubicBezTo>
                <a:cubicBezTo>
                  <a:pt x="8103605" y="3232815"/>
                  <a:pt x="8101251" y="3206770"/>
                  <a:pt x="8101251" y="3178492"/>
                </a:cubicBezTo>
                <a:cubicBezTo>
                  <a:pt x="8101251" y="3152943"/>
                  <a:pt x="8103790" y="3128573"/>
                  <a:pt x="8108869" y="3105380"/>
                </a:cubicBezTo>
                <a:cubicBezTo>
                  <a:pt x="8113949" y="3082188"/>
                  <a:pt x="8122372" y="3061910"/>
                  <a:pt x="8134138" y="3044547"/>
                </a:cubicBezTo>
                <a:cubicBezTo>
                  <a:pt x="8145905" y="3027184"/>
                  <a:pt x="8161202" y="3013293"/>
                  <a:pt x="8180031" y="3002875"/>
                </a:cubicBezTo>
                <a:cubicBezTo>
                  <a:pt x="8198859" y="2992457"/>
                  <a:pt x="8222146" y="2987248"/>
                  <a:pt x="8249893" y="2987248"/>
                </a:cubicBezTo>
                <a:close/>
                <a:moveTo>
                  <a:pt x="7452956" y="2939623"/>
                </a:moveTo>
                <a:cubicBezTo>
                  <a:pt x="7450971" y="2939623"/>
                  <a:pt x="7449173" y="2940119"/>
                  <a:pt x="7447561" y="2941111"/>
                </a:cubicBezTo>
                <a:cubicBezTo>
                  <a:pt x="7445948" y="2942104"/>
                  <a:pt x="7444646" y="2943716"/>
                  <a:pt x="7443654" y="2945948"/>
                </a:cubicBezTo>
                <a:cubicBezTo>
                  <a:pt x="7442662" y="2948181"/>
                  <a:pt x="7441856" y="2951096"/>
                  <a:pt x="7441236" y="2954692"/>
                </a:cubicBezTo>
                <a:cubicBezTo>
                  <a:pt x="7440616" y="2958289"/>
                  <a:pt x="7440305" y="2962443"/>
                  <a:pt x="7440305" y="2967156"/>
                </a:cubicBezTo>
                <a:cubicBezTo>
                  <a:pt x="7440305" y="2971869"/>
                  <a:pt x="7440616" y="2975962"/>
                  <a:pt x="7441236" y="2979435"/>
                </a:cubicBezTo>
                <a:cubicBezTo>
                  <a:pt x="7441856" y="2982908"/>
                  <a:pt x="7442662" y="2985698"/>
                  <a:pt x="7443654" y="2987806"/>
                </a:cubicBezTo>
                <a:cubicBezTo>
                  <a:pt x="7444646" y="2989915"/>
                  <a:pt x="7445948" y="2991465"/>
                  <a:pt x="7447561" y="2992457"/>
                </a:cubicBezTo>
                <a:cubicBezTo>
                  <a:pt x="7449173" y="2993449"/>
                  <a:pt x="7450971" y="2993946"/>
                  <a:pt x="7452956" y="2993946"/>
                </a:cubicBezTo>
                <a:lnTo>
                  <a:pt x="7588389" y="2993946"/>
                </a:lnTo>
                <a:lnTo>
                  <a:pt x="7588389" y="3411408"/>
                </a:lnTo>
                <a:cubicBezTo>
                  <a:pt x="7588389" y="3413393"/>
                  <a:pt x="7588886" y="3415129"/>
                  <a:pt x="7589878" y="3416618"/>
                </a:cubicBezTo>
                <a:cubicBezTo>
                  <a:pt x="7590870" y="3418106"/>
                  <a:pt x="7592606" y="3419284"/>
                  <a:pt x="7595087" y="3420152"/>
                </a:cubicBezTo>
                <a:cubicBezTo>
                  <a:pt x="7597567" y="3421020"/>
                  <a:pt x="7600916" y="3421764"/>
                  <a:pt x="7605133" y="3422385"/>
                </a:cubicBezTo>
                <a:cubicBezTo>
                  <a:pt x="7609349" y="3423005"/>
                  <a:pt x="7614434" y="3423315"/>
                  <a:pt x="7620387" y="3423315"/>
                </a:cubicBezTo>
                <a:cubicBezTo>
                  <a:pt x="7626588" y="3423315"/>
                  <a:pt x="7631736" y="3423005"/>
                  <a:pt x="7635828" y="3422385"/>
                </a:cubicBezTo>
                <a:cubicBezTo>
                  <a:pt x="7639921" y="3421764"/>
                  <a:pt x="7643208" y="3421020"/>
                  <a:pt x="7645688" y="3420152"/>
                </a:cubicBezTo>
                <a:cubicBezTo>
                  <a:pt x="7648169" y="3419284"/>
                  <a:pt x="7649905" y="3418106"/>
                  <a:pt x="7650897" y="3416618"/>
                </a:cubicBezTo>
                <a:cubicBezTo>
                  <a:pt x="7651889" y="3415129"/>
                  <a:pt x="7652385" y="3413393"/>
                  <a:pt x="7652385" y="3411408"/>
                </a:cubicBezTo>
                <a:lnTo>
                  <a:pt x="7652385" y="2993946"/>
                </a:lnTo>
                <a:lnTo>
                  <a:pt x="7787819" y="2993946"/>
                </a:lnTo>
                <a:cubicBezTo>
                  <a:pt x="7789804" y="2993946"/>
                  <a:pt x="7791602" y="2993449"/>
                  <a:pt x="7793214" y="2992457"/>
                </a:cubicBezTo>
                <a:cubicBezTo>
                  <a:pt x="7794826" y="2991465"/>
                  <a:pt x="7796191" y="2989915"/>
                  <a:pt x="7797307" y="2987806"/>
                </a:cubicBezTo>
                <a:cubicBezTo>
                  <a:pt x="7798423" y="2985698"/>
                  <a:pt x="7799229" y="2982908"/>
                  <a:pt x="7799725" y="2979435"/>
                </a:cubicBezTo>
                <a:cubicBezTo>
                  <a:pt x="7800221" y="2975962"/>
                  <a:pt x="7800469" y="2971869"/>
                  <a:pt x="7800469" y="2967156"/>
                </a:cubicBezTo>
                <a:cubicBezTo>
                  <a:pt x="7800469" y="2962443"/>
                  <a:pt x="7800221" y="2958289"/>
                  <a:pt x="7799725" y="2954692"/>
                </a:cubicBezTo>
                <a:cubicBezTo>
                  <a:pt x="7799229" y="2951096"/>
                  <a:pt x="7798423" y="2948181"/>
                  <a:pt x="7797307" y="2945948"/>
                </a:cubicBezTo>
                <a:cubicBezTo>
                  <a:pt x="7796191" y="2943716"/>
                  <a:pt x="7794826" y="2942104"/>
                  <a:pt x="7793214" y="2941111"/>
                </a:cubicBezTo>
                <a:cubicBezTo>
                  <a:pt x="7791602" y="2940119"/>
                  <a:pt x="7789804" y="2939623"/>
                  <a:pt x="7787819" y="2939623"/>
                </a:cubicBezTo>
                <a:close/>
                <a:moveTo>
                  <a:pt x="6757631" y="2939623"/>
                </a:moveTo>
                <a:cubicBezTo>
                  <a:pt x="6755646" y="2939623"/>
                  <a:pt x="6753848" y="2940119"/>
                  <a:pt x="6752236" y="2941111"/>
                </a:cubicBezTo>
                <a:cubicBezTo>
                  <a:pt x="6750623" y="2942104"/>
                  <a:pt x="6749321" y="2943716"/>
                  <a:pt x="6748329" y="2945948"/>
                </a:cubicBezTo>
                <a:cubicBezTo>
                  <a:pt x="6747337" y="2948181"/>
                  <a:pt x="6746530" y="2951096"/>
                  <a:pt x="6745910" y="2954692"/>
                </a:cubicBezTo>
                <a:cubicBezTo>
                  <a:pt x="6745290" y="2958289"/>
                  <a:pt x="6744980" y="2962443"/>
                  <a:pt x="6744980" y="2967156"/>
                </a:cubicBezTo>
                <a:cubicBezTo>
                  <a:pt x="6744980" y="2971869"/>
                  <a:pt x="6745290" y="2975962"/>
                  <a:pt x="6745910" y="2979435"/>
                </a:cubicBezTo>
                <a:cubicBezTo>
                  <a:pt x="6746530" y="2982908"/>
                  <a:pt x="6747337" y="2985698"/>
                  <a:pt x="6748329" y="2987806"/>
                </a:cubicBezTo>
                <a:cubicBezTo>
                  <a:pt x="6749321" y="2989915"/>
                  <a:pt x="6750623" y="2991465"/>
                  <a:pt x="6752236" y="2992457"/>
                </a:cubicBezTo>
                <a:cubicBezTo>
                  <a:pt x="6753848" y="2993449"/>
                  <a:pt x="6755646" y="2993946"/>
                  <a:pt x="6757631" y="2993946"/>
                </a:cubicBezTo>
                <a:lnTo>
                  <a:pt x="6893064" y="2993946"/>
                </a:lnTo>
                <a:lnTo>
                  <a:pt x="6893064" y="3411408"/>
                </a:lnTo>
                <a:cubicBezTo>
                  <a:pt x="6893064" y="3413393"/>
                  <a:pt x="6893560" y="3415129"/>
                  <a:pt x="6894553" y="3416618"/>
                </a:cubicBezTo>
                <a:cubicBezTo>
                  <a:pt x="6895545" y="3418106"/>
                  <a:pt x="6897281" y="3419284"/>
                  <a:pt x="6899761" y="3420152"/>
                </a:cubicBezTo>
                <a:cubicBezTo>
                  <a:pt x="6902242" y="3421020"/>
                  <a:pt x="6905590" y="3421764"/>
                  <a:pt x="6909807" y="3422385"/>
                </a:cubicBezTo>
                <a:cubicBezTo>
                  <a:pt x="6914024" y="3423005"/>
                  <a:pt x="6919109" y="3423315"/>
                  <a:pt x="6925062" y="3423315"/>
                </a:cubicBezTo>
                <a:cubicBezTo>
                  <a:pt x="6931263" y="3423315"/>
                  <a:pt x="6936410" y="3423005"/>
                  <a:pt x="6940503" y="3422385"/>
                </a:cubicBezTo>
                <a:cubicBezTo>
                  <a:pt x="6944596" y="3421764"/>
                  <a:pt x="6947883" y="3421020"/>
                  <a:pt x="6950363" y="3420152"/>
                </a:cubicBezTo>
                <a:cubicBezTo>
                  <a:pt x="6952843" y="3419284"/>
                  <a:pt x="6954580" y="3418106"/>
                  <a:pt x="6955572" y="3416618"/>
                </a:cubicBezTo>
                <a:cubicBezTo>
                  <a:pt x="6956564" y="3415129"/>
                  <a:pt x="6957060" y="3413393"/>
                  <a:pt x="6957060" y="3411408"/>
                </a:cubicBezTo>
                <a:lnTo>
                  <a:pt x="6957060" y="2993946"/>
                </a:lnTo>
                <a:lnTo>
                  <a:pt x="7092494" y="2993946"/>
                </a:lnTo>
                <a:cubicBezTo>
                  <a:pt x="7094478" y="2993946"/>
                  <a:pt x="7096277" y="2993449"/>
                  <a:pt x="7097889" y="2992457"/>
                </a:cubicBezTo>
                <a:cubicBezTo>
                  <a:pt x="7099501" y="2991465"/>
                  <a:pt x="7100865" y="2989915"/>
                  <a:pt x="7101982" y="2987806"/>
                </a:cubicBezTo>
                <a:cubicBezTo>
                  <a:pt x="7103098" y="2985698"/>
                  <a:pt x="7103904" y="2982908"/>
                  <a:pt x="7104400" y="2979435"/>
                </a:cubicBezTo>
                <a:cubicBezTo>
                  <a:pt x="7104896" y="2975962"/>
                  <a:pt x="7105144" y="2971869"/>
                  <a:pt x="7105144" y="2967156"/>
                </a:cubicBezTo>
                <a:cubicBezTo>
                  <a:pt x="7105144" y="2962443"/>
                  <a:pt x="7104896" y="2958289"/>
                  <a:pt x="7104400" y="2954692"/>
                </a:cubicBezTo>
                <a:cubicBezTo>
                  <a:pt x="7103904" y="2951096"/>
                  <a:pt x="7103098" y="2948181"/>
                  <a:pt x="7101982" y="2945948"/>
                </a:cubicBezTo>
                <a:cubicBezTo>
                  <a:pt x="7100865" y="2943716"/>
                  <a:pt x="7099501" y="2942104"/>
                  <a:pt x="7097889" y="2941111"/>
                </a:cubicBezTo>
                <a:cubicBezTo>
                  <a:pt x="7096277" y="2940119"/>
                  <a:pt x="7094478" y="2939623"/>
                  <a:pt x="7092494" y="2939623"/>
                </a:cubicBezTo>
                <a:close/>
                <a:moveTo>
                  <a:pt x="5960433" y="2939623"/>
                </a:moveTo>
                <a:cubicBezTo>
                  <a:pt x="5954728" y="2939623"/>
                  <a:pt x="5949333" y="2941545"/>
                  <a:pt x="5944248" y="2945390"/>
                </a:cubicBezTo>
                <a:cubicBezTo>
                  <a:pt x="5939163" y="2949235"/>
                  <a:pt x="5936620" y="2955994"/>
                  <a:pt x="5936620" y="2965668"/>
                </a:cubicBezTo>
                <a:lnTo>
                  <a:pt x="5936620" y="3395037"/>
                </a:lnTo>
                <a:cubicBezTo>
                  <a:pt x="5936620" y="3404711"/>
                  <a:pt x="5939163" y="3411470"/>
                  <a:pt x="5944248" y="3415315"/>
                </a:cubicBezTo>
                <a:cubicBezTo>
                  <a:pt x="5949333" y="3419160"/>
                  <a:pt x="5954728" y="3421082"/>
                  <a:pt x="5960433" y="3421082"/>
                </a:cubicBezTo>
                <a:lnTo>
                  <a:pt x="6191488" y="3421082"/>
                </a:lnTo>
                <a:cubicBezTo>
                  <a:pt x="6193473" y="3421082"/>
                  <a:pt x="6195271" y="3420586"/>
                  <a:pt x="6196883" y="3419594"/>
                </a:cubicBezTo>
                <a:cubicBezTo>
                  <a:pt x="6198496" y="3418602"/>
                  <a:pt x="6199922" y="3416989"/>
                  <a:pt x="6201162" y="3414757"/>
                </a:cubicBezTo>
                <a:cubicBezTo>
                  <a:pt x="6202403" y="3412525"/>
                  <a:pt x="6203271" y="3409734"/>
                  <a:pt x="6203767" y="3406386"/>
                </a:cubicBezTo>
                <a:cubicBezTo>
                  <a:pt x="6204263" y="3403037"/>
                  <a:pt x="6204511" y="3399130"/>
                  <a:pt x="6204511" y="3394665"/>
                </a:cubicBezTo>
                <a:cubicBezTo>
                  <a:pt x="6204511" y="3389704"/>
                  <a:pt x="6204263" y="3385549"/>
                  <a:pt x="6203767" y="3382201"/>
                </a:cubicBezTo>
                <a:cubicBezTo>
                  <a:pt x="6203271" y="3378852"/>
                  <a:pt x="6202403" y="3376124"/>
                  <a:pt x="6201162" y="3374015"/>
                </a:cubicBezTo>
                <a:cubicBezTo>
                  <a:pt x="6199922" y="3371907"/>
                  <a:pt x="6198496" y="3370357"/>
                  <a:pt x="6196883" y="3369364"/>
                </a:cubicBezTo>
                <a:cubicBezTo>
                  <a:pt x="6195271" y="3368372"/>
                  <a:pt x="6193473" y="3367876"/>
                  <a:pt x="6191488" y="3367876"/>
                </a:cubicBezTo>
                <a:lnTo>
                  <a:pt x="6000616" y="3367876"/>
                </a:lnTo>
                <a:lnTo>
                  <a:pt x="6000616" y="3195608"/>
                </a:lnTo>
                <a:lnTo>
                  <a:pt x="6162095" y="3195608"/>
                </a:lnTo>
                <a:cubicBezTo>
                  <a:pt x="6164079" y="3195608"/>
                  <a:pt x="6165878" y="3195174"/>
                  <a:pt x="6167490" y="3194305"/>
                </a:cubicBezTo>
                <a:cubicBezTo>
                  <a:pt x="6169102" y="3193437"/>
                  <a:pt x="6170466" y="3192011"/>
                  <a:pt x="6171583" y="3190027"/>
                </a:cubicBezTo>
                <a:cubicBezTo>
                  <a:pt x="6172699" y="3188042"/>
                  <a:pt x="6173505" y="3185438"/>
                  <a:pt x="6174001" y="3182213"/>
                </a:cubicBezTo>
                <a:cubicBezTo>
                  <a:pt x="6174497" y="3178988"/>
                  <a:pt x="6174745" y="3175144"/>
                  <a:pt x="6174745" y="3170679"/>
                </a:cubicBezTo>
                <a:cubicBezTo>
                  <a:pt x="6174745" y="3165966"/>
                  <a:pt x="6174497" y="3161873"/>
                  <a:pt x="6174001" y="3158400"/>
                </a:cubicBezTo>
                <a:cubicBezTo>
                  <a:pt x="6173505" y="3154928"/>
                  <a:pt x="6172699" y="3152199"/>
                  <a:pt x="6171583" y="3150215"/>
                </a:cubicBezTo>
                <a:cubicBezTo>
                  <a:pt x="6170466" y="3148231"/>
                  <a:pt x="6169102" y="3146680"/>
                  <a:pt x="6167490" y="3145564"/>
                </a:cubicBezTo>
                <a:cubicBezTo>
                  <a:pt x="6165878" y="3144448"/>
                  <a:pt x="6164079" y="3143890"/>
                  <a:pt x="6162095" y="3143890"/>
                </a:cubicBezTo>
                <a:lnTo>
                  <a:pt x="6000616" y="3143890"/>
                </a:lnTo>
                <a:lnTo>
                  <a:pt x="6000616" y="2992829"/>
                </a:lnTo>
                <a:lnTo>
                  <a:pt x="6188884" y="2992829"/>
                </a:lnTo>
                <a:cubicBezTo>
                  <a:pt x="6190868" y="2992829"/>
                  <a:pt x="6192667" y="2992333"/>
                  <a:pt x="6194279" y="2991341"/>
                </a:cubicBezTo>
                <a:cubicBezTo>
                  <a:pt x="6195891" y="2990349"/>
                  <a:pt x="6197194" y="2988798"/>
                  <a:pt x="6198186" y="2986690"/>
                </a:cubicBezTo>
                <a:cubicBezTo>
                  <a:pt x="6199178" y="2984582"/>
                  <a:pt x="6199984" y="2981853"/>
                  <a:pt x="6200604" y="2978504"/>
                </a:cubicBezTo>
                <a:cubicBezTo>
                  <a:pt x="6201224" y="2975156"/>
                  <a:pt x="6201534" y="2971249"/>
                  <a:pt x="6201534" y="2966784"/>
                </a:cubicBezTo>
                <a:cubicBezTo>
                  <a:pt x="6201534" y="2961823"/>
                  <a:pt x="6201224" y="2957669"/>
                  <a:pt x="6200604" y="2954320"/>
                </a:cubicBezTo>
                <a:cubicBezTo>
                  <a:pt x="6199984" y="2950971"/>
                  <a:pt x="6199178" y="2948181"/>
                  <a:pt x="6198186" y="2945948"/>
                </a:cubicBezTo>
                <a:cubicBezTo>
                  <a:pt x="6197194" y="2943716"/>
                  <a:pt x="6195891" y="2942104"/>
                  <a:pt x="6194279" y="2941111"/>
                </a:cubicBezTo>
                <a:cubicBezTo>
                  <a:pt x="6192667" y="2940119"/>
                  <a:pt x="6190868" y="2939623"/>
                  <a:pt x="6188884" y="2939623"/>
                </a:cubicBezTo>
                <a:close/>
                <a:moveTo>
                  <a:pt x="5315744" y="2939623"/>
                </a:moveTo>
                <a:cubicBezTo>
                  <a:pt x="5308942" y="2939623"/>
                  <a:pt x="5302771" y="2941856"/>
                  <a:pt x="5297231" y="2946320"/>
                </a:cubicBezTo>
                <a:cubicBezTo>
                  <a:pt x="5291691" y="2950785"/>
                  <a:pt x="5288921" y="2958227"/>
                  <a:pt x="5288921" y="2968645"/>
                </a:cubicBezTo>
                <a:lnTo>
                  <a:pt x="5288921" y="3411408"/>
                </a:lnTo>
                <a:cubicBezTo>
                  <a:pt x="5288921" y="3413393"/>
                  <a:pt x="5289367" y="3415129"/>
                  <a:pt x="5290260" y="3416618"/>
                </a:cubicBezTo>
                <a:cubicBezTo>
                  <a:pt x="5291154" y="3418106"/>
                  <a:pt x="5292814" y="3419284"/>
                  <a:pt x="5295243" y="3420152"/>
                </a:cubicBezTo>
                <a:cubicBezTo>
                  <a:pt x="5297671" y="3421020"/>
                  <a:pt x="5300929" y="3421764"/>
                  <a:pt x="5305015" y="3422385"/>
                </a:cubicBezTo>
                <a:cubicBezTo>
                  <a:pt x="5309102" y="3423005"/>
                  <a:pt x="5314211" y="3423315"/>
                  <a:pt x="5320343" y="3423315"/>
                </a:cubicBezTo>
                <a:cubicBezTo>
                  <a:pt x="5326730" y="3423315"/>
                  <a:pt x="5331967" y="3423005"/>
                  <a:pt x="5336054" y="3422385"/>
                </a:cubicBezTo>
                <a:cubicBezTo>
                  <a:pt x="5340141" y="3421764"/>
                  <a:pt x="5343462" y="3421020"/>
                  <a:pt x="5346019" y="3420152"/>
                </a:cubicBezTo>
                <a:cubicBezTo>
                  <a:pt x="5348575" y="3419284"/>
                  <a:pt x="5350363" y="3418106"/>
                  <a:pt x="5351385" y="3416618"/>
                </a:cubicBezTo>
                <a:cubicBezTo>
                  <a:pt x="5352406" y="3415129"/>
                  <a:pt x="5352917" y="3413393"/>
                  <a:pt x="5352917" y="3411408"/>
                </a:cubicBezTo>
                <a:lnTo>
                  <a:pt x="5352917" y="2992085"/>
                </a:lnTo>
                <a:lnTo>
                  <a:pt x="5353289" y="2992085"/>
                </a:lnTo>
                <a:lnTo>
                  <a:pt x="5515512" y="3413269"/>
                </a:lnTo>
                <a:cubicBezTo>
                  <a:pt x="5516007" y="3414757"/>
                  <a:pt x="5516937" y="3416121"/>
                  <a:pt x="5518302" y="3417361"/>
                </a:cubicBezTo>
                <a:cubicBezTo>
                  <a:pt x="5519666" y="3418602"/>
                  <a:pt x="5521588" y="3419656"/>
                  <a:pt x="5524069" y="3420524"/>
                </a:cubicBezTo>
                <a:cubicBezTo>
                  <a:pt x="5526549" y="3421392"/>
                  <a:pt x="5529650" y="3422074"/>
                  <a:pt x="5533371" y="3422571"/>
                </a:cubicBezTo>
                <a:cubicBezTo>
                  <a:pt x="5537091" y="3423067"/>
                  <a:pt x="5541556" y="3423315"/>
                  <a:pt x="5546765" y="3423315"/>
                </a:cubicBezTo>
                <a:cubicBezTo>
                  <a:pt x="5551726" y="3423315"/>
                  <a:pt x="5556005" y="3423129"/>
                  <a:pt x="5559602" y="3422757"/>
                </a:cubicBezTo>
                <a:cubicBezTo>
                  <a:pt x="5563198" y="3422385"/>
                  <a:pt x="5566299" y="3421764"/>
                  <a:pt x="5568903" y="3420896"/>
                </a:cubicBezTo>
                <a:cubicBezTo>
                  <a:pt x="5571508" y="3420028"/>
                  <a:pt x="5573492" y="3418974"/>
                  <a:pt x="5574856" y="3417734"/>
                </a:cubicBezTo>
                <a:cubicBezTo>
                  <a:pt x="5576221" y="3416493"/>
                  <a:pt x="5577275" y="3415005"/>
                  <a:pt x="5578020" y="3413269"/>
                </a:cubicBezTo>
                <a:lnTo>
                  <a:pt x="5747683" y="2992085"/>
                </a:lnTo>
                <a:lnTo>
                  <a:pt x="5748427" y="2992085"/>
                </a:lnTo>
                <a:lnTo>
                  <a:pt x="5748427" y="3411408"/>
                </a:lnTo>
                <a:cubicBezTo>
                  <a:pt x="5748427" y="3413393"/>
                  <a:pt x="5748938" y="3415129"/>
                  <a:pt x="5749959" y="3416618"/>
                </a:cubicBezTo>
                <a:cubicBezTo>
                  <a:pt x="5750980" y="3418106"/>
                  <a:pt x="5752705" y="3419284"/>
                  <a:pt x="5755134" y="3420152"/>
                </a:cubicBezTo>
                <a:cubicBezTo>
                  <a:pt x="5757561" y="3421020"/>
                  <a:pt x="5760883" y="3421764"/>
                  <a:pt x="5765098" y="3422385"/>
                </a:cubicBezTo>
                <a:cubicBezTo>
                  <a:pt x="5769312" y="3423005"/>
                  <a:pt x="5774358" y="3423315"/>
                  <a:pt x="5780233" y="3423315"/>
                </a:cubicBezTo>
                <a:cubicBezTo>
                  <a:pt x="5786621" y="3423315"/>
                  <a:pt x="5791794" y="3423005"/>
                  <a:pt x="5795753" y="3422385"/>
                </a:cubicBezTo>
                <a:cubicBezTo>
                  <a:pt x="5799712" y="3421764"/>
                  <a:pt x="5802969" y="3421020"/>
                  <a:pt x="5805525" y="3420152"/>
                </a:cubicBezTo>
                <a:cubicBezTo>
                  <a:pt x="5808081" y="3419284"/>
                  <a:pt x="5809870" y="3418106"/>
                  <a:pt x="5810891" y="3416618"/>
                </a:cubicBezTo>
                <a:cubicBezTo>
                  <a:pt x="5811912" y="3415129"/>
                  <a:pt x="5812423" y="3413393"/>
                  <a:pt x="5812423" y="3411408"/>
                </a:cubicBezTo>
                <a:lnTo>
                  <a:pt x="5812423" y="2968645"/>
                </a:lnTo>
                <a:cubicBezTo>
                  <a:pt x="5812423" y="2963436"/>
                  <a:pt x="5811667" y="2959033"/>
                  <a:pt x="5810157" y="2955436"/>
                </a:cubicBezTo>
                <a:cubicBezTo>
                  <a:pt x="5808644" y="2951839"/>
                  <a:pt x="5806691" y="2948863"/>
                  <a:pt x="5804296" y="2946506"/>
                </a:cubicBezTo>
                <a:cubicBezTo>
                  <a:pt x="5801901" y="2944150"/>
                  <a:pt x="5799003" y="2942414"/>
                  <a:pt x="5795602" y="2941297"/>
                </a:cubicBezTo>
                <a:cubicBezTo>
                  <a:pt x="5792201" y="2940181"/>
                  <a:pt x="5788609" y="2939623"/>
                  <a:pt x="5784826" y="2939623"/>
                </a:cubicBezTo>
                <a:lnTo>
                  <a:pt x="5743626" y="2939623"/>
                </a:lnTo>
                <a:cubicBezTo>
                  <a:pt x="5737323" y="2939623"/>
                  <a:pt x="5731779" y="2940305"/>
                  <a:pt x="5726992" y="2941670"/>
                </a:cubicBezTo>
                <a:cubicBezTo>
                  <a:pt x="5722206" y="2943034"/>
                  <a:pt x="5717859" y="2945266"/>
                  <a:pt x="5713952" y="2948367"/>
                </a:cubicBezTo>
                <a:cubicBezTo>
                  <a:pt x="5710046" y="2951467"/>
                  <a:pt x="5706454" y="2955622"/>
                  <a:pt x="5703177" y="2960831"/>
                </a:cubicBezTo>
                <a:cubicBezTo>
                  <a:pt x="5699901" y="2966040"/>
                  <a:pt x="5696876" y="2972365"/>
                  <a:pt x="5694105" y="2979807"/>
                </a:cubicBezTo>
                <a:lnTo>
                  <a:pt x="5550858" y="3327320"/>
                </a:lnTo>
                <a:lnTo>
                  <a:pt x="5548997" y="3327320"/>
                </a:lnTo>
                <a:lnTo>
                  <a:pt x="5411331" y="2978691"/>
                </a:lnTo>
                <a:cubicBezTo>
                  <a:pt x="5409064" y="2971993"/>
                  <a:pt x="5406420" y="2966164"/>
                  <a:pt x="5403396" y="2961203"/>
                </a:cubicBezTo>
                <a:cubicBezTo>
                  <a:pt x="5400373" y="2956242"/>
                  <a:pt x="5396595" y="2952150"/>
                  <a:pt x="5392062" y="2948925"/>
                </a:cubicBezTo>
                <a:cubicBezTo>
                  <a:pt x="5387530" y="2945700"/>
                  <a:pt x="5382240" y="2943344"/>
                  <a:pt x="5376194" y="2941856"/>
                </a:cubicBezTo>
                <a:cubicBezTo>
                  <a:pt x="5370148" y="2940367"/>
                  <a:pt x="5363096" y="2939623"/>
                  <a:pt x="5355038" y="2939623"/>
                </a:cubicBezTo>
                <a:close/>
                <a:moveTo>
                  <a:pt x="4941258" y="2939623"/>
                </a:moveTo>
                <a:cubicBezTo>
                  <a:pt x="4935553" y="2939623"/>
                  <a:pt x="4930158" y="2941545"/>
                  <a:pt x="4925073" y="2945390"/>
                </a:cubicBezTo>
                <a:cubicBezTo>
                  <a:pt x="4919988" y="2949235"/>
                  <a:pt x="4917445" y="2955994"/>
                  <a:pt x="4917445" y="2965668"/>
                </a:cubicBezTo>
                <a:lnTo>
                  <a:pt x="4917445" y="3395037"/>
                </a:lnTo>
                <a:cubicBezTo>
                  <a:pt x="4917445" y="3404711"/>
                  <a:pt x="4919988" y="3411470"/>
                  <a:pt x="4925073" y="3415315"/>
                </a:cubicBezTo>
                <a:cubicBezTo>
                  <a:pt x="4930158" y="3419160"/>
                  <a:pt x="4935553" y="3421082"/>
                  <a:pt x="4941258" y="3421082"/>
                </a:cubicBezTo>
                <a:lnTo>
                  <a:pt x="5172314" y="3421082"/>
                </a:lnTo>
                <a:cubicBezTo>
                  <a:pt x="5174299" y="3421082"/>
                  <a:pt x="5176096" y="3420586"/>
                  <a:pt x="5177709" y="3419594"/>
                </a:cubicBezTo>
                <a:cubicBezTo>
                  <a:pt x="5179321" y="3418602"/>
                  <a:pt x="5180747" y="3416989"/>
                  <a:pt x="5181987" y="3414757"/>
                </a:cubicBezTo>
                <a:cubicBezTo>
                  <a:pt x="5183228" y="3412525"/>
                  <a:pt x="5184096" y="3409734"/>
                  <a:pt x="5184592" y="3406386"/>
                </a:cubicBezTo>
                <a:cubicBezTo>
                  <a:pt x="5185088" y="3403037"/>
                  <a:pt x="5185336" y="3399130"/>
                  <a:pt x="5185336" y="3394665"/>
                </a:cubicBezTo>
                <a:cubicBezTo>
                  <a:pt x="5185336" y="3389704"/>
                  <a:pt x="5185088" y="3385549"/>
                  <a:pt x="5184592" y="3382201"/>
                </a:cubicBezTo>
                <a:cubicBezTo>
                  <a:pt x="5184096" y="3378852"/>
                  <a:pt x="5183228" y="3376124"/>
                  <a:pt x="5181987" y="3374015"/>
                </a:cubicBezTo>
                <a:cubicBezTo>
                  <a:pt x="5180747" y="3371907"/>
                  <a:pt x="5179321" y="3370357"/>
                  <a:pt x="5177709" y="3369364"/>
                </a:cubicBezTo>
                <a:cubicBezTo>
                  <a:pt x="5176096" y="3368372"/>
                  <a:pt x="5174299" y="3367876"/>
                  <a:pt x="5172314" y="3367876"/>
                </a:cubicBezTo>
                <a:lnTo>
                  <a:pt x="4981442" y="3367876"/>
                </a:lnTo>
                <a:lnTo>
                  <a:pt x="4981442" y="3195608"/>
                </a:lnTo>
                <a:lnTo>
                  <a:pt x="5142920" y="3195608"/>
                </a:lnTo>
                <a:cubicBezTo>
                  <a:pt x="5144904" y="3195608"/>
                  <a:pt x="5146703" y="3195174"/>
                  <a:pt x="5148315" y="3194305"/>
                </a:cubicBezTo>
                <a:cubicBezTo>
                  <a:pt x="5149927" y="3193437"/>
                  <a:pt x="5151292" y="3192011"/>
                  <a:pt x="5152408" y="3190027"/>
                </a:cubicBezTo>
                <a:cubicBezTo>
                  <a:pt x="5153524" y="3188042"/>
                  <a:pt x="5154330" y="3185438"/>
                  <a:pt x="5154826" y="3182213"/>
                </a:cubicBezTo>
                <a:cubicBezTo>
                  <a:pt x="5155322" y="3178988"/>
                  <a:pt x="5155570" y="3175144"/>
                  <a:pt x="5155570" y="3170679"/>
                </a:cubicBezTo>
                <a:cubicBezTo>
                  <a:pt x="5155570" y="3165966"/>
                  <a:pt x="5155322" y="3161873"/>
                  <a:pt x="5154826" y="3158400"/>
                </a:cubicBezTo>
                <a:cubicBezTo>
                  <a:pt x="5154330" y="3154928"/>
                  <a:pt x="5153524" y="3152199"/>
                  <a:pt x="5152408" y="3150215"/>
                </a:cubicBezTo>
                <a:cubicBezTo>
                  <a:pt x="5151292" y="3148231"/>
                  <a:pt x="5149927" y="3146680"/>
                  <a:pt x="5148315" y="3145564"/>
                </a:cubicBezTo>
                <a:cubicBezTo>
                  <a:pt x="5146703" y="3144448"/>
                  <a:pt x="5144904" y="3143890"/>
                  <a:pt x="5142920" y="3143890"/>
                </a:cubicBezTo>
                <a:lnTo>
                  <a:pt x="4981442" y="3143890"/>
                </a:lnTo>
                <a:lnTo>
                  <a:pt x="4981442" y="2992829"/>
                </a:lnTo>
                <a:lnTo>
                  <a:pt x="5169709" y="2992829"/>
                </a:lnTo>
                <a:cubicBezTo>
                  <a:pt x="5171693" y="2992829"/>
                  <a:pt x="5173492" y="2992333"/>
                  <a:pt x="5175104" y="2991341"/>
                </a:cubicBezTo>
                <a:cubicBezTo>
                  <a:pt x="5176716" y="2990349"/>
                  <a:pt x="5178019" y="2988798"/>
                  <a:pt x="5179011" y="2986690"/>
                </a:cubicBezTo>
                <a:cubicBezTo>
                  <a:pt x="5180003" y="2984582"/>
                  <a:pt x="5180809" y="2981853"/>
                  <a:pt x="5181429" y="2978504"/>
                </a:cubicBezTo>
                <a:cubicBezTo>
                  <a:pt x="5182050" y="2975156"/>
                  <a:pt x="5182359" y="2971249"/>
                  <a:pt x="5182359" y="2966784"/>
                </a:cubicBezTo>
                <a:cubicBezTo>
                  <a:pt x="5182359" y="2961823"/>
                  <a:pt x="5182050" y="2957669"/>
                  <a:pt x="5181429" y="2954320"/>
                </a:cubicBezTo>
                <a:cubicBezTo>
                  <a:pt x="5180809" y="2950971"/>
                  <a:pt x="5180003" y="2948181"/>
                  <a:pt x="5179011" y="2945948"/>
                </a:cubicBezTo>
                <a:cubicBezTo>
                  <a:pt x="5178019" y="2943716"/>
                  <a:pt x="5176716" y="2942104"/>
                  <a:pt x="5175104" y="2941111"/>
                </a:cubicBezTo>
                <a:cubicBezTo>
                  <a:pt x="5173492" y="2940119"/>
                  <a:pt x="5171693" y="2939623"/>
                  <a:pt x="5169709" y="2939623"/>
                </a:cubicBezTo>
                <a:close/>
                <a:moveTo>
                  <a:pt x="4228372" y="2939623"/>
                </a:moveTo>
                <a:cubicBezTo>
                  <a:pt x="4221922" y="2939623"/>
                  <a:pt x="4216093" y="2941732"/>
                  <a:pt x="4210884" y="2945948"/>
                </a:cubicBezTo>
                <a:cubicBezTo>
                  <a:pt x="4205675" y="2950165"/>
                  <a:pt x="4203070" y="2957235"/>
                  <a:pt x="4203070" y="2967156"/>
                </a:cubicBezTo>
                <a:lnTo>
                  <a:pt x="4203070" y="3411408"/>
                </a:lnTo>
                <a:cubicBezTo>
                  <a:pt x="4203070" y="3413393"/>
                  <a:pt x="4203566" y="3415129"/>
                  <a:pt x="4204559" y="3416618"/>
                </a:cubicBezTo>
                <a:cubicBezTo>
                  <a:pt x="4205551" y="3418106"/>
                  <a:pt x="4207287" y="3419284"/>
                  <a:pt x="4209768" y="3420152"/>
                </a:cubicBezTo>
                <a:cubicBezTo>
                  <a:pt x="4212248" y="3421020"/>
                  <a:pt x="4215535" y="3421764"/>
                  <a:pt x="4219627" y="3422385"/>
                </a:cubicBezTo>
                <a:cubicBezTo>
                  <a:pt x="4223720" y="3423005"/>
                  <a:pt x="4228867" y="3423315"/>
                  <a:pt x="4235068" y="3423315"/>
                </a:cubicBezTo>
                <a:cubicBezTo>
                  <a:pt x="4241270" y="3423315"/>
                  <a:pt x="4246417" y="3423005"/>
                  <a:pt x="4250510" y="3422385"/>
                </a:cubicBezTo>
                <a:cubicBezTo>
                  <a:pt x="4254602" y="3421764"/>
                  <a:pt x="4257827" y="3421020"/>
                  <a:pt x="4260183" y="3420152"/>
                </a:cubicBezTo>
                <a:cubicBezTo>
                  <a:pt x="4262540" y="3419284"/>
                  <a:pt x="4264276" y="3418106"/>
                  <a:pt x="4265393" y="3416618"/>
                </a:cubicBezTo>
                <a:cubicBezTo>
                  <a:pt x="4266508" y="3415129"/>
                  <a:pt x="4267067" y="3413393"/>
                  <a:pt x="4267067" y="3411408"/>
                </a:cubicBezTo>
                <a:lnTo>
                  <a:pt x="4267067" y="3238024"/>
                </a:lnTo>
                <a:lnTo>
                  <a:pt x="4321761" y="3238024"/>
                </a:lnTo>
                <a:cubicBezTo>
                  <a:pt x="4351526" y="3238024"/>
                  <a:pt x="4377138" y="3234303"/>
                  <a:pt x="4398594" y="3226861"/>
                </a:cubicBezTo>
                <a:cubicBezTo>
                  <a:pt x="4420049" y="3219420"/>
                  <a:pt x="4438157" y="3208878"/>
                  <a:pt x="4452916" y="3195235"/>
                </a:cubicBezTo>
                <a:cubicBezTo>
                  <a:pt x="4467674" y="3181593"/>
                  <a:pt x="4479023" y="3165098"/>
                  <a:pt x="4486960" y="3145750"/>
                </a:cubicBezTo>
                <a:cubicBezTo>
                  <a:pt x="4494897" y="3126402"/>
                  <a:pt x="4498866" y="3104699"/>
                  <a:pt x="4498866" y="3080638"/>
                </a:cubicBezTo>
                <a:cubicBezTo>
                  <a:pt x="4498866" y="3062530"/>
                  <a:pt x="4496324" y="3045973"/>
                  <a:pt x="4491239" y="3030966"/>
                </a:cubicBezTo>
                <a:cubicBezTo>
                  <a:pt x="4486154" y="3015960"/>
                  <a:pt x="4478898" y="3002751"/>
                  <a:pt x="4469473" y="2991341"/>
                </a:cubicBezTo>
                <a:cubicBezTo>
                  <a:pt x="4460047" y="2979931"/>
                  <a:pt x="4448575" y="2970319"/>
                  <a:pt x="4435056" y="2962505"/>
                </a:cubicBezTo>
                <a:cubicBezTo>
                  <a:pt x="4421538" y="2954692"/>
                  <a:pt x="4408268" y="2949359"/>
                  <a:pt x="4395245" y="2946506"/>
                </a:cubicBezTo>
                <a:cubicBezTo>
                  <a:pt x="4382222" y="2943654"/>
                  <a:pt x="4370936" y="2941794"/>
                  <a:pt x="4361386" y="2940925"/>
                </a:cubicBezTo>
                <a:cubicBezTo>
                  <a:pt x="4351836" y="2940057"/>
                  <a:pt x="4341853" y="2939623"/>
                  <a:pt x="4331435" y="2939623"/>
                </a:cubicBezTo>
                <a:close/>
                <a:moveTo>
                  <a:pt x="3582194" y="2939623"/>
                </a:moveTo>
                <a:cubicBezTo>
                  <a:pt x="3575393" y="2939623"/>
                  <a:pt x="3569221" y="2941856"/>
                  <a:pt x="3563681" y="2946320"/>
                </a:cubicBezTo>
                <a:cubicBezTo>
                  <a:pt x="3558141" y="2950785"/>
                  <a:pt x="3555371" y="2958227"/>
                  <a:pt x="3555371" y="2968645"/>
                </a:cubicBezTo>
                <a:lnTo>
                  <a:pt x="3555371" y="3411408"/>
                </a:lnTo>
                <a:cubicBezTo>
                  <a:pt x="3555371" y="3413393"/>
                  <a:pt x="3555817" y="3415129"/>
                  <a:pt x="3556711" y="3416618"/>
                </a:cubicBezTo>
                <a:cubicBezTo>
                  <a:pt x="3557604" y="3418106"/>
                  <a:pt x="3559265" y="3419284"/>
                  <a:pt x="3561693" y="3420152"/>
                </a:cubicBezTo>
                <a:cubicBezTo>
                  <a:pt x="3564121" y="3421020"/>
                  <a:pt x="3567378" y="3421764"/>
                  <a:pt x="3571465" y="3422385"/>
                </a:cubicBezTo>
                <a:cubicBezTo>
                  <a:pt x="3575552" y="3423005"/>
                  <a:pt x="3580661" y="3423315"/>
                  <a:pt x="3586793" y="3423315"/>
                </a:cubicBezTo>
                <a:cubicBezTo>
                  <a:pt x="3593180" y="3423315"/>
                  <a:pt x="3598417" y="3423005"/>
                  <a:pt x="3602504" y="3422385"/>
                </a:cubicBezTo>
                <a:cubicBezTo>
                  <a:pt x="3606591" y="3421764"/>
                  <a:pt x="3609913" y="3421020"/>
                  <a:pt x="3612469" y="3420152"/>
                </a:cubicBezTo>
                <a:cubicBezTo>
                  <a:pt x="3615025" y="3419284"/>
                  <a:pt x="3616813" y="3418106"/>
                  <a:pt x="3617835" y="3416618"/>
                </a:cubicBezTo>
                <a:cubicBezTo>
                  <a:pt x="3618856" y="3415129"/>
                  <a:pt x="3619367" y="3413393"/>
                  <a:pt x="3619367" y="3411408"/>
                </a:cubicBezTo>
                <a:lnTo>
                  <a:pt x="3619367" y="2992085"/>
                </a:lnTo>
                <a:lnTo>
                  <a:pt x="3619738" y="2992085"/>
                </a:lnTo>
                <a:lnTo>
                  <a:pt x="3781961" y="3413269"/>
                </a:lnTo>
                <a:cubicBezTo>
                  <a:pt x="3782457" y="3414757"/>
                  <a:pt x="3783387" y="3416121"/>
                  <a:pt x="3784752" y="3417361"/>
                </a:cubicBezTo>
                <a:cubicBezTo>
                  <a:pt x="3786116" y="3418602"/>
                  <a:pt x="3788038" y="3419656"/>
                  <a:pt x="3790519" y="3420524"/>
                </a:cubicBezTo>
                <a:cubicBezTo>
                  <a:pt x="3792999" y="3421392"/>
                  <a:pt x="3796100" y="3422074"/>
                  <a:pt x="3799821" y="3422571"/>
                </a:cubicBezTo>
                <a:cubicBezTo>
                  <a:pt x="3803541" y="3423067"/>
                  <a:pt x="3808006" y="3423315"/>
                  <a:pt x="3813215" y="3423315"/>
                </a:cubicBezTo>
                <a:cubicBezTo>
                  <a:pt x="3818176" y="3423315"/>
                  <a:pt x="3822455" y="3423129"/>
                  <a:pt x="3826052" y="3422757"/>
                </a:cubicBezTo>
                <a:cubicBezTo>
                  <a:pt x="3829648" y="3422385"/>
                  <a:pt x="3832749" y="3421764"/>
                  <a:pt x="3835353" y="3420896"/>
                </a:cubicBezTo>
                <a:cubicBezTo>
                  <a:pt x="3837958" y="3420028"/>
                  <a:pt x="3839942" y="3418974"/>
                  <a:pt x="3841307" y="3417734"/>
                </a:cubicBezTo>
                <a:cubicBezTo>
                  <a:pt x="3842671" y="3416493"/>
                  <a:pt x="3843725" y="3415005"/>
                  <a:pt x="3844469" y="3413269"/>
                </a:cubicBezTo>
                <a:lnTo>
                  <a:pt x="4014133" y="2992085"/>
                </a:lnTo>
                <a:lnTo>
                  <a:pt x="4014877" y="2992085"/>
                </a:lnTo>
                <a:lnTo>
                  <a:pt x="4014877" y="3411408"/>
                </a:lnTo>
                <a:cubicBezTo>
                  <a:pt x="4014877" y="3413393"/>
                  <a:pt x="4015388" y="3415129"/>
                  <a:pt x="4016409" y="3416618"/>
                </a:cubicBezTo>
                <a:cubicBezTo>
                  <a:pt x="4017430" y="3418106"/>
                  <a:pt x="4019155" y="3419284"/>
                  <a:pt x="4021583" y="3420152"/>
                </a:cubicBezTo>
                <a:cubicBezTo>
                  <a:pt x="4024011" y="3421020"/>
                  <a:pt x="4027333" y="3421764"/>
                  <a:pt x="4031548" y="3422385"/>
                </a:cubicBezTo>
                <a:cubicBezTo>
                  <a:pt x="4035763" y="3423005"/>
                  <a:pt x="4040808" y="3423315"/>
                  <a:pt x="4046684" y="3423315"/>
                </a:cubicBezTo>
                <a:cubicBezTo>
                  <a:pt x="4053071" y="3423315"/>
                  <a:pt x="4058244" y="3423005"/>
                  <a:pt x="4062203" y="3422385"/>
                </a:cubicBezTo>
                <a:cubicBezTo>
                  <a:pt x="4066162" y="3421764"/>
                  <a:pt x="4069419" y="3421020"/>
                  <a:pt x="4071976" y="3420152"/>
                </a:cubicBezTo>
                <a:cubicBezTo>
                  <a:pt x="4074532" y="3419284"/>
                  <a:pt x="4076320" y="3418106"/>
                  <a:pt x="4077342" y="3416618"/>
                </a:cubicBezTo>
                <a:cubicBezTo>
                  <a:pt x="4078363" y="3415129"/>
                  <a:pt x="4078873" y="3413393"/>
                  <a:pt x="4078873" y="3411408"/>
                </a:cubicBezTo>
                <a:lnTo>
                  <a:pt x="4078873" y="2968645"/>
                </a:lnTo>
                <a:cubicBezTo>
                  <a:pt x="4078873" y="2963436"/>
                  <a:pt x="4078117" y="2959033"/>
                  <a:pt x="4076606" y="2955436"/>
                </a:cubicBezTo>
                <a:cubicBezTo>
                  <a:pt x="4075095" y="2951839"/>
                  <a:pt x="4073141" y="2948863"/>
                  <a:pt x="4070746" y="2946506"/>
                </a:cubicBezTo>
                <a:cubicBezTo>
                  <a:pt x="4068351" y="2944150"/>
                  <a:pt x="4065453" y="2942414"/>
                  <a:pt x="4062052" y="2941297"/>
                </a:cubicBezTo>
                <a:cubicBezTo>
                  <a:pt x="4058651" y="2940181"/>
                  <a:pt x="4055059" y="2939623"/>
                  <a:pt x="4051276" y="2939623"/>
                </a:cubicBezTo>
                <a:lnTo>
                  <a:pt x="4010075" y="2939623"/>
                </a:lnTo>
                <a:cubicBezTo>
                  <a:pt x="4003773" y="2939623"/>
                  <a:pt x="3998229" y="2940305"/>
                  <a:pt x="3993443" y="2941670"/>
                </a:cubicBezTo>
                <a:cubicBezTo>
                  <a:pt x="3988656" y="2943034"/>
                  <a:pt x="3984309" y="2945266"/>
                  <a:pt x="3980403" y="2948367"/>
                </a:cubicBezTo>
                <a:cubicBezTo>
                  <a:pt x="3976496" y="2951467"/>
                  <a:pt x="3972904" y="2955622"/>
                  <a:pt x="3969627" y="2960831"/>
                </a:cubicBezTo>
                <a:cubicBezTo>
                  <a:pt x="3966350" y="2966040"/>
                  <a:pt x="3963326" y="2972365"/>
                  <a:pt x="3960555" y="2979807"/>
                </a:cubicBezTo>
                <a:lnTo>
                  <a:pt x="3817308" y="3327320"/>
                </a:lnTo>
                <a:lnTo>
                  <a:pt x="3815447" y="3327320"/>
                </a:lnTo>
                <a:lnTo>
                  <a:pt x="3677782" y="2978691"/>
                </a:lnTo>
                <a:cubicBezTo>
                  <a:pt x="3675514" y="2971993"/>
                  <a:pt x="3672869" y="2966164"/>
                  <a:pt x="3669846" y="2961203"/>
                </a:cubicBezTo>
                <a:cubicBezTo>
                  <a:pt x="3666823" y="2956242"/>
                  <a:pt x="3663045" y="2952150"/>
                  <a:pt x="3658513" y="2948925"/>
                </a:cubicBezTo>
                <a:cubicBezTo>
                  <a:pt x="3653980" y="2945700"/>
                  <a:pt x="3648690" y="2943344"/>
                  <a:pt x="3642644" y="2941856"/>
                </a:cubicBezTo>
                <a:cubicBezTo>
                  <a:pt x="3636598" y="2940367"/>
                  <a:pt x="3629546" y="2939623"/>
                  <a:pt x="3621489" y="2939623"/>
                </a:cubicBezTo>
                <a:close/>
                <a:moveTo>
                  <a:pt x="8897994" y="2938507"/>
                </a:moveTo>
                <a:cubicBezTo>
                  <a:pt x="8891452" y="2938507"/>
                  <a:pt x="8886152" y="2938755"/>
                  <a:pt x="8882094" y="2939251"/>
                </a:cubicBezTo>
                <a:cubicBezTo>
                  <a:pt x="8878036" y="2939747"/>
                  <a:pt x="8874764" y="2940553"/>
                  <a:pt x="8872278" y="2941670"/>
                </a:cubicBezTo>
                <a:cubicBezTo>
                  <a:pt x="8869791" y="2942786"/>
                  <a:pt x="8868024" y="2944088"/>
                  <a:pt x="8866978" y="2945576"/>
                </a:cubicBezTo>
                <a:cubicBezTo>
                  <a:pt x="8865932" y="2947065"/>
                  <a:pt x="8865408" y="2948677"/>
                  <a:pt x="8865408" y="2950413"/>
                </a:cubicBezTo>
                <a:lnTo>
                  <a:pt x="8865408" y="3211607"/>
                </a:lnTo>
                <a:cubicBezTo>
                  <a:pt x="8865408" y="3231202"/>
                  <a:pt x="8865470" y="3251604"/>
                  <a:pt x="8865594" y="3272812"/>
                </a:cubicBezTo>
                <a:cubicBezTo>
                  <a:pt x="8865719" y="3294020"/>
                  <a:pt x="8866029" y="3314422"/>
                  <a:pt x="8866524" y="3334018"/>
                </a:cubicBezTo>
                <a:lnTo>
                  <a:pt x="8866152" y="3334018"/>
                </a:lnTo>
                <a:cubicBezTo>
                  <a:pt x="8860397" y="3322360"/>
                  <a:pt x="8854584" y="3310763"/>
                  <a:pt x="8848712" y="3299229"/>
                </a:cubicBezTo>
                <a:cubicBezTo>
                  <a:pt x="8842840" y="3287695"/>
                  <a:pt x="8836908" y="3275975"/>
                  <a:pt x="8830914" y="3264069"/>
                </a:cubicBezTo>
                <a:cubicBezTo>
                  <a:pt x="8824920" y="3252162"/>
                  <a:pt x="8818687" y="3240070"/>
                  <a:pt x="8812214" y="3227792"/>
                </a:cubicBezTo>
                <a:cubicBezTo>
                  <a:pt x="8805742" y="3215513"/>
                  <a:pt x="8799029" y="3202925"/>
                  <a:pt x="8792076" y="3190027"/>
                </a:cubicBezTo>
                <a:lnTo>
                  <a:pt x="8679164" y="2978691"/>
                </a:lnTo>
                <a:cubicBezTo>
                  <a:pt x="8675087" y="2971001"/>
                  <a:pt x="8671192" y="2964614"/>
                  <a:pt x="8667479" y="2959529"/>
                </a:cubicBezTo>
                <a:cubicBezTo>
                  <a:pt x="8663766" y="2954444"/>
                  <a:pt x="8659926" y="2950475"/>
                  <a:pt x="8655959" y="2947623"/>
                </a:cubicBezTo>
                <a:cubicBezTo>
                  <a:pt x="8651992" y="2944770"/>
                  <a:pt x="8647512" y="2942724"/>
                  <a:pt x="8642518" y="2941484"/>
                </a:cubicBezTo>
                <a:cubicBezTo>
                  <a:pt x="8637524" y="2940243"/>
                  <a:pt x="8631316" y="2939623"/>
                  <a:pt x="8623894" y="2939623"/>
                </a:cubicBezTo>
                <a:lnTo>
                  <a:pt x="8592402" y="2939623"/>
                </a:lnTo>
                <a:cubicBezTo>
                  <a:pt x="8585748" y="2939623"/>
                  <a:pt x="8579604" y="2941732"/>
                  <a:pt x="8573970" y="2945948"/>
                </a:cubicBezTo>
                <a:cubicBezTo>
                  <a:pt x="8568336" y="2950165"/>
                  <a:pt x="8565520" y="2957235"/>
                  <a:pt x="8565520" y="2967156"/>
                </a:cubicBezTo>
                <a:lnTo>
                  <a:pt x="8565520" y="3411408"/>
                </a:lnTo>
                <a:cubicBezTo>
                  <a:pt x="8565520" y="3413145"/>
                  <a:pt x="8566043" y="3414819"/>
                  <a:pt x="8567090" y="3416431"/>
                </a:cubicBezTo>
                <a:cubicBezTo>
                  <a:pt x="8568136" y="3418044"/>
                  <a:pt x="8569838" y="3419284"/>
                  <a:pt x="8572194" y="3420152"/>
                </a:cubicBezTo>
                <a:cubicBezTo>
                  <a:pt x="8574550" y="3421020"/>
                  <a:pt x="8577756" y="3421764"/>
                  <a:pt x="8581812" y="3422385"/>
                </a:cubicBezTo>
                <a:cubicBezTo>
                  <a:pt x="8585868" y="3423005"/>
                  <a:pt x="8591038" y="3423315"/>
                  <a:pt x="8597320" y="3423315"/>
                </a:cubicBezTo>
                <a:cubicBezTo>
                  <a:pt x="8603603" y="3423315"/>
                  <a:pt x="8608773" y="3423005"/>
                  <a:pt x="8612831" y="3422385"/>
                </a:cubicBezTo>
                <a:cubicBezTo>
                  <a:pt x="8616889" y="3421764"/>
                  <a:pt x="8620160" y="3421020"/>
                  <a:pt x="8622647" y="3420152"/>
                </a:cubicBezTo>
                <a:cubicBezTo>
                  <a:pt x="8625134" y="3419284"/>
                  <a:pt x="8626900" y="3418044"/>
                  <a:pt x="8627946" y="3416431"/>
                </a:cubicBezTo>
                <a:cubicBezTo>
                  <a:pt x="8628992" y="3414819"/>
                  <a:pt x="8629516" y="3413145"/>
                  <a:pt x="8629516" y="3411408"/>
                </a:cubicBezTo>
                <a:lnTo>
                  <a:pt x="8629516" y="3120821"/>
                </a:lnTo>
                <a:cubicBezTo>
                  <a:pt x="8629516" y="3102466"/>
                  <a:pt x="8629392" y="3083987"/>
                  <a:pt x="8629144" y="3065383"/>
                </a:cubicBezTo>
                <a:cubicBezTo>
                  <a:pt x="8628896" y="3046779"/>
                  <a:pt x="8628524" y="3028548"/>
                  <a:pt x="8628028" y="3010689"/>
                </a:cubicBezTo>
                <a:lnTo>
                  <a:pt x="8628772" y="3010689"/>
                </a:lnTo>
                <a:cubicBezTo>
                  <a:pt x="8635492" y="3025324"/>
                  <a:pt x="8642752" y="3040392"/>
                  <a:pt x="8650552" y="3055895"/>
                </a:cubicBezTo>
                <a:cubicBezTo>
                  <a:pt x="8658352" y="3071398"/>
                  <a:pt x="8666092" y="3086219"/>
                  <a:pt x="8673769" y="3100358"/>
                </a:cubicBezTo>
                <a:lnTo>
                  <a:pt x="8820644" y="3374202"/>
                </a:lnTo>
                <a:cubicBezTo>
                  <a:pt x="8825682" y="3383875"/>
                  <a:pt x="8830446" y="3391813"/>
                  <a:pt x="8834936" y="3398014"/>
                </a:cubicBezTo>
                <a:cubicBezTo>
                  <a:pt x="8839426" y="3404215"/>
                  <a:pt x="8843916" y="3409114"/>
                  <a:pt x="8848404" y="3412711"/>
                </a:cubicBezTo>
                <a:cubicBezTo>
                  <a:pt x="8852892" y="3416307"/>
                  <a:pt x="8857638" y="3418788"/>
                  <a:pt x="8862642" y="3420152"/>
                </a:cubicBezTo>
                <a:cubicBezTo>
                  <a:pt x="8867645" y="3421516"/>
                  <a:pt x="8873482" y="3422199"/>
                  <a:pt x="8880152" y="3422199"/>
                </a:cubicBezTo>
                <a:lnTo>
                  <a:pt x="8901314" y="3422199"/>
                </a:lnTo>
                <a:cubicBezTo>
                  <a:pt x="8904650" y="3422199"/>
                  <a:pt x="8907986" y="3421702"/>
                  <a:pt x="8911322" y="3420710"/>
                </a:cubicBezTo>
                <a:cubicBezTo>
                  <a:pt x="8914656" y="3419718"/>
                  <a:pt x="8917671" y="3418106"/>
                  <a:pt x="8920364" y="3415873"/>
                </a:cubicBezTo>
                <a:cubicBezTo>
                  <a:pt x="8923058" y="3413641"/>
                  <a:pt x="8925238" y="3410788"/>
                  <a:pt x="8926905" y="3407316"/>
                </a:cubicBezTo>
                <a:cubicBezTo>
                  <a:pt x="8928572" y="3403843"/>
                  <a:pt x="8929404" y="3399626"/>
                  <a:pt x="8929404" y="3394665"/>
                </a:cubicBezTo>
                <a:lnTo>
                  <a:pt x="8929404" y="2950413"/>
                </a:lnTo>
                <a:cubicBezTo>
                  <a:pt x="8929404" y="2948677"/>
                  <a:pt x="8928882" y="2947065"/>
                  <a:pt x="8927835" y="2945576"/>
                </a:cubicBezTo>
                <a:cubicBezTo>
                  <a:pt x="8926788" y="2944088"/>
                  <a:pt x="8925088" y="2942786"/>
                  <a:pt x="8922730" y="2941670"/>
                </a:cubicBezTo>
                <a:cubicBezTo>
                  <a:pt x="8920374" y="2940553"/>
                  <a:pt x="8917102" y="2939747"/>
                  <a:pt x="8912914" y="2939251"/>
                </a:cubicBezTo>
                <a:cubicBezTo>
                  <a:pt x="8908727" y="2938755"/>
                  <a:pt x="8903754" y="2938507"/>
                  <a:pt x="8897994" y="2938507"/>
                </a:cubicBezTo>
                <a:close/>
                <a:moveTo>
                  <a:pt x="6640569" y="2938507"/>
                </a:moveTo>
                <a:cubicBezTo>
                  <a:pt x="6634027" y="2938507"/>
                  <a:pt x="6628727" y="2938755"/>
                  <a:pt x="6624669" y="2939251"/>
                </a:cubicBezTo>
                <a:cubicBezTo>
                  <a:pt x="6620611" y="2939747"/>
                  <a:pt x="6617339" y="2940553"/>
                  <a:pt x="6614853" y="2941670"/>
                </a:cubicBezTo>
                <a:cubicBezTo>
                  <a:pt x="6612367" y="2942786"/>
                  <a:pt x="6610600" y="2944088"/>
                  <a:pt x="6609554" y="2945576"/>
                </a:cubicBezTo>
                <a:cubicBezTo>
                  <a:pt x="6608507" y="2947065"/>
                  <a:pt x="6607984" y="2948677"/>
                  <a:pt x="6607984" y="2950413"/>
                </a:cubicBezTo>
                <a:lnTo>
                  <a:pt x="6607984" y="3211607"/>
                </a:lnTo>
                <a:cubicBezTo>
                  <a:pt x="6607984" y="3231202"/>
                  <a:pt x="6608046" y="3251604"/>
                  <a:pt x="6608170" y="3272812"/>
                </a:cubicBezTo>
                <a:cubicBezTo>
                  <a:pt x="6608294" y="3294020"/>
                  <a:pt x="6608604" y="3314422"/>
                  <a:pt x="6609100" y="3334018"/>
                </a:cubicBezTo>
                <a:lnTo>
                  <a:pt x="6608728" y="3334018"/>
                </a:lnTo>
                <a:cubicBezTo>
                  <a:pt x="6602973" y="3322360"/>
                  <a:pt x="6597159" y="3310763"/>
                  <a:pt x="6591287" y="3299229"/>
                </a:cubicBezTo>
                <a:cubicBezTo>
                  <a:pt x="6585416" y="3287695"/>
                  <a:pt x="6579483" y="3275975"/>
                  <a:pt x="6573489" y="3264069"/>
                </a:cubicBezTo>
                <a:cubicBezTo>
                  <a:pt x="6567495" y="3252162"/>
                  <a:pt x="6561262" y="3240070"/>
                  <a:pt x="6554790" y="3227792"/>
                </a:cubicBezTo>
                <a:cubicBezTo>
                  <a:pt x="6548317" y="3215513"/>
                  <a:pt x="6541604" y="3202925"/>
                  <a:pt x="6534651" y="3190027"/>
                </a:cubicBezTo>
                <a:lnTo>
                  <a:pt x="6421740" y="2978691"/>
                </a:lnTo>
                <a:cubicBezTo>
                  <a:pt x="6417662" y="2971001"/>
                  <a:pt x="6413767" y="2964614"/>
                  <a:pt x="6410054" y="2959529"/>
                </a:cubicBezTo>
                <a:cubicBezTo>
                  <a:pt x="6406341" y="2954444"/>
                  <a:pt x="6402501" y="2950475"/>
                  <a:pt x="6398535" y="2947623"/>
                </a:cubicBezTo>
                <a:cubicBezTo>
                  <a:pt x="6394568" y="2944770"/>
                  <a:pt x="6390087" y="2942724"/>
                  <a:pt x="6385093" y="2941484"/>
                </a:cubicBezTo>
                <a:cubicBezTo>
                  <a:pt x="6380100" y="2940243"/>
                  <a:pt x="6373892" y="2939623"/>
                  <a:pt x="6366470" y="2939623"/>
                </a:cubicBezTo>
                <a:lnTo>
                  <a:pt x="6334977" y="2939623"/>
                </a:lnTo>
                <a:cubicBezTo>
                  <a:pt x="6328323" y="2939623"/>
                  <a:pt x="6322179" y="2941732"/>
                  <a:pt x="6316545" y="2945948"/>
                </a:cubicBezTo>
                <a:cubicBezTo>
                  <a:pt x="6310912" y="2950165"/>
                  <a:pt x="6308095" y="2957235"/>
                  <a:pt x="6308095" y="2967156"/>
                </a:cubicBezTo>
                <a:lnTo>
                  <a:pt x="6308095" y="3411408"/>
                </a:lnTo>
                <a:cubicBezTo>
                  <a:pt x="6308095" y="3413145"/>
                  <a:pt x="6308619" y="3414819"/>
                  <a:pt x="6309665" y="3416431"/>
                </a:cubicBezTo>
                <a:cubicBezTo>
                  <a:pt x="6310711" y="3418044"/>
                  <a:pt x="6312413" y="3419284"/>
                  <a:pt x="6314769" y="3420152"/>
                </a:cubicBezTo>
                <a:cubicBezTo>
                  <a:pt x="6317126" y="3421020"/>
                  <a:pt x="6320332" y="3421764"/>
                  <a:pt x="6324388" y="3422385"/>
                </a:cubicBezTo>
                <a:cubicBezTo>
                  <a:pt x="6328444" y="3423005"/>
                  <a:pt x="6333613" y="3423315"/>
                  <a:pt x="6339896" y="3423315"/>
                </a:cubicBezTo>
                <a:cubicBezTo>
                  <a:pt x="6346178" y="3423315"/>
                  <a:pt x="6351348" y="3423005"/>
                  <a:pt x="6355406" y="3422385"/>
                </a:cubicBezTo>
                <a:cubicBezTo>
                  <a:pt x="6359464" y="3421764"/>
                  <a:pt x="6362736" y="3421020"/>
                  <a:pt x="6365223" y="3420152"/>
                </a:cubicBezTo>
                <a:cubicBezTo>
                  <a:pt x="6367709" y="3419284"/>
                  <a:pt x="6369475" y="3418044"/>
                  <a:pt x="6370522" y="3416431"/>
                </a:cubicBezTo>
                <a:cubicBezTo>
                  <a:pt x="6371568" y="3414819"/>
                  <a:pt x="6372091" y="3413145"/>
                  <a:pt x="6372091" y="3411408"/>
                </a:cubicBezTo>
                <a:lnTo>
                  <a:pt x="6372091" y="3120821"/>
                </a:lnTo>
                <a:cubicBezTo>
                  <a:pt x="6372091" y="3102466"/>
                  <a:pt x="6371967" y="3083987"/>
                  <a:pt x="6371719" y="3065383"/>
                </a:cubicBezTo>
                <a:cubicBezTo>
                  <a:pt x="6371471" y="3046779"/>
                  <a:pt x="6371099" y="3028548"/>
                  <a:pt x="6370603" y="3010689"/>
                </a:cubicBezTo>
                <a:lnTo>
                  <a:pt x="6371347" y="3010689"/>
                </a:lnTo>
                <a:cubicBezTo>
                  <a:pt x="6378068" y="3025324"/>
                  <a:pt x="6385328" y="3040392"/>
                  <a:pt x="6393128" y="3055895"/>
                </a:cubicBezTo>
                <a:cubicBezTo>
                  <a:pt x="6400928" y="3071398"/>
                  <a:pt x="6408667" y="3086219"/>
                  <a:pt x="6416344" y="3100358"/>
                </a:cubicBezTo>
                <a:lnTo>
                  <a:pt x="6563219" y="3374202"/>
                </a:lnTo>
                <a:cubicBezTo>
                  <a:pt x="6568258" y="3383875"/>
                  <a:pt x="6573022" y="3391813"/>
                  <a:pt x="6577512" y="3398014"/>
                </a:cubicBezTo>
                <a:cubicBezTo>
                  <a:pt x="6582002" y="3404215"/>
                  <a:pt x="6586491" y="3409114"/>
                  <a:pt x="6590979" y="3412711"/>
                </a:cubicBezTo>
                <a:cubicBezTo>
                  <a:pt x="6595467" y="3416307"/>
                  <a:pt x="6600213" y="3418788"/>
                  <a:pt x="6605217" y="3420152"/>
                </a:cubicBezTo>
                <a:cubicBezTo>
                  <a:pt x="6610220" y="3421516"/>
                  <a:pt x="6616057" y="3422199"/>
                  <a:pt x="6622727" y="3422199"/>
                </a:cubicBezTo>
                <a:lnTo>
                  <a:pt x="6643889" y="3422199"/>
                </a:lnTo>
                <a:cubicBezTo>
                  <a:pt x="6647226" y="3422199"/>
                  <a:pt x="6650562" y="3421702"/>
                  <a:pt x="6653897" y="3420710"/>
                </a:cubicBezTo>
                <a:cubicBezTo>
                  <a:pt x="6657232" y="3419718"/>
                  <a:pt x="6660246" y="3418106"/>
                  <a:pt x="6662940" y="3415873"/>
                </a:cubicBezTo>
                <a:cubicBezTo>
                  <a:pt x="6665634" y="3413641"/>
                  <a:pt x="6667814" y="3410788"/>
                  <a:pt x="6669480" y="3407316"/>
                </a:cubicBezTo>
                <a:cubicBezTo>
                  <a:pt x="6671147" y="3403843"/>
                  <a:pt x="6671980" y="3399626"/>
                  <a:pt x="6671980" y="3394665"/>
                </a:cubicBezTo>
                <a:lnTo>
                  <a:pt x="6671980" y="2950413"/>
                </a:lnTo>
                <a:cubicBezTo>
                  <a:pt x="6671980" y="2948677"/>
                  <a:pt x="6671457" y="2947065"/>
                  <a:pt x="6670410" y="2945576"/>
                </a:cubicBezTo>
                <a:cubicBezTo>
                  <a:pt x="6669364" y="2944088"/>
                  <a:pt x="6667663" y="2942786"/>
                  <a:pt x="6665306" y="2941670"/>
                </a:cubicBezTo>
                <a:cubicBezTo>
                  <a:pt x="6662949" y="2940553"/>
                  <a:pt x="6659678" y="2939747"/>
                  <a:pt x="6655490" y="2939251"/>
                </a:cubicBezTo>
                <a:cubicBezTo>
                  <a:pt x="6651302" y="2938755"/>
                  <a:pt x="6646328" y="2938507"/>
                  <a:pt x="6640569" y="2938507"/>
                </a:cubicBezTo>
                <a:close/>
                <a:moveTo>
                  <a:pt x="7902193" y="2937391"/>
                </a:moveTo>
                <a:cubicBezTo>
                  <a:pt x="7896489" y="2937391"/>
                  <a:pt x="7891589" y="2937701"/>
                  <a:pt x="7887497" y="2938321"/>
                </a:cubicBezTo>
                <a:cubicBezTo>
                  <a:pt x="7883404" y="2938941"/>
                  <a:pt x="7880055" y="2939685"/>
                  <a:pt x="7877451" y="2940553"/>
                </a:cubicBezTo>
                <a:cubicBezTo>
                  <a:pt x="7874846" y="2941422"/>
                  <a:pt x="7872986" y="2942600"/>
                  <a:pt x="7871870" y="2944088"/>
                </a:cubicBezTo>
                <a:cubicBezTo>
                  <a:pt x="7870754" y="2945576"/>
                  <a:pt x="7870195" y="2947313"/>
                  <a:pt x="7870195" y="2949297"/>
                </a:cubicBezTo>
                <a:lnTo>
                  <a:pt x="7870195" y="3411408"/>
                </a:lnTo>
                <a:cubicBezTo>
                  <a:pt x="7870195" y="3413393"/>
                  <a:pt x="7870691" y="3415129"/>
                  <a:pt x="7871684" y="3416618"/>
                </a:cubicBezTo>
                <a:cubicBezTo>
                  <a:pt x="7872676" y="3418106"/>
                  <a:pt x="7874412" y="3419284"/>
                  <a:pt x="7876893" y="3420152"/>
                </a:cubicBezTo>
                <a:cubicBezTo>
                  <a:pt x="7879373" y="3421020"/>
                  <a:pt x="7882722" y="3421764"/>
                  <a:pt x="7886939" y="3422385"/>
                </a:cubicBezTo>
                <a:cubicBezTo>
                  <a:pt x="7891155" y="3423005"/>
                  <a:pt x="7896240" y="3423315"/>
                  <a:pt x="7902193" y="3423315"/>
                </a:cubicBezTo>
                <a:cubicBezTo>
                  <a:pt x="7908395" y="3423315"/>
                  <a:pt x="7913542" y="3423005"/>
                  <a:pt x="7917634" y="3422385"/>
                </a:cubicBezTo>
                <a:cubicBezTo>
                  <a:pt x="7921727" y="3421764"/>
                  <a:pt x="7925014" y="3421020"/>
                  <a:pt x="7927494" y="3420152"/>
                </a:cubicBezTo>
                <a:cubicBezTo>
                  <a:pt x="7929975" y="3419284"/>
                  <a:pt x="7931711" y="3418106"/>
                  <a:pt x="7932703" y="3416618"/>
                </a:cubicBezTo>
                <a:cubicBezTo>
                  <a:pt x="7933696" y="3415129"/>
                  <a:pt x="7934191" y="3413393"/>
                  <a:pt x="7934191" y="3411408"/>
                </a:cubicBezTo>
                <a:lnTo>
                  <a:pt x="7934191" y="2949297"/>
                </a:lnTo>
                <a:cubicBezTo>
                  <a:pt x="7934191" y="2947313"/>
                  <a:pt x="7933696" y="2945576"/>
                  <a:pt x="7932703" y="2944088"/>
                </a:cubicBezTo>
                <a:cubicBezTo>
                  <a:pt x="7931711" y="2942600"/>
                  <a:pt x="7929975" y="2941422"/>
                  <a:pt x="7927494" y="2940553"/>
                </a:cubicBezTo>
                <a:cubicBezTo>
                  <a:pt x="7925014" y="2939685"/>
                  <a:pt x="7921727" y="2938941"/>
                  <a:pt x="7917634" y="2938321"/>
                </a:cubicBezTo>
                <a:cubicBezTo>
                  <a:pt x="7913542" y="2937701"/>
                  <a:pt x="7908395" y="2937391"/>
                  <a:pt x="7902193" y="2937391"/>
                </a:cubicBezTo>
                <a:close/>
                <a:moveTo>
                  <a:pt x="7272874" y="2937391"/>
                </a:moveTo>
                <a:cubicBezTo>
                  <a:pt x="7265432" y="2937391"/>
                  <a:pt x="7259293" y="2937577"/>
                  <a:pt x="7254456" y="2937949"/>
                </a:cubicBezTo>
                <a:cubicBezTo>
                  <a:pt x="7249619" y="2938321"/>
                  <a:pt x="7245651" y="2939003"/>
                  <a:pt x="7242550" y="2939995"/>
                </a:cubicBezTo>
                <a:cubicBezTo>
                  <a:pt x="7239449" y="2940987"/>
                  <a:pt x="7237093" y="2942352"/>
                  <a:pt x="7235481" y="2944088"/>
                </a:cubicBezTo>
                <a:cubicBezTo>
                  <a:pt x="7233868" y="2945824"/>
                  <a:pt x="7232566" y="2948057"/>
                  <a:pt x="7231574" y="2950785"/>
                </a:cubicBezTo>
                <a:lnTo>
                  <a:pt x="7070095" y="3398014"/>
                </a:lnTo>
                <a:cubicBezTo>
                  <a:pt x="7068111" y="3403471"/>
                  <a:pt x="7067057" y="3407874"/>
                  <a:pt x="7066933" y="3411222"/>
                </a:cubicBezTo>
                <a:cubicBezTo>
                  <a:pt x="7066809" y="3414571"/>
                  <a:pt x="7067677" y="3417113"/>
                  <a:pt x="7069537" y="3418850"/>
                </a:cubicBezTo>
                <a:cubicBezTo>
                  <a:pt x="7071398" y="3420586"/>
                  <a:pt x="7074622" y="3421764"/>
                  <a:pt x="7079211" y="3422385"/>
                </a:cubicBezTo>
                <a:cubicBezTo>
                  <a:pt x="7083800" y="3423005"/>
                  <a:pt x="7089691" y="3423315"/>
                  <a:pt x="7096884" y="3423315"/>
                </a:cubicBezTo>
                <a:cubicBezTo>
                  <a:pt x="7103830" y="3423315"/>
                  <a:pt x="7109473" y="3423067"/>
                  <a:pt x="7113814" y="3422571"/>
                </a:cubicBezTo>
                <a:cubicBezTo>
                  <a:pt x="7118154" y="3422074"/>
                  <a:pt x="7121503" y="3421268"/>
                  <a:pt x="7123859" y="3420152"/>
                </a:cubicBezTo>
                <a:cubicBezTo>
                  <a:pt x="7126216" y="3419036"/>
                  <a:pt x="7128014" y="3417672"/>
                  <a:pt x="7129254" y="3416059"/>
                </a:cubicBezTo>
                <a:cubicBezTo>
                  <a:pt x="7130495" y="3414447"/>
                  <a:pt x="7131487" y="3412525"/>
                  <a:pt x="7132231" y="3410292"/>
                </a:cubicBezTo>
                <a:lnTo>
                  <a:pt x="7171670" y="3294578"/>
                </a:lnTo>
                <a:lnTo>
                  <a:pt x="7371844" y="3294578"/>
                </a:lnTo>
                <a:lnTo>
                  <a:pt x="7413144" y="3411780"/>
                </a:lnTo>
                <a:cubicBezTo>
                  <a:pt x="7414136" y="3414013"/>
                  <a:pt x="7415191" y="3415873"/>
                  <a:pt x="7416307" y="3417361"/>
                </a:cubicBezTo>
                <a:cubicBezTo>
                  <a:pt x="7417423" y="3418850"/>
                  <a:pt x="7419159" y="3420028"/>
                  <a:pt x="7421516" y="3420896"/>
                </a:cubicBezTo>
                <a:cubicBezTo>
                  <a:pt x="7423872" y="3421764"/>
                  <a:pt x="7427345" y="3422385"/>
                  <a:pt x="7431934" y="3422757"/>
                </a:cubicBezTo>
                <a:cubicBezTo>
                  <a:pt x="7436523" y="3423129"/>
                  <a:pt x="7442662" y="3423315"/>
                  <a:pt x="7450351" y="3423315"/>
                </a:cubicBezTo>
                <a:cubicBezTo>
                  <a:pt x="7458041" y="3423315"/>
                  <a:pt x="7464180" y="3423067"/>
                  <a:pt x="7468769" y="3422571"/>
                </a:cubicBezTo>
                <a:cubicBezTo>
                  <a:pt x="7473358" y="3422074"/>
                  <a:pt x="7476644" y="3420958"/>
                  <a:pt x="7478629" y="3419222"/>
                </a:cubicBezTo>
                <a:cubicBezTo>
                  <a:pt x="7480613" y="3417486"/>
                  <a:pt x="7481543" y="3414943"/>
                  <a:pt x="7481419" y="3411594"/>
                </a:cubicBezTo>
                <a:cubicBezTo>
                  <a:pt x="7481295" y="3408246"/>
                  <a:pt x="7480241" y="3403843"/>
                  <a:pt x="7478257" y="3398386"/>
                </a:cubicBezTo>
                <a:lnTo>
                  <a:pt x="7316778" y="2951157"/>
                </a:lnTo>
                <a:cubicBezTo>
                  <a:pt x="7315786" y="2948429"/>
                  <a:pt x="7314421" y="2946134"/>
                  <a:pt x="7312685" y="2944274"/>
                </a:cubicBezTo>
                <a:cubicBezTo>
                  <a:pt x="7310949" y="2942414"/>
                  <a:pt x="7308468" y="2940987"/>
                  <a:pt x="7305244" y="2939995"/>
                </a:cubicBezTo>
                <a:cubicBezTo>
                  <a:pt x="7302019" y="2939003"/>
                  <a:pt x="7297802" y="2938321"/>
                  <a:pt x="7292593" y="2937949"/>
                </a:cubicBezTo>
                <a:cubicBezTo>
                  <a:pt x="7287384" y="2937577"/>
                  <a:pt x="7280811" y="2937391"/>
                  <a:pt x="7272874" y="2937391"/>
                </a:cubicBezTo>
                <a:close/>
                <a:moveTo>
                  <a:pt x="4625594" y="2937391"/>
                </a:moveTo>
                <a:cubicBezTo>
                  <a:pt x="4619641" y="2937391"/>
                  <a:pt x="4614555" y="2937701"/>
                  <a:pt x="4610339" y="2938321"/>
                </a:cubicBezTo>
                <a:cubicBezTo>
                  <a:pt x="4606122" y="2938941"/>
                  <a:pt x="4602773" y="2939685"/>
                  <a:pt x="4600293" y="2940553"/>
                </a:cubicBezTo>
                <a:cubicBezTo>
                  <a:pt x="4597812" y="2941422"/>
                  <a:pt x="4596076" y="2942600"/>
                  <a:pt x="4595084" y="2944088"/>
                </a:cubicBezTo>
                <a:cubicBezTo>
                  <a:pt x="4594092" y="2945576"/>
                  <a:pt x="4593595" y="2947313"/>
                  <a:pt x="4593595" y="2949297"/>
                </a:cubicBezTo>
                <a:lnTo>
                  <a:pt x="4593595" y="3395037"/>
                </a:lnTo>
                <a:cubicBezTo>
                  <a:pt x="4593595" y="3404711"/>
                  <a:pt x="4596138" y="3411470"/>
                  <a:pt x="4601223" y="3415315"/>
                </a:cubicBezTo>
                <a:cubicBezTo>
                  <a:pt x="4606308" y="3419160"/>
                  <a:pt x="4611703" y="3421082"/>
                  <a:pt x="4617408" y="3421082"/>
                </a:cubicBezTo>
                <a:lnTo>
                  <a:pt x="4830232" y="3421082"/>
                </a:lnTo>
                <a:cubicBezTo>
                  <a:pt x="4832464" y="3421082"/>
                  <a:pt x="4834387" y="3420524"/>
                  <a:pt x="4835999" y="3419408"/>
                </a:cubicBezTo>
                <a:cubicBezTo>
                  <a:pt x="4837612" y="3418292"/>
                  <a:pt x="4838976" y="3416555"/>
                  <a:pt x="4840092" y="3414199"/>
                </a:cubicBezTo>
                <a:cubicBezTo>
                  <a:pt x="4841208" y="3411842"/>
                  <a:pt x="4842014" y="3408990"/>
                  <a:pt x="4842511" y="3405641"/>
                </a:cubicBezTo>
                <a:cubicBezTo>
                  <a:pt x="4843007" y="3402293"/>
                  <a:pt x="4843255" y="3398138"/>
                  <a:pt x="4843255" y="3393177"/>
                </a:cubicBezTo>
                <a:cubicBezTo>
                  <a:pt x="4843255" y="3388216"/>
                  <a:pt x="4843007" y="3383999"/>
                  <a:pt x="4842511" y="3380527"/>
                </a:cubicBezTo>
                <a:cubicBezTo>
                  <a:pt x="4842014" y="3377054"/>
                  <a:pt x="4841208" y="3374263"/>
                  <a:pt x="4840092" y="3372155"/>
                </a:cubicBezTo>
                <a:cubicBezTo>
                  <a:pt x="4838976" y="3370046"/>
                  <a:pt x="4837612" y="3368434"/>
                  <a:pt x="4835999" y="3367318"/>
                </a:cubicBezTo>
                <a:cubicBezTo>
                  <a:pt x="4834387" y="3366202"/>
                  <a:pt x="4832464" y="3365644"/>
                  <a:pt x="4830232" y="3365644"/>
                </a:cubicBezTo>
                <a:lnTo>
                  <a:pt x="4657592" y="3365644"/>
                </a:lnTo>
                <a:lnTo>
                  <a:pt x="4657592" y="2949297"/>
                </a:lnTo>
                <a:cubicBezTo>
                  <a:pt x="4657592" y="2947313"/>
                  <a:pt x="4657096" y="2945576"/>
                  <a:pt x="4656103" y="2944088"/>
                </a:cubicBezTo>
                <a:cubicBezTo>
                  <a:pt x="4655111" y="2942600"/>
                  <a:pt x="4653375" y="2941422"/>
                  <a:pt x="4650894" y="2940553"/>
                </a:cubicBezTo>
                <a:cubicBezTo>
                  <a:pt x="4648414" y="2939685"/>
                  <a:pt x="4645128" y="2938941"/>
                  <a:pt x="4641034" y="2938321"/>
                </a:cubicBezTo>
                <a:cubicBezTo>
                  <a:pt x="4636942" y="2937701"/>
                  <a:pt x="4631795" y="2937391"/>
                  <a:pt x="4625594" y="2937391"/>
                </a:cubicBezTo>
                <a:close/>
                <a:moveTo>
                  <a:pt x="3396869" y="2937391"/>
                </a:moveTo>
                <a:cubicBezTo>
                  <a:pt x="3391163" y="2937391"/>
                  <a:pt x="3386265" y="2937701"/>
                  <a:pt x="3382172" y="2938321"/>
                </a:cubicBezTo>
                <a:cubicBezTo>
                  <a:pt x="3378079" y="2938941"/>
                  <a:pt x="3374730" y="2939685"/>
                  <a:pt x="3372126" y="2940553"/>
                </a:cubicBezTo>
                <a:cubicBezTo>
                  <a:pt x="3369521" y="2941422"/>
                  <a:pt x="3367661" y="2942600"/>
                  <a:pt x="3366545" y="2944088"/>
                </a:cubicBezTo>
                <a:cubicBezTo>
                  <a:pt x="3365429" y="2945576"/>
                  <a:pt x="3364871" y="2947313"/>
                  <a:pt x="3364871" y="2949297"/>
                </a:cubicBezTo>
                <a:lnTo>
                  <a:pt x="3364871" y="3411408"/>
                </a:lnTo>
                <a:cubicBezTo>
                  <a:pt x="3364871" y="3413393"/>
                  <a:pt x="3365366" y="3415129"/>
                  <a:pt x="3366359" y="3416618"/>
                </a:cubicBezTo>
                <a:cubicBezTo>
                  <a:pt x="3367351" y="3418106"/>
                  <a:pt x="3369087" y="3419284"/>
                  <a:pt x="3371568" y="3420152"/>
                </a:cubicBezTo>
                <a:cubicBezTo>
                  <a:pt x="3374048" y="3421020"/>
                  <a:pt x="3377397" y="3421764"/>
                  <a:pt x="3381613" y="3422385"/>
                </a:cubicBezTo>
                <a:cubicBezTo>
                  <a:pt x="3385831" y="3423005"/>
                  <a:pt x="3390915" y="3423315"/>
                  <a:pt x="3396869" y="3423315"/>
                </a:cubicBezTo>
                <a:cubicBezTo>
                  <a:pt x="3403070" y="3423315"/>
                  <a:pt x="3408217" y="3423005"/>
                  <a:pt x="3412309" y="3422385"/>
                </a:cubicBezTo>
                <a:cubicBezTo>
                  <a:pt x="3416402" y="3421764"/>
                  <a:pt x="3419689" y="3421020"/>
                  <a:pt x="3422169" y="3420152"/>
                </a:cubicBezTo>
                <a:cubicBezTo>
                  <a:pt x="3424650" y="3419284"/>
                  <a:pt x="3426386" y="3418106"/>
                  <a:pt x="3427378" y="3416618"/>
                </a:cubicBezTo>
                <a:cubicBezTo>
                  <a:pt x="3428371" y="3415129"/>
                  <a:pt x="3428867" y="3413393"/>
                  <a:pt x="3428867" y="3411408"/>
                </a:cubicBezTo>
                <a:lnTo>
                  <a:pt x="3428867" y="2949297"/>
                </a:lnTo>
                <a:cubicBezTo>
                  <a:pt x="3428867" y="2947313"/>
                  <a:pt x="3428371" y="2945576"/>
                  <a:pt x="3427378" y="2944088"/>
                </a:cubicBezTo>
                <a:cubicBezTo>
                  <a:pt x="3426386" y="2942600"/>
                  <a:pt x="3424650" y="2941422"/>
                  <a:pt x="3422169" y="2940553"/>
                </a:cubicBezTo>
                <a:cubicBezTo>
                  <a:pt x="3419689" y="2939685"/>
                  <a:pt x="3416402" y="2938941"/>
                  <a:pt x="3412309" y="2938321"/>
                </a:cubicBezTo>
                <a:cubicBezTo>
                  <a:pt x="3408217" y="2937701"/>
                  <a:pt x="3403070" y="2937391"/>
                  <a:pt x="3396869" y="2937391"/>
                </a:cubicBezTo>
                <a:close/>
                <a:moveTo>
                  <a:pt x="8253800" y="2932554"/>
                </a:moveTo>
                <a:cubicBezTo>
                  <a:pt x="8217089" y="2932554"/>
                  <a:pt x="8184967" y="2938445"/>
                  <a:pt x="8157433" y="2950227"/>
                </a:cubicBezTo>
                <a:cubicBezTo>
                  <a:pt x="8129900" y="2962009"/>
                  <a:pt x="8106956" y="2978753"/>
                  <a:pt x="8088600" y="3000457"/>
                </a:cubicBezTo>
                <a:cubicBezTo>
                  <a:pt x="8070245" y="3022161"/>
                  <a:pt x="8056479" y="3048516"/>
                  <a:pt x="8047301" y="3079522"/>
                </a:cubicBezTo>
                <a:cubicBezTo>
                  <a:pt x="8038123" y="3110527"/>
                  <a:pt x="8033534" y="3145006"/>
                  <a:pt x="8033534" y="3182957"/>
                </a:cubicBezTo>
                <a:cubicBezTo>
                  <a:pt x="8033534" y="3222645"/>
                  <a:pt x="8037751" y="3257743"/>
                  <a:pt x="8046185" y="3288253"/>
                </a:cubicBezTo>
                <a:cubicBezTo>
                  <a:pt x="8054618" y="3318763"/>
                  <a:pt x="8067455" y="3344312"/>
                  <a:pt x="8084694" y="3364900"/>
                </a:cubicBezTo>
                <a:cubicBezTo>
                  <a:pt x="8101933" y="3385488"/>
                  <a:pt x="8123761" y="3401176"/>
                  <a:pt x="8150178" y="3411966"/>
                </a:cubicBezTo>
                <a:cubicBezTo>
                  <a:pt x="8176595" y="3422757"/>
                  <a:pt x="8207911" y="3428152"/>
                  <a:pt x="8244126" y="3428152"/>
                </a:cubicBezTo>
                <a:cubicBezTo>
                  <a:pt x="8280837" y="3428152"/>
                  <a:pt x="8312959" y="3422260"/>
                  <a:pt x="8340492" y="3410478"/>
                </a:cubicBezTo>
                <a:cubicBezTo>
                  <a:pt x="8368025" y="3398696"/>
                  <a:pt x="8390908" y="3381829"/>
                  <a:pt x="8409138" y="3359877"/>
                </a:cubicBezTo>
                <a:cubicBezTo>
                  <a:pt x="8427370" y="3337925"/>
                  <a:pt x="8441074" y="3311321"/>
                  <a:pt x="8450252" y="3280068"/>
                </a:cubicBezTo>
                <a:cubicBezTo>
                  <a:pt x="8459430" y="3248814"/>
                  <a:pt x="8464019" y="3213715"/>
                  <a:pt x="8464019" y="3174772"/>
                </a:cubicBezTo>
                <a:cubicBezTo>
                  <a:pt x="8464019" y="3135828"/>
                  <a:pt x="8459740" y="3101288"/>
                  <a:pt x="8451182" y="3071150"/>
                </a:cubicBezTo>
                <a:cubicBezTo>
                  <a:pt x="8442625" y="3041012"/>
                  <a:pt x="8429602" y="3015712"/>
                  <a:pt x="8412116" y="2995248"/>
                </a:cubicBezTo>
                <a:cubicBezTo>
                  <a:pt x="8394628" y="2974784"/>
                  <a:pt x="8372738" y="2959219"/>
                  <a:pt x="8346445" y="2948553"/>
                </a:cubicBezTo>
                <a:cubicBezTo>
                  <a:pt x="8320153" y="2937887"/>
                  <a:pt x="8289270" y="2932554"/>
                  <a:pt x="8253800" y="2932554"/>
                </a:cubicBezTo>
                <a:close/>
                <a:moveTo>
                  <a:pt x="0" y="0"/>
                </a:moveTo>
                <a:lnTo>
                  <a:pt x="12192000" y="0"/>
                </a:lnTo>
                <a:lnTo>
                  <a:pt x="12192000" y="6858000"/>
                </a:lnTo>
                <a:lnTo>
                  <a:pt x="0" y="6858000"/>
                </a:lnTo>
                <a:close/>
              </a:path>
            </a:pathLst>
          </a:custGeom>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TextBox 4">
            <a:extLst>
              <a:ext uri="{FF2B5EF4-FFF2-40B4-BE49-F238E27FC236}">
                <a16:creationId xmlns:a16="http://schemas.microsoft.com/office/drawing/2014/main" id="{47363F6F-FB3D-FDF4-EAFB-C547DE537A67}"/>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113010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E208C3A6-D8D2-BF3C-A050-C3565C9C33DC}"/>
              </a:ext>
            </a:extLst>
          </p:cNvPr>
          <p:cNvSpPr/>
          <p:nvPr/>
        </p:nvSpPr>
        <p:spPr>
          <a:xfrm>
            <a:off x="5544766" y="436066"/>
            <a:ext cx="6381345" cy="5894962"/>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429199A7-FAF6-4095-8255-3793613673F6}"/>
              </a:ext>
            </a:extLst>
          </p:cNvPr>
          <p:cNvSpPr txBox="1"/>
          <p:nvPr/>
        </p:nvSpPr>
        <p:spPr>
          <a:xfrm>
            <a:off x="596900" y="2070100"/>
            <a:ext cx="2882900" cy="1323439"/>
          </a:xfrm>
          <a:prstGeom prst="rect">
            <a:avLst/>
          </a:prstGeom>
          <a:noFill/>
          <a:ln>
            <a:noFill/>
          </a:ln>
        </p:spPr>
        <p:txBody>
          <a:bodyPr wrap="square" rtlCol="0">
            <a:spAutoFit/>
          </a:bodyPr>
          <a:lstStyle/>
          <a:p>
            <a:r>
              <a:rPr lang="en-IN" sz="4000" b="1" dirty="0">
                <a:ln>
                  <a:solidFill>
                    <a:schemeClr val="tx1"/>
                  </a:solidFill>
                </a:ln>
                <a:solidFill>
                  <a:schemeClr val="bg1"/>
                </a:solidFill>
              </a:rPr>
              <a:t>Proposed  Framework</a:t>
            </a:r>
          </a:p>
        </p:txBody>
      </p:sp>
      <p:grpSp>
        <p:nvGrpSpPr>
          <p:cNvPr id="27" name="Group 26">
            <a:extLst>
              <a:ext uri="{FF2B5EF4-FFF2-40B4-BE49-F238E27FC236}">
                <a16:creationId xmlns:a16="http://schemas.microsoft.com/office/drawing/2014/main" id="{D7FB5556-9025-55A5-1B02-A5F5AF336A0F}"/>
              </a:ext>
            </a:extLst>
          </p:cNvPr>
          <p:cNvGrpSpPr/>
          <p:nvPr/>
        </p:nvGrpSpPr>
        <p:grpSpPr>
          <a:xfrm>
            <a:off x="6024559" y="1009883"/>
            <a:ext cx="5375280" cy="4838233"/>
            <a:chOff x="6024559" y="1009883"/>
            <a:chExt cx="5375280" cy="4838233"/>
          </a:xfrm>
        </p:grpSpPr>
        <p:sp>
          <p:nvSpPr>
            <p:cNvPr id="28" name="Arrow: Bent-Up 27">
              <a:extLst>
                <a:ext uri="{FF2B5EF4-FFF2-40B4-BE49-F238E27FC236}">
                  <a16:creationId xmlns:a16="http://schemas.microsoft.com/office/drawing/2014/main" id="{1A4B7316-6569-0058-D31D-7512D848F654}"/>
                </a:ext>
              </a:extLst>
            </p:cNvPr>
            <p:cNvSpPr/>
            <p:nvPr/>
          </p:nvSpPr>
          <p:spPr>
            <a:xfrm rot="5400000">
              <a:off x="6188969" y="1697780"/>
              <a:ext cx="620555" cy="706480"/>
            </a:xfrm>
            <a:prstGeom prst="bentUpArrow">
              <a:avLst>
                <a:gd name="adj1" fmla="val 32840"/>
                <a:gd name="adj2" fmla="val 25000"/>
                <a:gd name="adj3" fmla="val 35780"/>
              </a:avLst>
            </a:prstGeom>
          </p:spPr>
          <p:style>
            <a:lnRef idx="1">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9" name="Freeform: Shape 28">
              <a:extLst>
                <a:ext uri="{FF2B5EF4-FFF2-40B4-BE49-F238E27FC236}">
                  <a16:creationId xmlns:a16="http://schemas.microsoft.com/office/drawing/2014/main" id="{093C5A6A-AE3C-4755-FC5B-9B0F8520A09F}"/>
                </a:ext>
              </a:extLst>
            </p:cNvPr>
            <p:cNvSpPr/>
            <p:nvPr/>
          </p:nvSpPr>
          <p:spPr>
            <a:xfrm>
              <a:off x="6024559" y="1009883"/>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a:t>Input</a:t>
              </a:r>
            </a:p>
          </p:txBody>
        </p:sp>
        <p:sp>
          <p:nvSpPr>
            <p:cNvPr id="30" name="Rectangle 29">
              <a:extLst>
                <a:ext uri="{FF2B5EF4-FFF2-40B4-BE49-F238E27FC236}">
                  <a16:creationId xmlns:a16="http://schemas.microsoft.com/office/drawing/2014/main" id="{A09E1539-D585-869E-99AE-E0AECB0D13AD}"/>
                </a:ext>
              </a:extLst>
            </p:cNvPr>
            <p:cNvSpPr/>
            <p:nvPr/>
          </p:nvSpPr>
          <p:spPr>
            <a:xfrm>
              <a:off x="7069210" y="1079621"/>
              <a:ext cx="759778" cy="5910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Arrow: Bent-Up 30">
              <a:extLst>
                <a:ext uri="{FF2B5EF4-FFF2-40B4-BE49-F238E27FC236}">
                  <a16:creationId xmlns:a16="http://schemas.microsoft.com/office/drawing/2014/main" id="{87A2BF03-94A3-7EEC-DDFB-86FD4E209C3A}"/>
                </a:ext>
              </a:extLst>
            </p:cNvPr>
            <p:cNvSpPr/>
            <p:nvPr/>
          </p:nvSpPr>
          <p:spPr>
            <a:xfrm rot="5400000">
              <a:off x="7055095" y="2519183"/>
              <a:ext cx="620555" cy="706480"/>
            </a:xfrm>
            <a:prstGeom prst="bentUpArrow">
              <a:avLst>
                <a:gd name="adj1" fmla="val 32840"/>
                <a:gd name="adj2" fmla="val 25000"/>
                <a:gd name="adj3" fmla="val 35780"/>
              </a:avLst>
            </a:prstGeom>
          </p:spPr>
          <p:style>
            <a:lnRef idx="1">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2F598B4A-CDA7-2829-79AD-F630BE0CDA3C}"/>
                </a:ext>
              </a:extLst>
            </p:cNvPr>
            <p:cNvSpPr/>
            <p:nvPr/>
          </p:nvSpPr>
          <p:spPr>
            <a:xfrm>
              <a:off x="6890685" y="1831284"/>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a:t>Pre-Processing</a:t>
              </a:r>
            </a:p>
          </p:txBody>
        </p:sp>
        <p:sp>
          <p:nvSpPr>
            <p:cNvPr id="33" name="Rectangle 32">
              <a:extLst>
                <a:ext uri="{FF2B5EF4-FFF2-40B4-BE49-F238E27FC236}">
                  <a16:creationId xmlns:a16="http://schemas.microsoft.com/office/drawing/2014/main" id="{EFBEEA8F-E0F5-4E21-F37C-EB02DA447028}"/>
                </a:ext>
              </a:extLst>
            </p:cNvPr>
            <p:cNvSpPr/>
            <p:nvPr/>
          </p:nvSpPr>
          <p:spPr>
            <a:xfrm>
              <a:off x="7935336" y="1901023"/>
              <a:ext cx="759778" cy="5910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Arrow: Bent-Up 33">
              <a:extLst>
                <a:ext uri="{FF2B5EF4-FFF2-40B4-BE49-F238E27FC236}">
                  <a16:creationId xmlns:a16="http://schemas.microsoft.com/office/drawing/2014/main" id="{3AD33FD5-7E84-5074-989F-F35C8B42A3D7}"/>
                </a:ext>
              </a:extLst>
            </p:cNvPr>
            <p:cNvSpPr/>
            <p:nvPr/>
          </p:nvSpPr>
          <p:spPr>
            <a:xfrm rot="5400000">
              <a:off x="7921221" y="3340585"/>
              <a:ext cx="620555" cy="706480"/>
            </a:xfrm>
            <a:prstGeom prst="bentUpArrow">
              <a:avLst>
                <a:gd name="adj1" fmla="val 32840"/>
                <a:gd name="adj2" fmla="val 25000"/>
                <a:gd name="adj3" fmla="val 35780"/>
              </a:avLst>
            </a:prstGeom>
          </p:spPr>
          <p:style>
            <a:lnRef idx="1">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35" name="Freeform: Shape 34">
              <a:extLst>
                <a:ext uri="{FF2B5EF4-FFF2-40B4-BE49-F238E27FC236}">
                  <a16:creationId xmlns:a16="http://schemas.microsoft.com/office/drawing/2014/main" id="{B09982EF-382C-62C9-5DA4-8777F1426646}"/>
                </a:ext>
              </a:extLst>
            </p:cNvPr>
            <p:cNvSpPr/>
            <p:nvPr/>
          </p:nvSpPr>
          <p:spPr>
            <a:xfrm>
              <a:off x="7756811" y="2652687"/>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a:t>SRCNN</a:t>
              </a:r>
            </a:p>
          </p:txBody>
        </p:sp>
        <p:sp>
          <p:nvSpPr>
            <p:cNvPr id="36" name="Rectangle 35">
              <a:extLst>
                <a:ext uri="{FF2B5EF4-FFF2-40B4-BE49-F238E27FC236}">
                  <a16:creationId xmlns:a16="http://schemas.microsoft.com/office/drawing/2014/main" id="{90CF53E2-1434-AD75-888D-48E76ADB31E1}"/>
                </a:ext>
              </a:extLst>
            </p:cNvPr>
            <p:cNvSpPr/>
            <p:nvPr/>
          </p:nvSpPr>
          <p:spPr>
            <a:xfrm>
              <a:off x="8801462" y="2722426"/>
              <a:ext cx="759778" cy="5910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7" name="Arrow: Bent-Up 36">
              <a:extLst>
                <a:ext uri="{FF2B5EF4-FFF2-40B4-BE49-F238E27FC236}">
                  <a16:creationId xmlns:a16="http://schemas.microsoft.com/office/drawing/2014/main" id="{AA172682-3DA2-90B8-FCEE-CA2D0EAD974E}"/>
                </a:ext>
              </a:extLst>
            </p:cNvPr>
            <p:cNvSpPr/>
            <p:nvPr/>
          </p:nvSpPr>
          <p:spPr>
            <a:xfrm rot="5400000">
              <a:off x="8787347" y="4161988"/>
              <a:ext cx="620555" cy="706480"/>
            </a:xfrm>
            <a:prstGeom prst="bentUpArrow">
              <a:avLst>
                <a:gd name="adj1" fmla="val 32840"/>
                <a:gd name="adj2" fmla="val 25000"/>
                <a:gd name="adj3" fmla="val 35780"/>
              </a:avLst>
            </a:prstGeom>
          </p:spPr>
          <p:style>
            <a:lnRef idx="1">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DE6E1C90-0D21-AC5B-57BF-33A61D7A66B7}"/>
                </a:ext>
              </a:extLst>
            </p:cNvPr>
            <p:cNvSpPr/>
            <p:nvPr/>
          </p:nvSpPr>
          <p:spPr>
            <a:xfrm>
              <a:off x="8622937" y="3474090"/>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a:t>U-Net</a:t>
              </a:r>
            </a:p>
          </p:txBody>
        </p:sp>
        <p:sp>
          <p:nvSpPr>
            <p:cNvPr id="39" name="Rectangle 38">
              <a:extLst>
                <a:ext uri="{FF2B5EF4-FFF2-40B4-BE49-F238E27FC236}">
                  <a16:creationId xmlns:a16="http://schemas.microsoft.com/office/drawing/2014/main" id="{84D0861D-F63F-78FF-9C8F-1F69919D4BD2}"/>
                </a:ext>
              </a:extLst>
            </p:cNvPr>
            <p:cNvSpPr/>
            <p:nvPr/>
          </p:nvSpPr>
          <p:spPr>
            <a:xfrm>
              <a:off x="9667588" y="3543828"/>
              <a:ext cx="759778" cy="5910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Arrow: Bent-Up 39">
              <a:extLst>
                <a:ext uri="{FF2B5EF4-FFF2-40B4-BE49-F238E27FC236}">
                  <a16:creationId xmlns:a16="http://schemas.microsoft.com/office/drawing/2014/main" id="{C484ABBE-6717-F80B-829C-B518341DD3FF}"/>
                </a:ext>
              </a:extLst>
            </p:cNvPr>
            <p:cNvSpPr/>
            <p:nvPr/>
          </p:nvSpPr>
          <p:spPr>
            <a:xfrm rot="5400000">
              <a:off x="9653473" y="4983391"/>
              <a:ext cx="620555" cy="706480"/>
            </a:xfrm>
            <a:prstGeom prst="bentUpArrow">
              <a:avLst>
                <a:gd name="adj1" fmla="val 32840"/>
                <a:gd name="adj2" fmla="val 25000"/>
                <a:gd name="adj3" fmla="val 35780"/>
              </a:avLst>
            </a:prstGeom>
          </p:spPr>
          <p:style>
            <a:lnRef idx="1">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41" name="Freeform: Shape 40">
              <a:extLst>
                <a:ext uri="{FF2B5EF4-FFF2-40B4-BE49-F238E27FC236}">
                  <a16:creationId xmlns:a16="http://schemas.microsoft.com/office/drawing/2014/main" id="{6DB638AF-BEDD-74C9-6137-79E7D26E8B54}"/>
                </a:ext>
              </a:extLst>
            </p:cNvPr>
            <p:cNvSpPr/>
            <p:nvPr/>
          </p:nvSpPr>
          <p:spPr>
            <a:xfrm>
              <a:off x="9489063" y="4295492"/>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dirty="0"/>
                <a:t>Post Processing</a:t>
              </a:r>
            </a:p>
          </p:txBody>
        </p:sp>
        <p:sp>
          <p:nvSpPr>
            <p:cNvPr id="42" name="Rectangle 41">
              <a:extLst>
                <a:ext uri="{FF2B5EF4-FFF2-40B4-BE49-F238E27FC236}">
                  <a16:creationId xmlns:a16="http://schemas.microsoft.com/office/drawing/2014/main" id="{7B163979-5F34-3552-4BCD-6E98CB708A6D}"/>
                </a:ext>
              </a:extLst>
            </p:cNvPr>
            <p:cNvSpPr/>
            <p:nvPr/>
          </p:nvSpPr>
          <p:spPr>
            <a:xfrm>
              <a:off x="10533714" y="4365231"/>
              <a:ext cx="759778" cy="5910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48E3E8CE-5ED9-CAF8-DC0F-FB89CE4D9EEB}"/>
                </a:ext>
              </a:extLst>
            </p:cNvPr>
            <p:cNvSpPr/>
            <p:nvPr/>
          </p:nvSpPr>
          <p:spPr>
            <a:xfrm>
              <a:off x="10355189" y="5116895"/>
              <a:ext cx="1044650" cy="731221"/>
            </a:xfrm>
            <a:custGeom>
              <a:avLst/>
              <a:gdLst>
                <a:gd name="connsiteX0" fmla="*/ 0 w 1044650"/>
                <a:gd name="connsiteY0" fmla="*/ 121895 h 731221"/>
                <a:gd name="connsiteX1" fmla="*/ 121895 w 1044650"/>
                <a:gd name="connsiteY1" fmla="*/ 0 h 731221"/>
                <a:gd name="connsiteX2" fmla="*/ 922755 w 1044650"/>
                <a:gd name="connsiteY2" fmla="*/ 0 h 731221"/>
                <a:gd name="connsiteX3" fmla="*/ 1044650 w 1044650"/>
                <a:gd name="connsiteY3" fmla="*/ 121895 h 731221"/>
                <a:gd name="connsiteX4" fmla="*/ 1044650 w 1044650"/>
                <a:gd name="connsiteY4" fmla="*/ 609326 h 731221"/>
                <a:gd name="connsiteX5" fmla="*/ 922755 w 1044650"/>
                <a:gd name="connsiteY5" fmla="*/ 731221 h 731221"/>
                <a:gd name="connsiteX6" fmla="*/ 121895 w 1044650"/>
                <a:gd name="connsiteY6" fmla="*/ 731221 h 731221"/>
                <a:gd name="connsiteX7" fmla="*/ 0 w 1044650"/>
                <a:gd name="connsiteY7" fmla="*/ 609326 h 731221"/>
                <a:gd name="connsiteX8" fmla="*/ 0 w 1044650"/>
                <a:gd name="connsiteY8" fmla="*/ 121895 h 73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650" h="731221">
                  <a:moveTo>
                    <a:pt x="0" y="121895"/>
                  </a:moveTo>
                  <a:cubicBezTo>
                    <a:pt x="0" y="54574"/>
                    <a:pt x="54574" y="0"/>
                    <a:pt x="121895" y="0"/>
                  </a:cubicBezTo>
                  <a:lnTo>
                    <a:pt x="922755" y="0"/>
                  </a:lnTo>
                  <a:cubicBezTo>
                    <a:pt x="990076" y="0"/>
                    <a:pt x="1044650" y="54574"/>
                    <a:pt x="1044650" y="121895"/>
                  </a:cubicBezTo>
                  <a:lnTo>
                    <a:pt x="1044650" y="609326"/>
                  </a:lnTo>
                  <a:cubicBezTo>
                    <a:pt x="1044650" y="676647"/>
                    <a:pt x="990076" y="731221"/>
                    <a:pt x="922755" y="731221"/>
                  </a:cubicBezTo>
                  <a:lnTo>
                    <a:pt x="121895" y="731221"/>
                  </a:lnTo>
                  <a:cubicBezTo>
                    <a:pt x="54574" y="731221"/>
                    <a:pt x="0" y="676647"/>
                    <a:pt x="0" y="609326"/>
                  </a:cubicBezTo>
                  <a:lnTo>
                    <a:pt x="0" y="12189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92852" tIns="92852" rIns="92852" bIns="92852" numCol="1" spcCol="1270" anchor="ctr" anchorCtr="0">
              <a:noAutofit/>
            </a:bodyPr>
            <a:lstStyle/>
            <a:p>
              <a:pPr marL="0" lvl="0" indent="0" algn="ctr" defTabSz="666750">
                <a:lnSpc>
                  <a:spcPct val="90000"/>
                </a:lnSpc>
                <a:spcBef>
                  <a:spcPct val="0"/>
                </a:spcBef>
                <a:spcAft>
                  <a:spcPct val="35000"/>
                </a:spcAft>
                <a:buNone/>
              </a:pPr>
              <a:r>
                <a:rPr lang="en-IN" sz="1500" kern="1200"/>
                <a:t>Results</a:t>
              </a:r>
            </a:p>
          </p:txBody>
        </p:sp>
      </p:grpSp>
      <p:sp>
        <p:nvSpPr>
          <p:cNvPr id="44" name="Rectangle: Rounded Corners 43">
            <a:extLst>
              <a:ext uri="{FF2B5EF4-FFF2-40B4-BE49-F238E27FC236}">
                <a16:creationId xmlns:a16="http://schemas.microsoft.com/office/drawing/2014/main" id="{10192F60-A3E5-C9C1-CB37-9F3708AFF600}"/>
              </a:ext>
            </a:extLst>
          </p:cNvPr>
          <p:cNvSpPr/>
          <p:nvPr/>
        </p:nvSpPr>
        <p:spPr>
          <a:xfrm>
            <a:off x="5584977" y="487442"/>
            <a:ext cx="6318813" cy="5843586"/>
          </a:xfrm>
          <a:prstGeom prst="roundRect">
            <a:avLst/>
          </a:prstGeom>
          <a:noFill/>
          <a:ln w="28575">
            <a:solidFill>
              <a:schemeClr val="accent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7A2B98CF-31E3-4830-FD2F-DA44CE8697E9}"/>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251779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D7000801-5D3D-0CBA-3CE9-6A43B4751E91}"/>
              </a:ext>
            </a:extLst>
          </p:cNvPr>
          <p:cNvSpPr/>
          <p:nvPr/>
        </p:nvSpPr>
        <p:spPr>
          <a:xfrm>
            <a:off x="0" y="0"/>
            <a:ext cx="12192000" cy="6858000"/>
          </a:xfrm>
          <a:custGeom>
            <a:avLst/>
            <a:gdLst/>
            <a:ahLst/>
            <a:cxnLst/>
            <a:rect l="l" t="t" r="r" b="b"/>
            <a:pathLst>
              <a:path w="12192000" h="6858000">
                <a:moveTo>
                  <a:pt x="6826498" y="877625"/>
                </a:moveTo>
                <a:lnTo>
                  <a:pt x="6870621" y="878857"/>
                </a:lnTo>
                <a:cubicBezTo>
                  <a:pt x="6880974" y="879186"/>
                  <a:pt x="6889108" y="881322"/>
                  <a:pt x="6895024" y="885266"/>
                </a:cubicBezTo>
                <a:cubicBezTo>
                  <a:pt x="6900940" y="889210"/>
                  <a:pt x="6903898" y="894880"/>
                  <a:pt x="6903898" y="902274"/>
                </a:cubicBezTo>
                <a:cubicBezTo>
                  <a:pt x="6903898" y="906547"/>
                  <a:pt x="6903076" y="910614"/>
                  <a:pt x="6901433" y="914476"/>
                </a:cubicBezTo>
                <a:cubicBezTo>
                  <a:pt x="6899790" y="918338"/>
                  <a:pt x="6896996" y="921830"/>
                  <a:pt x="6893052" y="924952"/>
                </a:cubicBezTo>
                <a:cubicBezTo>
                  <a:pt x="6889108" y="928074"/>
                  <a:pt x="6883932" y="930580"/>
                  <a:pt x="6877523" y="932470"/>
                </a:cubicBezTo>
                <a:cubicBezTo>
                  <a:pt x="6871114" y="934360"/>
                  <a:pt x="6863226" y="935305"/>
                  <a:pt x="6853859" y="935305"/>
                </a:cubicBezTo>
                <a:cubicBezTo>
                  <a:pt x="6838740" y="935305"/>
                  <a:pt x="6827032" y="933169"/>
                  <a:pt x="6818733" y="928896"/>
                </a:cubicBezTo>
                <a:cubicBezTo>
                  <a:pt x="6810435" y="924623"/>
                  <a:pt x="6806285" y="918379"/>
                  <a:pt x="6806285" y="910162"/>
                </a:cubicBezTo>
                <a:cubicBezTo>
                  <a:pt x="6806285" y="907533"/>
                  <a:pt x="6806532" y="904986"/>
                  <a:pt x="6807025" y="902521"/>
                </a:cubicBezTo>
                <a:cubicBezTo>
                  <a:pt x="6807518" y="900056"/>
                  <a:pt x="6808545" y="897509"/>
                  <a:pt x="6810106" y="894880"/>
                </a:cubicBezTo>
                <a:cubicBezTo>
                  <a:pt x="6811667" y="892250"/>
                  <a:pt x="6813721" y="889498"/>
                  <a:pt x="6816269" y="886622"/>
                </a:cubicBezTo>
                <a:cubicBezTo>
                  <a:pt x="6818815" y="883746"/>
                  <a:pt x="6822225" y="880747"/>
                  <a:pt x="6826498" y="877625"/>
                </a:cubicBezTo>
                <a:close/>
                <a:moveTo>
                  <a:pt x="3965705" y="816494"/>
                </a:moveTo>
                <a:cubicBezTo>
                  <a:pt x="3958968" y="816494"/>
                  <a:pt x="3953381" y="817110"/>
                  <a:pt x="3948943" y="818342"/>
                </a:cubicBezTo>
                <a:cubicBezTo>
                  <a:pt x="3944507" y="819575"/>
                  <a:pt x="3940933" y="821670"/>
                  <a:pt x="3938221" y="824628"/>
                </a:cubicBezTo>
                <a:cubicBezTo>
                  <a:pt x="3935510" y="827586"/>
                  <a:pt x="3933661" y="831489"/>
                  <a:pt x="3932675" y="836337"/>
                </a:cubicBezTo>
                <a:cubicBezTo>
                  <a:pt x="3931689" y="841184"/>
                  <a:pt x="3931196" y="847059"/>
                  <a:pt x="3931196" y="853961"/>
                </a:cubicBezTo>
                <a:cubicBezTo>
                  <a:pt x="3931196" y="860863"/>
                  <a:pt x="3931689" y="866656"/>
                  <a:pt x="3932675" y="871339"/>
                </a:cubicBezTo>
                <a:cubicBezTo>
                  <a:pt x="3933661" y="876023"/>
                  <a:pt x="3935510" y="879843"/>
                  <a:pt x="3938221" y="882801"/>
                </a:cubicBezTo>
                <a:cubicBezTo>
                  <a:pt x="3940933" y="885759"/>
                  <a:pt x="3944507" y="887854"/>
                  <a:pt x="3948943" y="889087"/>
                </a:cubicBezTo>
                <a:cubicBezTo>
                  <a:pt x="3953381" y="890319"/>
                  <a:pt x="3958968" y="890936"/>
                  <a:pt x="3965705" y="890936"/>
                </a:cubicBezTo>
                <a:cubicBezTo>
                  <a:pt x="3972443" y="890936"/>
                  <a:pt x="3978030" y="890319"/>
                  <a:pt x="3982467" y="889087"/>
                </a:cubicBezTo>
                <a:cubicBezTo>
                  <a:pt x="3986904" y="887854"/>
                  <a:pt x="3990478" y="885759"/>
                  <a:pt x="3993190" y="882801"/>
                </a:cubicBezTo>
                <a:cubicBezTo>
                  <a:pt x="3995901" y="879843"/>
                  <a:pt x="3997832" y="876023"/>
                  <a:pt x="3998982" y="871339"/>
                </a:cubicBezTo>
                <a:cubicBezTo>
                  <a:pt x="4000133" y="866656"/>
                  <a:pt x="4000708" y="860863"/>
                  <a:pt x="4000708" y="853961"/>
                </a:cubicBezTo>
                <a:cubicBezTo>
                  <a:pt x="4000708" y="847059"/>
                  <a:pt x="4000133" y="841184"/>
                  <a:pt x="3998982" y="836337"/>
                </a:cubicBezTo>
                <a:cubicBezTo>
                  <a:pt x="3997832" y="831489"/>
                  <a:pt x="3995901" y="827586"/>
                  <a:pt x="3993190" y="824628"/>
                </a:cubicBezTo>
                <a:cubicBezTo>
                  <a:pt x="3990478" y="821670"/>
                  <a:pt x="3986904" y="819575"/>
                  <a:pt x="3982467" y="818342"/>
                </a:cubicBezTo>
                <a:cubicBezTo>
                  <a:pt x="3978030" y="817110"/>
                  <a:pt x="3972443" y="816494"/>
                  <a:pt x="3965705" y="816494"/>
                </a:cubicBezTo>
                <a:close/>
                <a:moveTo>
                  <a:pt x="8273754" y="785928"/>
                </a:moveTo>
                <a:lnTo>
                  <a:pt x="8297418" y="785928"/>
                </a:lnTo>
                <a:lnTo>
                  <a:pt x="8297418" y="823396"/>
                </a:lnTo>
                <a:cubicBezTo>
                  <a:pt x="8289858" y="831941"/>
                  <a:pt x="8282423" y="838432"/>
                  <a:pt x="8275110" y="842869"/>
                </a:cubicBezTo>
                <a:cubicBezTo>
                  <a:pt x="8267797" y="847306"/>
                  <a:pt x="8259786" y="849524"/>
                  <a:pt x="8251076" y="849524"/>
                </a:cubicBezTo>
                <a:cubicBezTo>
                  <a:pt x="8240723" y="849524"/>
                  <a:pt x="8232630" y="846895"/>
                  <a:pt x="8226796" y="841636"/>
                </a:cubicBezTo>
                <a:cubicBezTo>
                  <a:pt x="8220962" y="836378"/>
                  <a:pt x="8218046" y="829147"/>
                  <a:pt x="8218046" y="819945"/>
                </a:cubicBezTo>
                <a:cubicBezTo>
                  <a:pt x="8218046" y="814522"/>
                  <a:pt x="8219073" y="809715"/>
                  <a:pt x="8221127" y="805525"/>
                </a:cubicBezTo>
                <a:cubicBezTo>
                  <a:pt x="8223181" y="801334"/>
                  <a:pt x="8226427" y="797760"/>
                  <a:pt x="8230864" y="794802"/>
                </a:cubicBezTo>
                <a:cubicBezTo>
                  <a:pt x="8235301" y="791844"/>
                  <a:pt x="8241052" y="789625"/>
                  <a:pt x="8248118" y="788146"/>
                </a:cubicBezTo>
                <a:cubicBezTo>
                  <a:pt x="8255185" y="786668"/>
                  <a:pt x="8263730" y="785928"/>
                  <a:pt x="8273754" y="785928"/>
                </a:cubicBezTo>
                <a:close/>
                <a:moveTo>
                  <a:pt x="6625929" y="785928"/>
                </a:moveTo>
                <a:lnTo>
                  <a:pt x="6649593" y="785928"/>
                </a:lnTo>
                <a:lnTo>
                  <a:pt x="6649593" y="823396"/>
                </a:lnTo>
                <a:cubicBezTo>
                  <a:pt x="6642034" y="831941"/>
                  <a:pt x="6634597" y="838432"/>
                  <a:pt x="6627285" y="842869"/>
                </a:cubicBezTo>
                <a:cubicBezTo>
                  <a:pt x="6619972" y="847306"/>
                  <a:pt x="6611961" y="849524"/>
                  <a:pt x="6603251" y="849524"/>
                </a:cubicBezTo>
                <a:cubicBezTo>
                  <a:pt x="6592898" y="849524"/>
                  <a:pt x="6584805" y="846895"/>
                  <a:pt x="6578971" y="841636"/>
                </a:cubicBezTo>
                <a:cubicBezTo>
                  <a:pt x="6573138" y="836378"/>
                  <a:pt x="6570221" y="829147"/>
                  <a:pt x="6570221" y="819945"/>
                </a:cubicBezTo>
                <a:cubicBezTo>
                  <a:pt x="6570221" y="814522"/>
                  <a:pt x="6571248" y="809715"/>
                  <a:pt x="6573302" y="805525"/>
                </a:cubicBezTo>
                <a:cubicBezTo>
                  <a:pt x="6575356" y="801334"/>
                  <a:pt x="6578602" y="797760"/>
                  <a:pt x="6583039" y="794802"/>
                </a:cubicBezTo>
                <a:cubicBezTo>
                  <a:pt x="6587476" y="791844"/>
                  <a:pt x="6593227" y="789625"/>
                  <a:pt x="6600293" y="788146"/>
                </a:cubicBezTo>
                <a:cubicBezTo>
                  <a:pt x="6607359" y="786668"/>
                  <a:pt x="6615905" y="785928"/>
                  <a:pt x="6625929" y="785928"/>
                </a:cubicBezTo>
                <a:close/>
                <a:moveTo>
                  <a:pt x="5587704" y="785928"/>
                </a:moveTo>
                <a:lnTo>
                  <a:pt x="5611368" y="785928"/>
                </a:lnTo>
                <a:lnTo>
                  <a:pt x="5611368" y="823396"/>
                </a:lnTo>
                <a:cubicBezTo>
                  <a:pt x="5603809" y="831941"/>
                  <a:pt x="5596372" y="838432"/>
                  <a:pt x="5589060" y="842869"/>
                </a:cubicBezTo>
                <a:cubicBezTo>
                  <a:pt x="5581747" y="847306"/>
                  <a:pt x="5573736" y="849524"/>
                  <a:pt x="5565026" y="849524"/>
                </a:cubicBezTo>
                <a:cubicBezTo>
                  <a:pt x="5554673" y="849524"/>
                  <a:pt x="5546580" y="846895"/>
                  <a:pt x="5540746" y="841636"/>
                </a:cubicBezTo>
                <a:cubicBezTo>
                  <a:pt x="5534913" y="836378"/>
                  <a:pt x="5531996" y="829147"/>
                  <a:pt x="5531996" y="819945"/>
                </a:cubicBezTo>
                <a:cubicBezTo>
                  <a:pt x="5531996" y="814522"/>
                  <a:pt x="5533023" y="809715"/>
                  <a:pt x="5535077" y="805525"/>
                </a:cubicBezTo>
                <a:cubicBezTo>
                  <a:pt x="5537131" y="801334"/>
                  <a:pt x="5540377" y="797760"/>
                  <a:pt x="5544814" y="794802"/>
                </a:cubicBezTo>
                <a:cubicBezTo>
                  <a:pt x="5549251" y="791844"/>
                  <a:pt x="5555002" y="789625"/>
                  <a:pt x="5562068" y="788146"/>
                </a:cubicBezTo>
                <a:cubicBezTo>
                  <a:pt x="5569135" y="786668"/>
                  <a:pt x="5577681" y="785928"/>
                  <a:pt x="5587704" y="785928"/>
                </a:cubicBezTo>
                <a:close/>
                <a:moveTo>
                  <a:pt x="2807478" y="698422"/>
                </a:moveTo>
                <a:cubicBezTo>
                  <a:pt x="2815859" y="698422"/>
                  <a:pt x="2822802" y="700435"/>
                  <a:pt x="2828307" y="704461"/>
                </a:cubicBezTo>
                <a:cubicBezTo>
                  <a:pt x="2833813" y="708487"/>
                  <a:pt x="2838291" y="713869"/>
                  <a:pt x="2841741" y="720606"/>
                </a:cubicBezTo>
                <a:cubicBezTo>
                  <a:pt x="2845192" y="727344"/>
                  <a:pt x="2847616" y="735068"/>
                  <a:pt x="2849013" y="743777"/>
                </a:cubicBezTo>
                <a:cubicBezTo>
                  <a:pt x="2850410" y="752487"/>
                  <a:pt x="2851108" y="761525"/>
                  <a:pt x="2851108" y="770892"/>
                </a:cubicBezTo>
                <a:cubicBezTo>
                  <a:pt x="2851108" y="779273"/>
                  <a:pt x="2850287" y="787653"/>
                  <a:pt x="2848643" y="796034"/>
                </a:cubicBezTo>
                <a:cubicBezTo>
                  <a:pt x="2847000" y="804415"/>
                  <a:pt x="2844330" y="811892"/>
                  <a:pt x="2840632" y="818466"/>
                </a:cubicBezTo>
                <a:cubicBezTo>
                  <a:pt x="2836935" y="825039"/>
                  <a:pt x="2832292" y="830380"/>
                  <a:pt x="2826705" y="834488"/>
                </a:cubicBezTo>
                <a:cubicBezTo>
                  <a:pt x="2821118" y="838596"/>
                  <a:pt x="2814298" y="840650"/>
                  <a:pt x="2806246" y="840650"/>
                </a:cubicBezTo>
                <a:cubicBezTo>
                  <a:pt x="2797536" y="840650"/>
                  <a:pt x="2789197" y="837733"/>
                  <a:pt x="2781227" y="831900"/>
                </a:cubicBezTo>
                <a:cubicBezTo>
                  <a:pt x="2773257" y="826066"/>
                  <a:pt x="2764917" y="817562"/>
                  <a:pt x="2756207" y="806387"/>
                </a:cubicBezTo>
                <a:lnTo>
                  <a:pt x="2756207" y="733424"/>
                </a:lnTo>
                <a:cubicBezTo>
                  <a:pt x="2761137" y="726851"/>
                  <a:pt x="2765821" y="721346"/>
                  <a:pt x="2770257" y="716909"/>
                </a:cubicBezTo>
                <a:cubicBezTo>
                  <a:pt x="2774694" y="712472"/>
                  <a:pt x="2779008" y="708857"/>
                  <a:pt x="2783199" y="706063"/>
                </a:cubicBezTo>
                <a:cubicBezTo>
                  <a:pt x="2787389" y="703270"/>
                  <a:pt x="2791456" y="701298"/>
                  <a:pt x="2795400" y="700147"/>
                </a:cubicBezTo>
                <a:cubicBezTo>
                  <a:pt x="2799344" y="698997"/>
                  <a:pt x="2803370" y="698422"/>
                  <a:pt x="2807478" y="698422"/>
                </a:cubicBezTo>
                <a:close/>
                <a:moveTo>
                  <a:pt x="4980727" y="697929"/>
                </a:moveTo>
                <a:cubicBezTo>
                  <a:pt x="4989601" y="697929"/>
                  <a:pt x="4998105" y="700887"/>
                  <a:pt x="5006239" y="706803"/>
                </a:cubicBezTo>
                <a:cubicBezTo>
                  <a:pt x="5014374" y="712719"/>
                  <a:pt x="5022878" y="721264"/>
                  <a:pt x="5031752" y="732438"/>
                </a:cubicBezTo>
                <a:lnTo>
                  <a:pt x="5031752" y="805401"/>
                </a:lnTo>
                <a:cubicBezTo>
                  <a:pt x="5026493" y="811975"/>
                  <a:pt x="5021646" y="817521"/>
                  <a:pt x="5017208" y="822040"/>
                </a:cubicBezTo>
                <a:cubicBezTo>
                  <a:pt x="5012772" y="826559"/>
                  <a:pt x="5008458" y="830215"/>
                  <a:pt x="5004267" y="833009"/>
                </a:cubicBezTo>
                <a:cubicBezTo>
                  <a:pt x="5000078" y="835803"/>
                  <a:pt x="4995969" y="837816"/>
                  <a:pt x="4991943" y="839048"/>
                </a:cubicBezTo>
                <a:cubicBezTo>
                  <a:pt x="4987916" y="840281"/>
                  <a:pt x="4983767" y="840897"/>
                  <a:pt x="4979494" y="840897"/>
                </a:cubicBezTo>
                <a:cubicBezTo>
                  <a:pt x="4970950" y="840897"/>
                  <a:pt x="4963883" y="838843"/>
                  <a:pt x="4958296" y="834734"/>
                </a:cubicBezTo>
                <a:cubicBezTo>
                  <a:pt x="4952709" y="830626"/>
                  <a:pt x="4948230" y="825162"/>
                  <a:pt x="4944862" y="818342"/>
                </a:cubicBezTo>
                <a:cubicBezTo>
                  <a:pt x="4941494" y="811523"/>
                  <a:pt x="4939069" y="803758"/>
                  <a:pt x="4937590" y="795048"/>
                </a:cubicBezTo>
                <a:cubicBezTo>
                  <a:pt x="4936111" y="786339"/>
                  <a:pt x="4935373" y="777383"/>
                  <a:pt x="4935373" y="768180"/>
                </a:cubicBezTo>
                <a:cubicBezTo>
                  <a:pt x="4935373" y="759471"/>
                  <a:pt x="4936235" y="750967"/>
                  <a:pt x="4937960" y="742668"/>
                </a:cubicBezTo>
                <a:cubicBezTo>
                  <a:pt x="4939685" y="734369"/>
                  <a:pt x="4942314" y="726851"/>
                  <a:pt x="4945848" y="720113"/>
                </a:cubicBezTo>
                <a:cubicBezTo>
                  <a:pt x="4949381" y="713376"/>
                  <a:pt x="4954065" y="707994"/>
                  <a:pt x="4959898" y="703968"/>
                </a:cubicBezTo>
                <a:cubicBezTo>
                  <a:pt x="4965732" y="699942"/>
                  <a:pt x="4972675" y="697929"/>
                  <a:pt x="4980727" y="697929"/>
                </a:cubicBezTo>
                <a:close/>
                <a:moveTo>
                  <a:pt x="9659474" y="689301"/>
                </a:moveTo>
                <a:cubicBezTo>
                  <a:pt x="9675085" y="689301"/>
                  <a:pt x="9686630" y="694272"/>
                  <a:pt x="9694106" y="704214"/>
                </a:cubicBezTo>
                <a:cubicBezTo>
                  <a:pt x="9701584" y="714156"/>
                  <a:pt x="9705076" y="727837"/>
                  <a:pt x="9704582" y="745256"/>
                </a:cubicBezTo>
                <a:lnTo>
                  <a:pt x="9611900" y="745256"/>
                </a:lnTo>
                <a:cubicBezTo>
                  <a:pt x="9612228" y="737533"/>
                  <a:pt x="9613420" y="730261"/>
                  <a:pt x="9615474" y="723441"/>
                </a:cubicBezTo>
                <a:cubicBezTo>
                  <a:pt x="9617528" y="716621"/>
                  <a:pt x="9620486" y="710706"/>
                  <a:pt x="9624348" y="705693"/>
                </a:cubicBezTo>
                <a:cubicBezTo>
                  <a:pt x="9628210" y="700681"/>
                  <a:pt x="9633058" y="696696"/>
                  <a:pt x="9638892" y="693738"/>
                </a:cubicBezTo>
                <a:cubicBezTo>
                  <a:pt x="9644726" y="690780"/>
                  <a:pt x="9651586" y="689301"/>
                  <a:pt x="9659474" y="689301"/>
                </a:cubicBezTo>
                <a:close/>
                <a:moveTo>
                  <a:pt x="8992724" y="689301"/>
                </a:moveTo>
                <a:cubicBezTo>
                  <a:pt x="9008336" y="689301"/>
                  <a:pt x="9019880" y="694272"/>
                  <a:pt x="9027356" y="704214"/>
                </a:cubicBezTo>
                <a:cubicBezTo>
                  <a:pt x="9034834" y="714156"/>
                  <a:pt x="9038326" y="727837"/>
                  <a:pt x="9037832" y="745256"/>
                </a:cubicBezTo>
                <a:lnTo>
                  <a:pt x="8945150" y="745256"/>
                </a:lnTo>
                <a:cubicBezTo>
                  <a:pt x="8945479" y="737533"/>
                  <a:pt x="8946670" y="730261"/>
                  <a:pt x="8948724" y="723441"/>
                </a:cubicBezTo>
                <a:cubicBezTo>
                  <a:pt x="8950778" y="716621"/>
                  <a:pt x="8953736" y="710706"/>
                  <a:pt x="8957598" y="705693"/>
                </a:cubicBezTo>
                <a:cubicBezTo>
                  <a:pt x="8961460" y="700681"/>
                  <a:pt x="8966308" y="696696"/>
                  <a:pt x="8972142" y="693738"/>
                </a:cubicBezTo>
                <a:cubicBezTo>
                  <a:pt x="8977976" y="690780"/>
                  <a:pt x="8984836" y="689301"/>
                  <a:pt x="8992724" y="689301"/>
                </a:cubicBezTo>
                <a:close/>
                <a:moveTo>
                  <a:pt x="7097249" y="689301"/>
                </a:moveTo>
                <a:cubicBezTo>
                  <a:pt x="7112860" y="689301"/>
                  <a:pt x="7124405" y="694272"/>
                  <a:pt x="7131882" y="704214"/>
                </a:cubicBezTo>
                <a:cubicBezTo>
                  <a:pt x="7139359" y="714156"/>
                  <a:pt x="7142851" y="727837"/>
                  <a:pt x="7142358" y="745256"/>
                </a:cubicBezTo>
                <a:lnTo>
                  <a:pt x="7049675" y="745256"/>
                </a:lnTo>
                <a:cubicBezTo>
                  <a:pt x="7050004" y="737533"/>
                  <a:pt x="7051195" y="730261"/>
                  <a:pt x="7053249" y="723441"/>
                </a:cubicBezTo>
                <a:cubicBezTo>
                  <a:pt x="7055303" y="716621"/>
                  <a:pt x="7058261" y="710706"/>
                  <a:pt x="7062123" y="705693"/>
                </a:cubicBezTo>
                <a:cubicBezTo>
                  <a:pt x="7065985" y="700681"/>
                  <a:pt x="7070833" y="696696"/>
                  <a:pt x="7076667" y="693738"/>
                </a:cubicBezTo>
                <a:cubicBezTo>
                  <a:pt x="7082501" y="690780"/>
                  <a:pt x="7089361" y="689301"/>
                  <a:pt x="7097249" y="689301"/>
                </a:cubicBezTo>
                <a:close/>
                <a:moveTo>
                  <a:pt x="6851641" y="689301"/>
                </a:moveTo>
                <a:cubicBezTo>
                  <a:pt x="6863637" y="689301"/>
                  <a:pt x="6872922" y="692588"/>
                  <a:pt x="6879495" y="699161"/>
                </a:cubicBezTo>
                <a:cubicBezTo>
                  <a:pt x="6886068" y="705735"/>
                  <a:pt x="6889355" y="714937"/>
                  <a:pt x="6889355" y="726769"/>
                </a:cubicBezTo>
                <a:cubicBezTo>
                  <a:pt x="6889355" y="731699"/>
                  <a:pt x="6888575" y="736423"/>
                  <a:pt x="6887013" y="740942"/>
                </a:cubicBezTo>
                <a:cubicBezTo>
                  <a:pt x="6885452" y="745462"/>
                  <a:pt x="6883152" y="749446"/>
                  <a:pt x="6880111" y="752898"/>
                </a:cubicBezTo>
                <a:cubicBezTo>
                  <a:pt x="6877071" y="756348"/>
                  <a:pt x="6873250" y="759060"/>
                  <a:pt x="6868649" y="761032"/>
                </a:cubicBezTo>
                <a:cubicBezTo>
                  <a:pt x="6864048" y="763004"/>
                  <a:pt x="6858625" y="763990"/>
                  <a:pt x="6852380" y="763990"/>
                </a:cubicBezTo>
                <a:cubicBezTo>
                  <a:pt x="6840712" y="763990"/>
                  <a:pt x="6831592" y="760744"/>
                  <a:pt x="6825019" y="754253"/>
                </a:cubicBezTo>
                <a:cubicBezTo>
                  <a:pt x="6818446" y="747762"/>
                  <a:pt x="6815159" y="738929"/>
                  <a:pt x="6815159" y="727755"/>
                </a:cubicBezTo>
                <a:cubicBezTo>
                  <a:pt x="6815159" y="722661"/>
                  <a:pt x="6815899" y="717772"/>
                  <a:pt x="6817378" y="713088"/>
                </a:cubicBezTo>
                <a:cubicBezTo>
                  <a:pt x="6818857" y="708405"/>
                  <a:pt x="6821116" y="704297"/>
                  <a:pt x="6824156" y="700763"/>
                </a:cubicBezTo>
                <a:cubicBezTo>
                  <a:pt x="6827196" y="697230"/>
                  <a:pt x="6831017" y="694437"/>
                  <a:pt x="6835619" y="692383"/>
                </a:cubicBezTo>
                <a:cubicBezTo>
                  <a:pt x="6840219" y="690328"/>
                  <a:pt x="6845561" y="689301"/>
                  <a:pt x="6851641" y="689301"/>
                </a:cubicBezTo>
                <a:close/>
                <a:moveTo>
                  <a:pt x="4725524" y="689301"/>
                </a:moveTo>
                <a:cubicBezTo>
                  <a:pt x="4741135" y="689301"/>
                  <a:pt x="4752680" y="694272"/>
                  <a:pt x="4760157" y="704214"/>
                </a:cubicBezTo>
                <a:cubicBezTo>
                  <a:pt x="4767634" y="714156"/>
                  <a:pt x="4771126" y="727837"/>
                  <a:pt x="4770633" y="745256"/>
                </a:cubicBezTo>
                <a:lnTo>
                  <a:pt x="4677950" y="745256"/>
                </a:lnTo>
                <a:cubicBezTo>
                  <a:pt x="4678279" y="737533"/>
                  <a:pt x="4679470" y="730261"/>
                  <a:pt x="4681524" y="723441"/>
                </a:cubicBezTo>
                <a:cubicBezTo>
                  <a:pt x="4683579" y="716621"/>
                  <a:pt x="4686537" y="710706"/>
                  <a:pt x="4690398" y="705693"/>
                </a:cubicBezTo>
                <a:cubicBezTo>
                  <a:pt x="4694260" y="700681"/>
                  <a:pt x="4699108" y="696696"/>
                  <a:pt x="4704941" y="693738"/>
                </a:cubicBezTo>
                <a:cubicBezTo>
                  <a:pt x="4710775" y="690780"/>
                  <a:pt x="4717636" y="689301"/>
                  <a:pt x="4725524" y="689301"/>
                </a:cubicBezTo>
                <a:close/>
                <a:moveTo>
                  <a:pt x="2534774" y="689301"/>
                </a:moveTo>
                <a:cubicBezTo>
                  <a:pt x="2550386" y="689301"/>
                  <a:pt x="2561930" y="694272"/>
                  <a:pt x="2569407" y="704214"/>
                </a:cubicBezTo>
                <a:cubicBezTo>
                  <a:pt x="2576884" y="714156"/>
                  <a:pt x="2580376" y="727837"/>
                  <a:pt x="2579883" y="745256"/>
                </a:cubicBezTo>
                <a:lnTo>
                  <a:pt x="2487200" y="745256"/>
                </a:lnTo>
                <a:cubicBezTo>
                  <a:pt x="2487529" y="737533"/>
                  <a:pt x="2488720" y="730261"/>
                  <a:pt x="2490775" y="723441"/>
                </a:cubicBezTo>
                <a:cubicBezTo>
                  <a:pt x="2492829" y="716621"/>
                  <a:pt x="2495787" y="710706"/>
                  <a:pt x="2499648" y="705693"/>
                </a:cubicBezTo>
                <a:cubicBezTo>
                  <a:pt x="2503510" y="700681"/>
                  <a:pt x="2508358" y="696696"/>
                  <a:pt x="2514192" y="693738"/>
                </a:cubicBezTo>
                <a:cubicBezTo>
                  <a:pt x="2520025" y="690780"/>
                  <a:pt x="2526886" y="689301"/>
                  <a:pt x="2534774" y="689301"/>
                </a:cubicBezTo>
                <a:close/>
                <a:moveTo>
                  <a:pt x="3965705" y="655285"/>
                </a:moveTo>
                <a:cubicBezTo>
                  <a:pt x="3958968" y="655285"/>
                  <a:pt x="3953381" y="655942"/>
                  <a:pt x="3948943" y="657257"/>
                </a:cubicBezTo>
                <a:cubicBezTo>
                  <a:pt x="3944507" y="658571"/>
                  <a:pt x="3940933" y="660708"/>
                  <a:pt x="3938221" y="663666"/>
                </a:cubicBezTo>
                <a:cubicBezTo>
                  <a:pt x="3935510" y="666624"/>
                  <a:pt x="3933661" y="670485"/>
                  <a:pt x="3932675" y="675251"/>
                </a:cubicBezTo>
                <a:cubicBezTo>
                  <a:pt x="3931689" y="680017"/>
                  <a:pt x="3931196" y="685933"/>
                  <a:pt x="3931196" y="692999"/>
                </a:cubicBezTo>
                <a:cubicBezTo>
                  <a:pt x="3931196" y="699901"/>
                  <a:pt x="3931689" y="705652"/>
                  <a:pt x="3932675" y="710254"/>
                </a:cubicBezTo>
                <a:cubicBezTo>
                  <a:pt x="3933661" y="714855"/>
                  <a:pt x="3935510" y="718635"/>
                  <a:pt x="3938221" y="721592"/>
                </a:cubicBezTo>
                <a:cubicBezTo>
                  <a:pt x="3940933" y="724550"/>
                  <a:pt x="3944507" y="726646"/>
                  <a:pt x="3948943" y="727878"/>
                </a:cubicBezTo>
                <a:cubicBezTo>
                  <a:pt x="3953381" y="729111"/>
                  <a:pt x="3958968" y="729727"/>
                  <a:pt x="3965705" y="729727"/>
                </a:cubicBezTo>
                <a:cubicBezTo>
                  <a:pt x="3972443" y="729727"/>
                  <a:pt x="3978030" y="729111"/>
                  <a:pt x="3982467" y="727878"/>
                </a:cubicBezTo>
                <a:cubicBezTo>
                  <a:pt x="3986904" y="726646"/>
                  <a:pt x="3990478" y="724550"/>
                  <a:pt x="3993190" y="721592"/>
                </a:cubicBezTo>
                <a:cubicBezTo>
                  <a:pt x="3995901" y="718635"/>
                  <a:pt x="3997832" y="714855"/>
                  <a:pt x="3998982" y="710254"/>
                </a:cubicBezTo>
                <a:cubicBezTo>
                  <a:pt x="4000133" y="705652"/>
                  <a:pt x="4000708" y="699901"/>
                  <a:pt x="4000708" y="692999"/>
                </a:cubicBezTo>
                <a:cubicBezTo>
                  <a:pt x="4000708" y="685933"/>
                  <a:pt x="4000133" y="680017"/>
                  <a:pt x="3998982" y="675251"/>
                </a:cubicBezTo>
                <a:cubicBezTo>
                  <a:pt x="3997832" y="670485"/>
                  <a:pt x="3995901" y="666624"/>
                  <a:pt x="3993190" y="663666"/>
                </a:cubicBezTo>
                <a:cubicBezTo>
                  <a:pt x="3990478" y="660708"/>
                  <a:pt x="3986904" y="658571"/>
                  <a:pt x="3982467" y="657257"/>
                </a:cubicBezTo>
                <a:cubicBezTo>
                  <a:pt x="3978030" y="655942"/>
                  <a:pt x="3972443" y="655285"/>
                  <a:pt x="3965705" y="655285"/>
                </a:cubicBezTo>
                <a:close/>
                <a:moveTo>
                  <a:pt x="5182599" y="649615"/>
                </a:moveTo>
                <a:cubicBezTo>
                  <a:pt x="5176518" y="649615"/>
                  <a:pt x="5171506" y="649862"/>
                  <a:pt x="5167562" y="650355"/>
                </a:cubicBezTo>
                <a:cubicBezTo>
                  <a:pt x="5163618" y="650848"/>
                  <a:pt x="5160455" y="651546"/>
                  <a:pt x="5158072" y="652450"/>
                </a:cubicBezTo>
                <a:cubicBezTo>
                  <a:pt x="5155690" y="653354"/>
                  <a:pt x="5154005" y="654422"/>
                  <a:pt x="5153019" y="655655"/>
                </a:cubicBezTo>
                <a:cubicBezTo>
                  <a:pt x="5152033" y="656887"/>
                  <a:pt x="5151540" y="658325"/>
                  <a:pt x="5151540" y="659968"/>
                </a:cubicBezTo>
                <a:lnTo>
                  <a:pt x="5151540" y="879350"/>
                </a:lnTo>
                <a:cubicBezTo>
                  <a:pt x="5151540" y="880994"/>
                  <a:pt x="5152033" y="882431"/>
                  <a:pt x="5153019" y="883664"/>
                </a:cubicBezTo>
                <a:cubicBezTo>
                  <a:pt x="5154005" y="884896"/>
                  <a:pt x="5155690" y="885924"/>
                  <a:pt x="5158072" y="886745"/>
                </a:cubicBezTo>
                <a:cubicBezTo>
                  <a:pt x="5160455" y="887567"/>
                  <a:pt x="5163618" y="888183"/>
                  <a:pt x="5167562" y="888594"/>
                </a:cubicBezTo>
                <a:cubicBezTo>
                  <a:pt x="5171506" y="889005"/>
                  <a:pt x="5176518" y="889210"/>
                  <a:pt x="5182599" y="889210"/>
                </a:cubicBezTo>
                <a:cubicBezTo>
                  <a:pt x="5188679" y="889210"/>
                  <a:pt x="5193691" y="889005"/>
                  <a:pt x="5197635" y="888594"/>
                </a:cubicBezTo>
                <a:cubicBezTo>
                  <a:pt x="5201579" y="888183"/>
                  <a:pt x="5204743" y="887567"/>
                  <a:pt x="5207125" y="886745"/>
                </a:cubicBezTo>
                <a:cubicBezTo>
                  <a:pt x="5209507" y="885924"/>
                  <a:pt x="5211193" y="884896"/>
                  <a:pt x="5212178" y="883664"/>
                </a:cubicBezTo>
                <a:cubicBezTo>
                  <a:pt x="5213164" y="882431"/>
                  <a:pt x="5213657" y="880994"/>
                  <a:pt x="5213657" y="879350"/>
                </a:cubicBezTo>
                <a:lnTo>
                  <a:pt x="5213657" y="659968"/>
                </a:lnTo>
                <a:cubicBezTo>
                  <a:pt x="5213657" y="658325"/>
                  <a:pt x="5213164" y="656887"/>
                  <a:pt x="5212178" y="655655"/>
                </a:cubicBezTo>
                <a:cubicBezTo>
                  <a:pt x="5211193" y="654422"/>
                  <a:pt x="5209508" y="653354"/>
                  <a:pt x="5207125" y="652450"/>
                </a:cubicBezTo>
                <a:cubicBezTo>
                  <a:pt x="5204743" y="651546"/>
                  <a:pt x="5201579" y="650848"/>
                  <a:pt x="5197635" y="650355"/>
                </a:cubicBezTo>
                <a:cubicBezTo>
                  <a:pt x="5193691" y="649862"/>
                  <a:pt x="5188679" y="649615"/>
                  <a:pt x="5182599" y="649615"/>
                </a:cubicBezTo>
                <a:close/>
                <a:moveTo>
                  <a:pt x="6852380" y="646411"/>
                </a:moveTo>
                <a:cubicBezTo>
                  <a:pt x="6838905" y="646411"/>
                  <a:pt x="6826580" y="648260"/>
                  <a:pt x="6815406" y="651957"/>
                </a:cubicBezTo>
                <a:cubicBezTo>
                  <a:pt x="6804231" y="655655"/>
                  <a:pt x="6794618" y="660995"/>
                  <a:pt x="6786566" y="667979"/>
                </a:cubicBezTo>
                <a:cubicBezTo>
                  <a:pt x="6778513" y="674964"/>
                  <a:pt x="6772228" y="683509"/>
                  <a:pt x="6767709" y="693615"/>
                </a:cubicBezTo>
                <a:cubicBezTo>
                  <a:pt x="6763189" y="703721"/>
                  <a:pt x="6760930" y="715184"/>
                  <a:pt x="6760930" y="728001"/>
                </a:cubicBezTo>
                <a:cubicBezTo>
                  <a:pt x="6760930" y="739998"/>
                  <a:pt x="6762656" y="750022"/>
                  <a:pt x="6766106" y="758074"/>
                </a:cubicBezTo>
                <a:cubicBezTo>
                  <a:pt x="6769557" y="766126"/>
                  <a:pt x="6774158" y="773028"/>
                  <a:pt x="6779910" y="778780"/>
                </a:cubicBezTo>
                <a:cubicBezTo>
                  <a:pt x="6772844" y="785189"/>
                  <a:pt x="6767092" y="792378"/>
                  <a:pt x="6762656" y="800348"/>
                </a:cubicBezTo>
                <a:cubicBezTo>
                  <a:pt x="6758219" y="808318"/>
                  <a:pt x="6756000" y="817151"/>
                  <a:pt x="6756000" y="826847"/>
                </a:cubicBezTo>
                <a:cubicBezTo>
                  <a:pt x="6756000" y="834570"/>
                  <a:pt x="6757931" y="841677"/>
                  <a:pt x="6761793" y="848168"/>
                </a:cubicBezTo>
                <a:cubicBezTo>
                  <a:pt x="6765654" y="854659"/>
                  <a:pt x="6771118" y="859795"/>
                  <a:pt x="6778185" y="863574"/>
                </a:cubicBezTo>
                <a:cubicBezTo>
                  <a:pt x="6773090" y="867354"/>
                  <a:pt x="6768571" y="871298"/>
                  <a:pt x="6764627" y="875406"/>
                </a:cubicBezTo>
                <a:cubicBezTo>
                  <a:pt x="6760684" y="879515"/>
                  <a:pt x="6757356" y="883828"/>
                  <a:pt x="6754644" y="888347"/>
                </a:cubicBezTo>
                <a:cubicBezTo>
                  <a:pt x="6751933" y="892867"/>
                  <a:pt x="6749878" y="897591"/>
                  <a:pt x="6748482" y="902521"/>
                </a:cubicBezTo>
                <a:cubicBezTo>
                  <a:pt x="6747085" y="907451"/>
                  <a:pt x="6746387" y="912627"/>
                  <a:pt x="6746387" y="918050"/>
                </a:cubicBezTo>
                <a:cubicBezTo>
                  <a:pt x="6746387" y="926760"/>
                  <a:pt x="6748317" y="934771"/>
                  <a:pt x="6752179" y="942084"/>
                </a:cubicBezTo>
                <a:cubicBezTo>
                  <a:pt x="6756041" y="949396"/>
                  <a:pt x="6762203" y="955682"/>
                  <a:pt x="6770667" y="960941"/>
                </a:cubicBezTo>
                <a:cubicBezTo>
                  <a:pt x="6779130" y="966199"/>
                  <a:pt x="6789975" y="970307"/>
                  <a:pt x="6803204" y="973265"/>
                </a:cubicBezTo>
                <a:cubicBezTo>
                  <a:pt x="6816432" y="976223"/>
                  <a:pt x="6832414" y="977702"/>
                  <a:pt x="6851148" y="977702"/>
                </a:cubicBezTo>
                <a:cubicBezTo>
                  <a:pt x="6870375" y="977702"/>
                  <a:pt x="6887177" y="975648"/>
                  <a:pt x="6901556" y="971540"/>
                </a:cubicBezTo>
                <a:cubicBezTo>
                  <a:pt x="6915936" y="967432"/>
                  <a:pt x="6927891" y="961844"/>
                  <a:pt x="6937422" y="954778"/>
                </a:cubicBezTo>
                <a:cubicBezTo>
                  <a:pt x="6946952" y="947712"/>
                  <a:pt x="6954101" y="939372"/>
                  <a:pt x="6958867" y="929759"/>
                </a:cubicBezTo>
                <a:cubicBezTo>
                  <a:pt x="6963633" y="920145"/>
                  <a:pt x="6966015" y="909916"/>
                  <a:pt x="6966015" y="899070"/>
                </a:cubicBezTo>
                <a:cubicBezTo>
                  <a:pt x="6966015" y="889210"/>
                  <a:pt x="6964249" y="880418"/>
                  <a:pt x="6960716" y="872695"/>
                </a:cubicBezTo>
                <a:cubicBezTo>
                  <a:pt x="6957182" y="864971"/>
                  <a:pt x="6952088" y="858357"/>
                  <a:pt x="6945433" y="852852"/>
                </a:cubicBezTo>
                <a:cubicBezTo>
                  <a:pt x="6938777" y="847347"/>
                  <a:pt x="6930560" y="843074"/>
                  <a:pt x="6920783" y="840034"/>
                </a:cubicBezTo>
                <a:cubicBezTo>
                  <a:pt x="6911006" y="836994"/>
                  <a:pt x="6899872" y="835227"/>
                  <a:pt x="6887383" y="834734"/>
                </a:cubicBezTo>
                <a:lnTo>
                  <a:pt x="6833893" y="832762"/>
                </a:lnTo>
                <a:cubicBezTo>
                  <a:pt x="6826334" y="832434"/>
                  <a:pt x="6820459" y="830749"/>
                  <a:pt x="6816269" y="827709"/>
                </a:cubicBezTo>
                <a:cubicBezTo>
                  <a:pt x="6812078" y="824669"/>
                  <a:pt x="6809983" y="820766"/>
                  <a:pt x="6809983" y="816001"/>
                </a:cubicBezTo>
                <a:cubicBezTo>
                  <a:pt x="6809983" y="812385"/>
                  <a:pt x="6810763" y="809099"/>
                  <a:pt x="6812325" y="806141"/>
                </a:cubicBezTo>
                <a:cubicBezTo>
                  <a:pt x="6813886" y="803183"/>
                  <a:pt x="6815652" y="800636"/>
                  <a:pt x="6817624" y="798499"/>
                </a:cubicBezTo>
                <a:cubicBezTo>
                  <a:pt x="6821075" y="800800"/>
                  <a:pt x="6826005" y="802813"/>
                  <a:pt x="6832414" y="804538"/>
                </a:cubicBezTo>
                <a:cubicBezTo>
                  <a:pt x="6838823" y="806264"/>
                  <a:pt x="6845561" y="807127"/>
                  <a:pt x="6852627" y="807127"/>
                </a:cubicBezTo>
                <a:cubicBezTo>
                  <a:pt x="6866431" y="807127"/>
                  <a:pt x="6878961" y="805360"/>
                  <a:pt x="6890218" y="801827"/>
                </a:cubicBezTo>
                <a:cubicBezTo>
                  <a:pt x="6901474" y="798294"/>
                  <a:pt x="6911087" y="793117"/>
                  <a:pt x="6919058" y="786298"/>
                </a:cubicBezTo>
                <a:cubicBezTo>
                  <a:pt x="6927028" y="779478"/>
                  <a:pt x="6933149" y="771097"/>
                  <a:pt x="6937422" y="761155"/>
                </a:cubicBezTo>
                <a:cubicBezTo>
                  <a:pt x="6941695" y="751213"/>
                  <a:pt x="6943831" y="739833"/>
                  <a:pt x="6943831" y="727015"/>
                </a:cubicBezTo>
                <a:cubicBezTo>
                  <a:pt x="6943831" y="721592"/>
                  <a:pt x="6943050" y="716375"/>
                  <a:pt x="6941489" y="711363"/>
                </a:cubicBezTo>
                <a:cubicBezTo>
                  <a:pt x="6939927" y="706351"/>
                  <a:pt x="6937339" y="701873"/>
                  <a:pt x="6933724" y="697929"/>
                </a:cubicBezTo>
                <a:lnTo>
                  <a:pt x="6959606" y="697929"/>
                </a:lnTo>
                <a:cubicBezTo>
                  <a:pt x="6962235" y="697929"/>
                  <a:pt x="6964454" y="696039"/>
                  <a:pt x="6966262" y="692259"/>
                </a:cubicBezTo>
                <a:cubicBezTo>
                  <a:pt x="6968070" y="688480"/>
                  <a:pt x="6968973" y="682646"/>
                  <a:pt x="6968973" y="674758"/>
                </a:cubicBezTo>
                <a:cubicBezTo>
                  <a:pt x="6968973" y="666213"/>
                  <a:pt x="6968110" y="660133"/>
                  <a:pt x="6966385" y="656517"/>
                </a:cubicBezTo>
                <a:cubicBezTo>
                  <a:pt x="6964659" y="652902"/>
                  <a:pt x="6962400" y="651094"/>
                  <a:pt x="6959606" y="651094"/>
                </a:cubicBezTo>
                <a:lnTo>
                  <a:pt x="6889848" y="651094"/>
                </a:lnTo>
                <a:cubicBezTo>
                  <a:pt x="6884425" y="649615"/>
                  <a:pt x="6878550" y="648465"/>
                  <a:pt x="6872223" y="647643"/>
                </a:cubicBezTo>
                <a:cubicBezTo>
                  <a:pt x="6865897" y="646822"/>
                  <a:pt x="6859282" y="646411"/>
                  <a:pt x="6852380" y="646411"/>
                </a:cubicBezTo>
                <a:close/>
                <a:moveTo>
                  <a:pt x="8782681" y="645671"/>
                </a:moveTo>
                <a:cubicBezTo>
                  <a:pt x="8766576" y="645671"/>
                  <a:pt x="8751786" y="648219"/>
                  <a:pt x="8738312" y="653313"/>
                </a:cubicBezTo>
                <a:cubicBezTo>
                  <a:pt x="8724836" y="658407"/>
                  <a:pt x="8713169" y="666213"/>
                  <a:pt x="8703309" y="676730"/>
                </a:cubicBezTo>
                <a:cubicBezTo>
                  <a:pt x="8693449" y="687247"/>
                  <a:pt x="8685767" y="700517"/>
                  <a:pt x="8680262" y="716539"/>
                </a:cubicBezTo>
                <a:cubicBezTo>
                  <a:pt x="8674756" y="732561"/>
                  <a:pt x="8672004" y="751583"/>
                  <a:pt x="8672004" y="773603"/>
                </a:cubicBezTo>
                <a:cubicBezTo>
                  <a:pt x="8672004" y="792666"/>
                  <a:pt x="8674263" y="809592"/>
                  <a:pt x="8678782" y="824382"/>
                </a:cubicBezTo>
                <a:cubicBezTo>
                  <a:pt x="8683302" y="839171"/>
                  <a:pt x="8689998" y="851702"/>
                  <a:pt x="8698872" y="861972"/>
                </a:cubicBezTo>
                <a:cubicBezTo>
                  <a:pt x="8707746" y="872243"/>
                  <a:pt x="8718715" y="880008"/>
                  <a:pt x="8731780" y="885266"/>
                </a:cubicBezTo>
                <a:cubicBezTo>
                  <a:pt x="8744844" y="890525"/>
                  <a:pt x="8759839" y="893154"/>
                  <a:pt x="8776765" y="893154"/>
                </a:cubicBezTo>
                <a:cubicBezTo>
                  <a:pt x="8784324" y="893154"/>
                  <a:pt x="8791678" y="892497"/>
                  <a:pt x="8798826" y="891182"/>
                </a:cubicBezTo>
                <a:cubicBezTo>
                  <a:pt x="8805974" y="889867"/>
                  <a:pt x="8812590" y="888142"/>
                  <a:pt x="8818670" y="886006"/>
                </a:cubicBezTo>
                <a:cubicBezTo>
                  <a:pt x="8824749" y="883869"/>
                  <a:pt x="8830172" y="881446"/>
                  <a:pt x="8834938" y="878734"/>
                </a:cubicBezTo>
                <a:cubicBezTo>
                  <a:pt x="8839704" y="876023"/>
                  <a:pt x="8843072" y="873722"/>
                  <a:pt x="8845044" y="871832"/>
                </a:cubicBezTo>
                <a:cubicBezTo>
                  <a:pt x="8847016" y="869942"/>
                  <a:pt x="8848290" y="868381"/>
                  <a:pt x="8848865" y="867149"/>
                </a:cubicBezTo>
                <a:cubicBezTo>
                  <a:pt x="8849440" y="865916"/>
                  <a:pt x="8849934" y="864314"/>
                  <a:pt x="8850344" y="862342"/>
                </a:cubicBezTo>
                <a:cubicBezTo>
                  <a:pt x="8850754" y="860370"/>
                  <a:pt x="8851084" y="857946"/>
                  <a:pt x="8851330" y="855070"/>
                </a:cubicBezTo>
                <a:cubicBezTo>
                  <a:pt x="8851576" y="852195"/>
                  <a:pt x="8851700" y="848620"/>
                  <a:pt x="8851700" y="844348"/>
                </a:cubicBezTo>
                <a:cubicBezTo>
                  <a:pt x="8851700" y="838925"/>
                  <a:pt x="8851536" y="834488"/>
                  <a:pt x="8851207" y="831037"/>
                </a:cubicBezTo>
                <a:cubicBezTo>
                  <a:pt x="8850878" y="827586"/>
                  <a:pt x="8850426" y="824751"/>
                  <a:pt x="8849851" y="822533"/>
                </a:cubicBezTo>
                <a:cubicBezTo>
                  <a:pt x="8849276" y="820314"/>
                  <a:pt x="8848496" y="818794"/>
                  <a:pt x="8847510" y="817973"/>
                </a:cubicBezTo>
                <a:cubicBezTo>
                  <a:pt x="8846524" y="817151"/>
                  <a:pt x="8845291" y="816740"/>
                  <a:pt x="8843812" y="816740"/>
                </a:cubicBezTo>
                <a:cubicBezTo>
                  <a:pt x="8841676" y="816740"/>
                  <a:pt x="8839046" y="818014"/>
                  <a:pt x="8835924" y="820561"/>
                </a:cubicBezTo>
                <a:cubicBezTo>
                  <a:pt x="8832802" y="823108"/>
                  <a:pt x="8828940" y="825943"/>
                  <a:pt x="8824338" y="829065"/>
                </a:cubicBezTo>
                <a:cubicBezTo>
                  <a:pt x="8819738" y="832187"/>
                  <a:pt x="8814356" y="835022"/>
                  <a:pt x="8808193" y="837569"/>
                </a:cubicBezTo>
                <a:cubicBezTo>
                  <a:pt x="8802031" y="840116"/>
                  <a:pt x="8794676" y="841390"/>
                  <a:pt x="8786132" y="841390"/>
                </a:cubicBezTo>
                <a:cubicBezTo>
                  <a:pt x="8777751" y="841390"/>
                  <a:pt x="8770396" y="839870"/>
                  <a:pt x="8764070" y="836830"/>
                </a:cubicBezTo>
                <a:cubicBezTo>
                  <a:pt x="8757744" y="833789"/>
                  <a:pt x="8752485" y="829229"/>
                  <a:pt x="8748294" y="823149"/>
                </a:cubicBezTo>
                <a:cubicBezTo>
                  <a:pt x="8744104" y="817069"/>
                  <a:pt x="8740940" y="809510"/>
                  <a:pt x="8738804" y="800471"/>
                </a:cubicBezTo>
                <a:cubicBezTo>
                  <a:pt x="8736668" y="791433"/>
                  <a:pt x="8735600" y="780998"/>
                  <a:pt x="8735600" y="769166"/>
                </a:cubicBezTo>
                <a:cubicBezTo>
                  <a:pt x="8735600" y="745174"/>
                  <a:pt x="8739873" y="726974"/>
                  <a:pt x="8748418" y="714567"/>
                </a:cubicBezTo>
                <a:cubicBezTo>
                  <a:pt x="8756962" y="702160"/>
                  <a:pt x="8769288" y="695957"/>
                  <a:pt x="8785392" y="695957"/>
                </a:cubicBezTo>
                <a:cubicBezTo>
                  <a:pt x="8793609" y="695957"/>
                  <a:pt x="8800675" y="697107"/>
                  <a:pt x="8806591" y="699408"/>
                </a:cubicBezTo>
                <a:cubicBezTo>
                  <a:pt x="8812507" y="701708"/>
                  <a:pt x="8817601" y="704255"/>
                  <a:pt x="8821874" y="707049"/>
                </a:cubicBezTo>
                <a:cubicBezTo>
                  <a:pt x="8826147" y="709843"/>
                  <a:pt x="8829844" y="712390"/>
                  <a:pt x="8832966" y="714691"/>
                </a:cubicBezTo>
                <a:cubicBezTo>
                  <a:pt x="8836088" y="716991"/>
                  <a:pt x="8839046" y="718141"/>
                  <a:pt x="8841840" y="718141"/>
                </a:cubicBezTo>
                <a:cubicBezTo>
                  <a:pt x="8844469" y="718141"/>
                  <a:pt x="8846606" y="716211"/>
                  <a:pt x="8848249" y="712349"/>
                </a:cubicBezTo>
                <a:cubicBezTo>
                  <a:pt x="8849892" y="708487"/>
                  <a:pt x="8850714" y="701791"/>
                  <a:pt x="8850714" y="692259"/>
                </a:cubicBezTo>
                <a:cubicBezTo>
                  <a:pt x="8850714" y="688151"/>
                  <a:pt x="8850590" y="684659"/>
                  <a:pt x="8850344" y="681783"/>
                </a:cubicBezTo>
                <a:cubicBezTo>
                  <a:pt x="8850098" y="678907"/>
                  <a:pt x="8849768" y="676484"/>
                  <a:pt x="8849358" y="674512"/>
                </a:cubicBezTo>
                <a:cubicBezTo>
                  <a:pt x="8848948" y="672540"/>
                  <a:pt x="8848372" y="670937"/>
                  <a:pt x="8847632" y="669705"/>
                </a:cubicBezTo>
                <a:cubicBezTo>
                  <a:pt x="8846893" y="668472"/>
                  <a:pt x="8845620" y="666952"/>
                  <a:pt x="8843812" y="665145"/>
                </a:cubicBezTo>
                <a:cubicBezTo>
                  <a:pt x="8842004" y="663337"/>
                  <a:pt x="8838922" y="661201"/>
                  <a:pt x="8834568" y="658736"/>
                </a:cubicBezTo>
                <a:cubicBezTo>
                  <a:pt x="8830214" y="656271"/>
                  <a:pt x="8825284" y="654052"/>
                  <a:pt x="8819778" y="652080"/>
                </a:cubicBezTo>
                <a:cubicBezTo>
                  <a:pt x="8814273" y="650108"/>
                  <a:pt x="8808357" y="648547"/>
                  <a:pt x="8802031" y="647397"/>
                </a:cubicBezTo>
                <a:cubicBezTo>
                  <a:pt x="8795704" y="646247"/>
                  <a:pt x="8789254" y="645671"/>
                  <a:pt x="8782681" y="645671"/>
                </a:cubicBezTo>
                <a:close/>
                <a:moveTo>
                  <a:pt x="5372731" y="645671"/>
                </a:moveTo>
                <a:cubicBezTo>
                  <a:pt x="5356626" y="645671"/>
                  <a:pt x="5341837" y="648219"/>
                  <a:pt x="5328362" y="653313"/>
                </a:cubicBezTo>
                <a:cubicBezTo>
                  <a:pt x="5314887" y="658407"/>
                  <a:pt x="5303219" y="666213"/>
                  <a:pt x="5293359" y="676730"/>
                </a:cubicBezTo>
                <a:cubicBezTo>
                  <a:pt x="5283500" y="687247"/>
                  <a:pt x="5275817" y="700517"/>
                  <a:pt x="5270312" y="716539"/>
                </a:cubicBezTo>
                <a:cubicBezTo>
                  <a:pt x="5264807" y="732561"/>
                  <a:pt x="5262054" y="751583"/>
                  <a:pt x="5262054" y="773603"/>
                </a:cubicBezTo>
                <a:cubicBezTo>
                  <a:pt x="5262054" y="792666"/>
                  <a:pt x="5264313" y="809592"/>
                  <a:pt x="5268833" y="824382"/>
                </a:cubicBezTo>
                <a:cubicBezTo>
                  <a:pt x="5273352" y="839171"/>
                  <a:pt x="5280049" y="851702"/>
                  <a:pt x="5288923" y="861972"/>
                </a:cubicBezTo>
                <a:cubicBezTo>
                  <a:pt x="5297796" y="872243"/>
                  <a:pt x="5308765" y="880008"/>
                  <a:pt x="5321829" y="885266"/>
                </a:cubicBezTo>
                <a:cubicBezTo>
                  <a:pt x="5334894" y="890525"/>
                  <a:pt x="5349889" y="893154"/>
                  <a:pt x="5366815" y="893154"/>
                </a:cubicBezTo>
                <a:cubicBezTo>
                  <a:pt x="5374374" y="893154"/>
                  <a:pt x="5381728" y="892497"/>
                  <a:pt x="5388877" y="891182"/>
                </a:cubicBezTo>
                <a:cubicBezTo>
                  <a:pt x="5396025" y="889867"/>
                  <a:pt x="5402639" y="888142"/>
                  <a:pt x="5408719" y="886006"/>
                </a:cubicBezTo>
                <a:cubicBezTo>
                  <a:pt x="5414800" y="883869"/>
                  <a:pt x="5420223" y="881446"/>
                  <a:pt x="5424989" y="878734"/>
                </a:cubicBezTo>
                <a:cubicBezTo>
                  <a:pt x="5429754" y="876023"/>
                  <a:pt x="5433123" y="873722"/>
                  <a:pt x="5435095" y="871832"/>
                </a:cubicBezTo>
                <a:cubicBezTo>
                  <a:pt x="5437067" y="869942"/>
                  <a:pt x="5438340" y="868381"/>
                  <a:pt x="5438915" y="867149"/>
                </a:cubicBezTo>
                <a:cubicBezTo>
                  <a:pt x="5439491" y="865916"/>
                  <a:pt x="5439984" y="864314"/>
                  <a:pt x="5440394" y="862342"/>
                </a:cubicBezTo>
                <a:cubicBezTo>
                  <a:pt x="5440806" y="860370"/>
                  <a:pt x="5441134" y="857946"/>
                  <a:pt x="5441381" y="855070"/>
                </a:cubicBezTo>
                <a:cubicBezTo>
                  <a:pt x="5441627" y="852195"/>
                  <a:pt x="5441750" y="848620"/>
                  <a:pt x="5441750" y="844348"/>
                </a:cubicBezTo>
                <a:cubicBezTo>
                  <a:pt x="5441750" y="838925"/>
                  <a:pt x="5441586" y="834488"/>
                  <a:pt x="5441258" y="831037"/>
                </a:cubicBezTo>
                <a:cubicBezTo>
                  <a:pt x="5440928" y="827586"/>
                  <a:pt x="5440477" y="824751"/>
                  <a:pt x="5439901" y="822533"/>
                </a:cubicBezTo>
                <a:cubicBezTo>
                  <a:pt x="5439326" y="820314"/>
                  <a:pt x="5438546" y="818794"/>
                  <a:pt x="5437560" y="817973"/>
                </a:cubicBezTo>
                <a:cubicBezTo>
                  <a:pt x="5436574" y="817151"/>
                  <a:pt x="5435341" y="816740"/>
                  <a:pt x="5433862" y="816740"/>
                </a:cubicBezTo>
                <a:cubicBezTo>
                  <a:pt x="5431726" y="816740"/>
                  <a:pt x="5429096" y="818014"/>
                  <a:pt x="5425974" y="820561"/>
                </a:cubicBezTo>
                <a:cubicBezTo>
                  <a:pt x="5422852" y="823108"/>
                  <a:pt x="5418991" y="825943"/>
                  <a:pt x="5414389" y="829065"/>
                </a:cubicBezTo>
                <a:cubicBezTo>
                  <a:pt x="5409788" y="832187"/>
                  <a:pt x="5404406" y="835022"/>
                  <a:pt x="5398243" y="837569"/>
                </a:cubicBezTo>
                <a:cubicBezTo>
                  <a:pt x="5392081" y="840116"/>
                  <a:pt x="5384727" y="841390"/>
                  <a:pt x="5376182" y="841390"/>
                </a:cubicBezTo>
                <a:cubicBezTo>
                  <a:pt x="5367801" y="841390"/>
                  <a:pt x="5360447" y="839870"/>
                  <a:pt x="5354121" y="836830"/>
                </a:cubicBezTo>
                <a:cubicBezTo>
                  <a:pt x="5347794" y="833789"/>
                  <a:pt x="5342536" y="829229"/>
                  <a:pt x="5338345" y="823149"/>
                </a:cubicBezTo>
                <a:cubicBezTo>
                  <a:pt x="5334154" y="817069"/>
                  <a:pt x="5330991" y="809510"/>
                  <a:pt x="5328855" y="800471"/>
                </a:cubicBezTo>
                <a:cubicBezTo>
                  <a:pt x="5326719" y="791433"/>
                  <a:pt x="5325650" y="780998"/>
                  <a:pt x="5325650" y="769166"/>
                </a:cubicBezTo>
                <a:cubicBezTo>
                  <a:pt x="5325650" y="745174"/>
                  <a:pt x="5329923" y="726974"/>
                  <a:pt x="5338468" y="714567"/>
                </a:cubicBezTo>
                <a:cubicBezTo>
                  <a:pt x="5347013" y="702160"/>
                  <a:pt x="5359338" y="695957"/>
                  <a:pt x="5375443" y="695957"/>
                </a:cubicBezTo>
                <a:cubicBezTo>
                  <a:pt x="5383659" y="695957"/>
                  <a:pt x="5390725" y="697107"/>
                  <a:pt x="5396641" y="699408"/>
                </a:cubicBezTo>
                <a:cubicBezTo>
                  <a:pt x="5402557" y="701708"/>
                  <a:pt x="5407651" y="704255"/>
                  <a:pt x="5411924" y="707049"/>
                </a:cubicBezTo>
                <a:cubicBezTo>
                  <a:pt x="5416197" y="709843"/>
                  <a:pt x="5419894" y="712390"/>
                  <a:pt x="5423016" y="714691"/>
                </a:cubicBezTo>
                <a:cubicBezTo>
                  <a:pt x="5426139" y="716991"/>
                  <a:pt x="5429096" y="718141"/>
                  <a:pt x="5431890" y="718141"/>
                </a:cubicBezTo>
                <a:cubicBezTo>
                  <a:pt x="5434520" y="718141"/>
                  <a:pt x="5436656" y="716211"/>
                  <a:pt x="5438299" y="712349"/>
                </a:cubicBezTo>
                <a:cubicBezTo>
                  <a:pt x="5439942" y="708487"/>
                  <a:pt x="5440764" y="701791"/>
                  <a:pt x="5440764" y="692259"/>
                </a:cubicBezTo>
                <a:cubicBezTo>
                  <a:pt x="5440764" y="688151"/>
                  <a:pt x="5440641" y="684659"/>
                  <a:pt x="5440394" y="681783"/>
                </a:cubicBezTo>
                <a:cubicBezTo>
                  <a:pt x="5440148" y="678907"/>
                  <a:pt x="5439819" y="676484"/>
                  <a:pt x="5439408" y="674512"/>
                </a:cubicBezTo>
                <a:cubicBezTo>
                  <a:pt x="5438998" y="672540"/>
                  <a:pt x="5438422" y="670937"/>
                  <a:pt x="5437683" y="669705"/>
                </a:cubicBezTo>
                <a:cubicBezTo>
                  <a:pt x="5436943" y="668472"/>
                  <a:pt x="5435670" y="666952"/>
                  <a:pt x="5433862" y="665145"/>
                </a:cubicBezTo>
                <a:cubicBezTo>
                  <a:pt x="5432054" y="663337"/>
                  <a:pt x="5428973" y="661201"/>
                  <a:pt x="5424618" y="658736"/>
                </a:cubicBezTo>
                <a:cubicBezTo>
                  <a:pt x="5420264" y="656271"/>
                  <a:pt x="5415334" y="654052"/>
                  <a:pt x="5409829" y="652080"/>
                </a:cubicBezTo>
                <a:cubicBezTo>
                  <a:pt x="5404323" y="650108"/>
                  <a:pt x="5398408" y="648547"/>
                  <a:pt x="5392081" y="647397"/>
                </a:cubicBezTo>
                <a:cubicBezTo>
                  <a:pt x="5385754" y="646247"/>
                  <a:pt x="5379304" y="645671"/>
                  <a:pt x="5372731" y="645671"/>
                </a:cubicBezTo>
                <a:close/>
                <a:moveTo>
                  <a:pt x="9948200" y="645425"/>
                </a:moveTo>
                <a:cubicBezTo>
                  <a:pt x="9934561" y="645425"/>
                  <a:pt x="9921456" y="648712"/>
                  <a:pt x="9908884" y="655285"/>
                </a:cubicBezTo>
                <a:cubicBezTo>
                  <a:pt x="9896313" y="661858"/>
                  <a:pt x="9883948" y="671718"/>
                  <a:pt x="9871786" y="684864"/>
                </a:cubicBezTo>
                <a:lnTo>
                  <a:pt x="9871786" y="659475"/>
                </a:lnTo>
                <a:cubicBezTo>
                  <a:pt x="9871786" y="657832"/>
                  <a:pt x="9871376" y="656394"/>
                  <a:pt x="9870554" y="655162"/>
                </a:cubicBezTo>
                <a:cubicBezTo>
                  <a:pt x="9869732" y="653929"/>
                  <a:pt x="9868377" y="652902"/>
                  <a:pt x="9866487" y="652080"/>
                </a:cubicBezTo>
                <a:cubicBezTo>
                  <a:pt x="9864597" y="651259"/>
                  <a:pt x="9861926" y="650643"/>
                  <a:pt x="9858476" y="650232"/>
                </a:cubicBezTo>
                <a:cubicBezTo>
                  <a:pt x="9855024" y="649821"/>
                  <a:pt x="9850670" y="649615"/>
                  <a:pt x="9845412" y="649615"/>
                </a:cubicBezTo>
                <a:cubicBezTo>
                  <a:pt x="9840317" y="649615"/>
                  <a:pt x="9836086" y="649821"/>
                  <a:pt x="9832716" y="650232"/>
                </a:cubicBezTo>
                <a:cubicBezTo>
                  <a:pt x="9829348" y="650643"/>
                  <a:pt x="9826596" y="651259"/>
                  <a:pt x="9824459" y="652080"/>
                </a:cubicBezTo>
                <a:cubicBezTo>
                  <a:pt x="9822322" y="652902"/>
                  <a:pt x="9820844" y="653929"/>
                  <a:pt x="9820022" y="655162"/>
                </a:cubicBezTo>
                <a:cubicBezTo>
                  <a:pt x="9819200" y="656394"/>
                  <a:pt x="9818790" y="657832"/>
                  <a:pt x="9818790" y="659475"/>
                </a:cubicBezTo>
                <a:lnTo>
                  <a:pt x="9818790" y="879350"/>
                </a:lnTo>
                <a:cubicBezTo>
                  <a:pt x="9818790" y="880994"/>
                  <a:pt x="9819282" y="882431"/>
                  <a:pt x="9820268" y="883664"/>
                </a:cubicBezTo>
                <a:cubicBezTo>
                  <a:pt x="9821254" y="884896"/>
                  <a:pt x="9822940" y="885924"/>
                  <a:pt x="9825322" y="886745"/>
                </a:cubicBezTo>
                <a:cubicBezTo>
                  <a:pt x="9827705" y="887567"/>
                  <a:pt x="9830868" y="888183"/>
                  <a:pt x="9834812" y="888594"/>
                </a:cubicBezTo>
                <a:cubicBezTo>
                  <a:pt x="9838756" y="889005"/>
                  <a:pt x="9843768" y="889210"/>
                  <a:pt x="9849848" y="889210"/>
                </a:cubicBezTo>
                <a:cubicBezTo>
                  <a:pt x="9855928" y="889210"/>
                  <a:pt x="9860940" y="889005"/>
                  <a:pt x="9864884" y="888594"/>
                </a:cubicBezTo>
                <a:cubicBezTo>
                  <a:pt x="9868828" y="888183"/>
                  <a:pt x="9871992" y="887567"/>
                  <a:pt x="9874374" y="886745"/>
                </a:cubicBezTo>
                <a:cubicBezTo>
                  <a:pt x="9876758" y="885924"/>
                  <a:pt x="9878442" y="884896"/>
                  <a:pt x="9879428" y="883664"/>
                </a:cubicBezTo>
                <a:cubicBezTo>
                  <a:pt x="9880414" y="882431"/>
                  <a:pt x="9880907" y="880994"/>
                  <a:pt x="9880907" y="879350"/>
                </a:cubicBezTo>
                <a:lnTo>
                  <a:pt x="9880907" y="733178"/>
                </a:lnTo>
                <a:cubicBezTo>
                  <a:pt x="9889616" y="722168"/>
                  <a:pt x="9897998" y="713787"/>
                  <a:pt x="9906050" y="708035"/>
                </a:cubicBezTo>
                <a:cubicBezTo>
                  <a:pt x="9914102" y="702284"/>
                  <a:pt x="9922072" y="699408"/>
                  <a:pt x="9929960" y="699408"/>
                </a:cubicBezTo>
                <a:cubicBezTo>
                  <a:pt x="9936204" y="699408"/>
                  <a:pt x="9941668" y="700599"/>
                  <a:pt x="9946352" y="702982"/>
                </a:cubicBezTo>
                <a:cubicBezTo>
                  <a:pt x="9951035" y="705365"/>
                  <a:pt x="9954856" y="708734"/>
                  <a:pt x="9957814" y="713088"/>
                </a:cubicBezTo>
                <a:cubicBezTo>
                  <a:pt x="9960772" y="717443"/>
                  <a:pt x="9963032" y="722661"/>
                  <a:pt x="9964592" y="728741"/>
                </a:cubicBezTo>
                <a:cubicBezTo>
                  <a:pt x="9966154" y="734821"/>
                  <a:pt x="9966934" y="743202"/>
                  <a:pt x="9966934" y="753883"/>
                </a:cubicBezTo>
                <a:lnTo>
                  <a:pt x="9966934" y="879350"/>
                </a:lnTo>
                <a:cubicBezTo>
                  <a:pt x="9966934" y="880994"/>
                  <a:pt x="9967427" y="882431"/>
                  <a:pt x="9968413" y="883664"/>
                </a:cubicBezTo>
                <a:cubicBezTo>
                  <a:pt x="9969399" y="884896"/>
                  <a:pt x="9971042" y="885924"/>
                  <a:pt x="9973343" y="886745"/>
                </a:cubicBezTo>
                <a:cubicBezTo>
                  <a:pt x="9975644" y="887567"/>
                  <a:pt x="9978807" y="888183"/>
                  <a:pt x="9982833" y="888594"/>
                </a:cubicBezTo>
                <a:cubicBezTo>
                  <a:pt x="9986859" y="889005"/>
                  <a:pt x="9991913" y="889210"/>
                  <a:pt x="9997992" y="889210"/>
                </a:cubicBezTo>
                <a:cubicBezTo>
                  <a:pt x="10003908" y="889210"/>
                  <a:pt x="10008880" y="889005"/>
                  <a:pt x="10012906" y="888594"/>
                </a:cubicBezTo>
                <a:cubicBezTo>
                  <a:pt x="10016932" y="888183"/>
                  <a:pt x="10020096" y="887567"/>
                  <a:pt x="10022396" y="886745"/>
                </a:cubicBezTo>
                <a:cubicBezTo>
                  <a:pt x="10024696" y="885924"/>
                  <a:pt x="10026340" y="884896"/>
                  <a:pt x="10027326" y="883664"/>
                </a:cubicBezTo>
                <a:cubicBezTo>
                  <a:pt x="10028312" y="882431"/>
                  <a:pt x="10028805" y="880994"/>
                  <a:pt x="10028805" y="879350"/>
                </a:cubicBezTo>
                <a:lnTo>
                  <a:pt x="10028805" y="743531"/>
                </a:lnTo>
                <a:cubicBezTo>
                  <a:pt x="10028805" y="727591"/>
                  <a:pt x="10027408" y="713951"/>
                  <a:pt x="10024614" y="702612"/>
                </a:cubicBezTo>
                <a:cubicBezTo>
                  <a:pt x="10021821" y="691273"/>
                  <a:pt x="10017260" y="681372"/>
                  <a:pt x="10010934" y="672909"/>
                </a:cubicBezTo>
                <a:cubicBezTo>
                  <a:pt x="10004607" y="664446"/>
                  <a:pt x="9996308" y="657750"/>
                  <a:pt x="9986038" y="652820"/>
                </a:cubicBezTo>
                <a:cubicBezTo>
                  <a:pt x="9975766" y="647890"/>
                  <a:pt x="9963154" y="645425"/>
                  <a:pt x="9948200" y="645425"/>
                </a:cubicBezTo>
                <a:close/>
                <a:moveTo>
                  <a:pt x="9660953" y="645425"/>
                </a:moveTo>
                <a:cubicBezTo>
                  <a:pt x="9643534" y="645425"/>
                  <a:pt x="9627881" y="648301"/>
                  <a:pt x="9613995" y="654052"/>
                </a:cubicBezTo>
                <a:cubicBezTo>
                  <a:pt x="9600110" y="659804"/>
                  <a:pt x="9588318" y="668144"/>
                  <a:pt x="9578623" y="679072"/>
                </a:cubicBezTo>
                <a:cubicBezTo>
                  <a:pt x="9568928" y="690000"/>
                  <a:pt x="9561532" y="703311"/>
                  <a:pt x="9556438" y="719004"/>
                </a:cubicBezTo>
                <a:cubicBezTo>
                  <a:pt x="9551344" y="734698"/>
                  <a:pt x="9548797" y="752322"/>
                  <a:pt x="9548797" y="771878"/>
                </a:cubicBezTo>
                <a:cubicBezTo>
                  <a:pt x="9548797" y="792419"/>
                  <a:pt x="9551220" y="810331"/>
                  <a:pt x="9556068" y="825614"/>
                </a:cubicBezTo>
                <a:cubicBezTo>
                  <a:pt x="9560916" y="840897"/>
                  <a:pt x="9568270" y="853550"/>
                  <a:pt x="9578130" y="863574"/>
                </a:cubicBezTo>
                <a:cubicBezTo>
                  <a:pt x="9587990" y="873599"/>
                  <a:pt x="9600274" y="881076"/>
                  <a:pt x="9614981" y="886006"/>
                </a:cubicBezTo>
                <a:cubicBezTo>
                  <a:pt x="9629689" y="890936"/>
                  <a:pt x="9646820" y="893401"/>
                  <a:pt x="9666376" y="893401"/>
                </a:cubicBezTo>
                <a:cubicBezTo>
                  <a:pt x="9677222" y="893401"/>
                  <a:pt x="9687410" y="892702"/>
                  <a:pt x="9696942" y="891305"/>
                </a:cubicBezTo>
                <a:cubicBezTo>
                  <a:pt x="9706472" y="889909"/>
                  <a:pt x="9714936" y="888265"/>
                  <a:pt x="9722330" y="886375"/>
                </a:cubicBezTo>
                <a:cubicBezTo>
                  <a:pt x="9729726" y="884486"/>
                  <a:pt x="9735806" y="882555"/>
                  <a:pt x="9740571" y="880583"/>
                </a:cubicBezTo>
                <a:cubicBezTo>
                  <a:pt x="9745336" y="878611"/>
                  <a:pt x="9748254" y="877050"/>
                  <a:pt x="9749322" y="875899"/>
                </a:cubicBezTo>
                <a:cubicBezTo>
                  <a:pt x="9750390" y="874749"/>
                  <a:pt x="9751252" y="873558"/>
                  <a:pt x="9751910" y="872325"/>
                </a:cubicBezTo>
                <a:cubicBezTo>
                  <a:pt x="9752568" y="871093"/>
                  <a:pt x="9753060" y="869572"/>
                  <a:pt x="9753389" y="867765"/>
                </a:cubicBezTo>
                <a:cubicBezTo>
                  <a:pt x="9753718" y="865957"/>
                  <a:pt x="9753964" y="863780"/>
                  <a:pt x="9754128" y="861233"/>
                </a:cubicBezTo>
                <a:cubicBezTo>
                  <a:pt x="9754293" y="858686"/>
                  <a:pt x="9754375" y="855604"/>
                  <a:pt x="9754375" y="851989"/>
                </a:cubicBezTo>
                <a:cubicBezTo>
                  <a:pt x="9754375" y="847881"/>
                  <a:pt x="9754252" y="844471"/>
                  <a:pt x="9754005" y="841760"/>
                </a:cubicBezTo>
                <a:cubicBezTo>
                  <a:pt x="9753759" y="839048"/>
                  <a:pt x="9753307" y="836953"/>
                  <a:pt x="9752650" y="835474"/>
                </a:cubicBezTo>
                <a:cubicBezTo>
                  <a:pt x="9751992" y="833995"/>
                  <a:pt x="9751170" y="832968"/>
                  <a:pt x="9750184" y="832393"/>
                </a:cubicBezTo>
                <a:cubicBezTo>
                  <a:pt x="9749198" y="831817"/>
                  <a:pt x="9747966" y="831530"/>
                  <a:pt x="9746487" y="831530"/>
                </a:cubicBezTo>
                <a:cubicBezTo>
                  <a:pt x="9744022" y="831530"/>
                  <a:pt x="9740818" y="832311"/>
                  <a:pt x="9736874" y="833872"/>
                </a:cubicBezTo>
                <a:cubicBezTo>
                  <a:pt x="9732930" y="835433"/>
                  <a:pt x="9727958" y="837158"/>
                  <a:pt x="9721960" y="839048"/>
                </a:cubicBezTo>
                <a:cubicBezTo>
                  <a:pt x="9715963" y="840938"/>
                  <a:pt x="9708855" y="842663"/>
                  <a:pt x="9700638" y="844225"/>
                </a:cubicBezTo>
                <a:cubicBezTo>
                  <a:pt x="9692422" y="845786"/>
                  <a:pt x="9682891" y="846566"/>
                  <a:pt x="9672045" y="846566"/>
                </a:cubicBezTo>
                <a:cubicBezTo>
                  <a:pt x="9661364" y="846566"/>
                  <a:pt x="9652202" y="845169"/>
                  <a:pt x="9644561" y="842376"/>
                </a:cubicBezTo>
                <a:cubicBezTo>
                  <a:pt x="9636920" y="839582"/>
                  <a:pt x="9630675" y="835515"/>
                  <a:pt x="9625827" y="830174"/>
                </a:cubicBezTo>
                <a:cubicBezTo>
                  <a:pt x="9620979" y="824833"/>
                  <a:pt x="9617446" y="818342"/>
                  <a:pt x="9615228" y="810701"/>
                </a:cubicBezTo>
                <a:cubicBezTo>
                  <a:pt x="9613009" y="803059"/>
                  <a:pt x="9611900" y="794555"/>
                  <a:pt x="9611900" y="785189"/>
                </a:cubicBezTo>
                <a:lnTo>
                  <a:pt x="9745748" y="785189"/>
                </a:lnTo>
                <a:cubicBezTo>
                  <a:pt x="9751664" y="785189"/>
                  <a:pt x="9756306" y="783381"/>
                  <a:pt x="9759674" y="779766"/>
                </a:cubicBezTo>
                <a:cubicBezTo>
                  <a:pt x="9763044" y="776150"/>
                  <a:pt x="9764728" y="770563"/>
                  <a:pt x="9764728" y="763004"/>
                </a:cubicBezTo>
                <a:lnTo>
                  <a:pt x="9764728" y="753144"/>
                </a:lnTo>
                <a:cubicBezTo>
                  <a:pt x="9764728" y="737697"/>
                  <a:pt x="9762756" y="723400"/>
                  <a:pt x="9758812" y="710254"/>
                </a:cubicBezTo>
                <a:cubicBezTo>
                  <a:pt x="9754868" y="697107"/>
                  <a:pt x="9748706" y="685727"/>
                  <a:pt x="9740324" y="676114"/>
                </a:cubicBezTo>
                <a:cubicBezTo>
                  <a:pt x="9731944" y="666500"/>
                  <a:pt x="9721221" y="658982"/>
                  <a:pt x="9708157" y="653559"/>
                </a:cubicBezTo>
                <a:cubicBezTo>
                  <a:pt x="9695092" y="648136"/>
                  <a:pt x="9679358" y="645425"/>
                  <a:pt x="9660953" y="645425"/>
                </a:cubicBezTo>
                <a:close/>
                <a:moveTo>
                  <a:pt x="9279232" y="645425"/>
                </a:moveTo>
                <a:cubicBezTo>
                  <a:pt x="9266085" y="645425"/>
                  <a:pt x="9253473" y="648712"/>
                  <a:pt x="9241394" y="655285"/>
                </a:cubicBezTo>
                <a:cubicBezTo>
                  <a:pt x="9229316" y="661858"/>
                  <a:pt x="9217198" y="671718"/>
                  <a:pt x="9205036" y="684864"/>
                </a:cubicBezTo>
                <a:lnTo>
                  <a:pt x="9205036" y="659475"/>
                </a:lnTo>
                <a:cubicBezTo>
                  <a:pt x="9205036" y="657832"/>
                  <a:pt x="9204626" y="656394"/>
                  <a:pt x="9203804" y="655162"/>
                </a:cubicBezTo>
                <a:cubicBezTo>
                  <a:pt x="9202982" y="653929"/>
                  <a:pt x="9201626" y="652902"/>
                  <a:pt x="9199737" y="652080"/>
                </a:cubicBezTo>
                <a:cubicBezTo>
                  <a:pt x="9197848" y="651259"/>
                  <a:pt x="9195176" y="650643"/>
                  <a:pt x="9191726" y="650232"/>
                </a:cubicBezTo>
                <a:cubicBezTo>
                  <a:pt x="9188274" y="649821"/>
                  <a:pt x="9183920" y="649615"/>
                  <a:pt x="9178662" y="649615"/>
                </a:cubicBezTo>
                <a:cubicBezTo>
                  <a:pt x="9173568" y="649615"/>
                  <a:pt x="9169335" y="649821"/>
                  <a:pt x="9165966" y="650232"/>
                </a:cubicBezTo>
                <a:cubicBezTo>
                  <a:pt x="9162598" y="650643"/>
                  <a:pt x="9159845" y="651259"/>
                  <a:pt x="9157709" y="652080"/>
                </a:cubicBezTo>
                <a:cubicBezTo>
                  <a:pt x="9155573" y="652902"/>
                  <a:pt x="9154094" y="653929"/>
                  <a:pt x="9153272" y="655162"/>
                </a:cubicBezTo>
                <a:cubicBezTo>
                  <a:pt x="9152450" y="656394"/>
                  <a:pt x="9152040" y="657832"/>
                  <a:pt x="9152040" y="659475"/>
                </a:cubicBezTo>
                <a:lnTo>
                  <a:pt x="9152040" y="879350"/>
                </a:lnTo>
                <a:cubicBezTo>
                  <a:pt x="9152040" y="880994"/>
                  <a:pt x="9152532" y="882431"/>
                  <a:pt x="9153518" y="883664"/>
                </a:cubicBezTo>
                <a:cubicBezTo>
                  <a:pt x="9154504" y="884896"/>
                  <a:pt x="9156190" y="885924"/>
                  <a:pt x="9158572" y="886745"/>
                </a:cubicBezTo>
                <a:cubicBezTo>
                  <a:pt x="9160954" y="887567"/>
                  <a:pt x="9164118" y="888183"/>
                  <a:pt x="9168062" y="888594"/>
                </a:cubicBezTo>
                <a:cubicBezTo>
                  <a:pt x="9172006" y="889005"/>
                  <a:pt x="9177018" y="889210"/>
                  <a:pt x="9183098" y="889210"/>
                </a:cubicBezTo>
                <a:cubicBezTo>
                  <a:pt x="9189178" y="889210"/>
                  <a:pt x="9194190" y="889005"/>
                  <a:pt x="9198134" y="888594"/>
                </a:cubicBezTo>
                <a:cubicBezTo>
                  <a:pt x="9202078" y="888183"/>
                  <a:pt x="9205242" y="887567"/>
                  <a:pt x="9207624" y="886745"/>
                </a:cubicBezTo>
                <a:cubicBezTo>
                  <a:pt x="9210007" y="885924"/>
                  <a:pt x="9211692" y="884896"/>
                  <a:pt x="9212678" y="883664"/>
                </a:cubicBezTo>
                <a:cubicBezTo>
                  <a:pt x="9213664" y="882431"/>
                  <a:pt x="9214157" y="880994"/>
                  <a:pt x="9214157" y="879350"/>
                </a:cubicBezTo>
                <a:lnTo>
                  <a:pt x="9214157" y="733178"/>
                </a:lnTo>
                <a:cubicBezTo>
                  <a:pt x="9222866" y="722168"/>
                  <a:pt x="9231001" y="713787"/>
                  <a:pt x="9238560" y="708035"/>
                </a:cubicBezTo>
                <a:cubicBezTo>
                  <a:pt x="9246119" y="702284"/>
                  <a:pt x="9253679" y="699408"/>
                  <a:pt x="9261238" y="699408"/>
                </a:cubicBezTo>
                <a:cubicBezTo>
                  <a:pt x="9267154" y="699408"/>
                  <a:pt x="9272330" y="700599"/>
                  <a:pt x="9276767" y="702982"/>
                </a:cubicBezTo>
                <a:cubicBezTo>
                  <a:pt x="9281204" y="705365"/>
                  <a:pt x="9284819" y="708734"/>
                  <a:pt x="9287613" y="713088"/>
                </a:cubicBezTo>
                <a:cubicBezTo>
                  <a:pt x="9290407" y="717443"/>
                  <a:pt x="9292502" y="722661"/>
                  <a:pt x="9293898" y="728741"/>
                </a:cubicBezTo>
                <a:cubicBezTo>
                  <a:pt x="9295295" y="734821"/>
                  <a:pt x="9295994" y="741559"/>
                  <a:pt x="9295994" y="748954"/>
                </a:cubicBezTo>
                <a:lnTo>
                  <a:pt x="9295994" y="879350"/>
                </a:lnTo>
                <a:cubicBezTo>
                  <a:pt x="9295994" y="880994"/>
                  <a:pt x="9296486" y="882431"/>
                  <a:pt x="9297472" y="883664"/>
                </a:cubicBezTo>
                <a:cubicBezTo>
                  <a:pt x="9298458" y="884896"/>
                  <a:pt x="9300144" y="885924"/>
                  <a:pt x="9302526" y="886745"/>
                </a:cubicBezTo>
                <a:cubicBezTo>
                  <a:pt x="9304908" y="887567"/>
                  <a:pt x="9308072" y="888183"/>
                  <a:pt x="9312016" y="888594"/>
                </a:cubicBezTo>
                <a:cubicBezTo>
                  <a:pt x="9315960" y="889005"/>
                  <a:pt x="9320972" y="889210"/>
                  <a:pt x="9327052" y="889210"/>
                </a:cubicBezTo>
                <a:cubicBezTo>
                  <a:pt x="9332968" y="889210"/>
                  <a:pt x="9337898" y="889005"/>
                  <a:pt x="9341842" y="888594"/>
                </a:cubicBezTo>
                <a:cubicBezTo>
                  <a:pt x="9345786" y="888183"/>
                  <a:pt x="9348950" y="887567"/>
                  <a:pt x="9351332" y="886745"/>
                </a:cubicBezTo>
                <a:cubicBezTo>
                  <a:pt x="9353714" y="885924"/>
                  <a:pt x="9355400" y="884896"/>
                  <a:pt x="9356386" y="883664"/>
                </a:cubicBezTo>
                <a:cubicBezTo>
                  <a:pt x="9357372" y="882431"/>
                  <a:pt x="9357864" y="880994"/>
                  <a:pt x="9357864" y="879350"/>
                </a:cubicBezTo>
                <a:lnTo>
                  <a:pt x="9357864" y="733178"/>
                </a:lnTo>
                <a:cubicBezTo>
                  <a:pt x="9366738" y="722168"/>
                  <a:pt x="9374955" y="713787"/>
                  <a:pt x="9382514" y="708035"/>
                </a:cubicBezTo>
                <a:cubicBezTo>
                  <a:pt x="9390073" y="702284"/>
                  <a:pt x="9397550" y="699408"/>
                  <a:pt x="9404945" y="699408"/>
                </a:cubicBezTo>
                <a:cubicBezTo>
                  <a:pt x="9411025" y="699408"/>
                  <a:pt x="9416244" y="700599"/>
                  <a:pt x="9420598" y="702982"/>
                </a:cubicBezTo>
                <a:cubicBezTo>
                  <a:pt x="9424952" y="705365"/>
                  <a:pt x="9428568" y="708734"/>
                  <a:pt x="9431444" y="713088"/>
                </a:cubicBezTo>
                <a:cubicBezTo>
                  <a:pt x="9434319" y="717443"/>
                  <a:pt x="9436456" y="722661"/>
                  <a:pt x="9437852" y="728741"/>
                </a:cubicBezTo>
                <a:cubicBezTo>
                  <a:pt x="9439249" y="734821"/>
                  <a:pt x="9439948" y="741559"/>
                  <a:pt x="9439948" y="748954"/>
                </a:cubicBezTo>
                <a:lnTo>
                  <a:pt x="9439948" y="879350"/>
                </a:lnTo>
                <a:cubicBezTo>
                  <a:pt x="9439948" y="880994"/>
                  <a:pt x="9440400" y="882431"/>
                  <a:pt x="9441304" y="883664"/>
                </a:cubicBezTo>
                <a:cubicBezTo>
                  <a:pt x="9442207" y="884896"/>
                  <a:pt x="9443851" y="885924"/>
                  <a:pt x="9446234" y="886745"/>
                </a:cubicBezTo>
                <a:cubicBezTo>
                  <a:pt x="9448616" y="887567"/>
                  <a:pt x="9451780" y="888183"/>
                  <a:pt x="9455724" y="888594"/>
                </a:cubicBezTo>
                <a:cubicBezTo>
                  <a:pt x="9459668" y="889005"/>
                  <a:pt x="9464762" y="889210"/>
                  <a:pt x="9471006" y="889210"/>
                </a:cubicBezTo>
                <a:cubicBezTo>
                  <a:pt x="9477086" y="889210"/>
                  <a:pt x="9482098" y="889005"/>
                  <a:pt x="9486042" y="888594"/>
                </a:cubicBezTo>
                <a:cubicBezTo>
                  <a:pt x="9489986" y="888183"/>
                  <a:pt x="9493108" y="887567"/>
                  <a:pt x="9495410" y="886745"/>
                </a:cubicBezTo>
                <a:cubicBezTo>
                  <a:pt x="9497710" y="885924"/>
                  <a:pt x="9499354" y="884896"/>
                  <a:pt x="9500340" y="883664"/>
                </a:cubicBezTo>
                <a:cubicBezTo>
                  <a:pt x="9501326" y="882431"/>
                  <a:pt x="9501818" y="880994"/>
                  <a:pt x="9501818" y="879350"/>
                </a:cubicBezTo>
                <a:lnTo>
                  <a:pt x="9501818" y="738601"/>
                </a:lnTo>
                <a:cubicBezTo>
                  <a:pt x="9501818" y="725947"/>
                  <a:pt x="9500504" y="713951"/>
                  <a:pt x="9497874" y="702612"/>
                </a:cubicBezTo>
                <a:cubicBezTo>
                  <a:pt x="9495246" y="691273"/>
                  <a:pt x="9490849" y="681372"/>
                  <a:pt x="9484687" y="672909"/>
                </a:cubicBezTo>
                <a:cubicBezTo>
                  <a:pt x="9478524" y="664446"/>
                  <a:pt x="9470430" y="657750"/>
                  <a:pt x="9460407" y="652820"/>
                </a:cubicBezTo>
                <a:cubicBezTo>
                  <a:pt x="9450383" y="647890"/>
                  <a:pt x="9438058" y="645425"/>
                  <a:pt x="9423432" y="645425"/>
                </a:cubicBezTo>
                <a:cubicBezTo>
                  <a:pt x="9417024" y="645425"/>
                  <a:pt x="9410738" y="646206"/>
                  <a:pt x="9404576" y="647767"/>
                </a:cubicBezTo>
                <a:cubicBezTo>
                  <a:pt x="9398413" y="649328"/>
                  <a:pt x="9392250" y="651711"/>
                  <a:pt x="9386088" y="654915"/>
                </a:cubicBezTo>
                <a:cubicBezTo>
                  <a:pt x="9379926" y="658120"/>
                  <a:pt x="9373681" y="662269"/>
                  <a:pt x="9367354" y="667363"/>
                </a:cubicBezTo>
                <a:cubicBezTo>
                  <a:pt x="9361028" y="672457"/>
                  <a:pt x="9354578" y="678538"/>
                  <a:pt x="9348004" y="685604"/>
                </a:cubicBezTo>
                <a:cubicBezTo>
                  <a:pt x="9345210" y="679524"/>
                  <a:pt x="9341760" y="674019"/>
                  <a:pt x="9337652" y="669089"/>
                </a:cubicBezTo>
                <a:cubicBezTo>
                  <a:pt x="9333544" y="664159"/>
                  <a:pt x="9328654" y="659927"/>
                  <a:pt x="9322985" y="656394"/>
                </a:cubicBezTo>
                <a:cubicBezTo>
                  <a:pt x="9317316" y="652861"/>
                  <a:pt x="9310866" y="650150"/>
                  <a:pt x="9303635" y="648260"/>
                </a:cubicBezTo>
                <a:cubicBezTo>
                  <a:pt x="9296404" y="646370"/>
                  <a:pt x="9288270" y="645425"/>
                  <a:pt x="9279232" y="645425"/>
                </a:cubicBezTo>
                <a:close/>
                <a:moveTo>
                  <a:pt x="8994203" y="645425"/>
                </a:moveTo>
                <a:cubicBezTo>
                  <a:pt x="8976784" y="645425"/>
                  <a:pt x="8961132" y="648301"/>
                  <a:pt x="8947245" y="654052"/>
                </a:cubicBezTo>
                <a:cubicBezTo>
                  <a:pt x="8933360" y="659804"/>
                  <a:pt x="8921569" y="668144"/>
                  <a:pt x="8911873" y="679072"/>
                </a:cubicBezTo>
                <a:cubicBezTo>
                  <a:pt x="8902178" y="690000"/>
                  <a:pt x="8894782" y="703311"/>
                  <a:pt x="8889688" y="719004"/>
                </a:cubicBezTo>
                <a:cubicBezTo>
                  <a:pt x="8884594" y="734698"/>
                  <a:pt x="8882047" y="752322"/>
                  <a:pt x="8882047" y="771878"/>
                </a:cubicBezTo>
                <a:cubicBezTo>
                  <a:pt x="8882047" y="792419"/>
                  <a:pt x="8884471" y="810331"/>
                  <a:pt x="8889318" y="825614"/>
                </a:cubicBezTo>
                <a:cubicBezTo>
                  <a:pt x="8894166" y="840897"/>
                  <a:pt x="8901520" y="853550"/>
                  <a:pt x="8911380" y="863574"/>
                </a:cubicBezTo>
                <a:cubicBezTo>
                  <a:pt x="8921240" y="873599"/>
                  <a:pt x="8933524" y="881076"/>
                  <a:pt x="8948231" y="886006"/>
                </a:cubicBezTo>
                <a:cubicBezTo>
                  <a:pt x="8962939" y="890936"/>
                  <a:pt x="8980070" y="893401"/>
                  <a:pt x="8999626" y="893401"/>
                </a:cubicBezTo>
                <a:cubicBezTo>
                  <a:pt x="9010472" y="893401"/>
                  <a:pt x="9020660" y="892702"/>
                  <a:pt x="9030192" y="891305"/>
                </a:cubicBezTo>
                <a:cubicBezTo>
                  <a:pt x="9039722" y="889909"/>
                  <a:pt x="9048186" y="888265"/>
                  <a:pt x="9055580" y="886375"/>
                </a:cubicBezTo>
                <a:cubicBezTo>
                  <a:pt x="9062976" y="884486"/>
                  <a:pt x="9069056" y="882555"/>
                  <a:pt x="9073821" y="880583"/>
                </a:cubicBezTo>
                <a:cubicBezTo>
                  <a:pt x="9078587" y="878611"/>
                  <a:pt x="9081504" y="877050"/>
                  <a:pt x="9082572" y="875899"/>
                </a:cubicBezTo>
                <a:cubicBezTo>
                  <a:pt x="9083640" y="874749"/>
                  <a:pt x="9084503" y="873558"/>
                  <a:pt x="9085160" y="872325"/>
                </a:cubicBezTo>
                <a:cubicBezTo>
                  <a:pt x="9085818" y="871093"/>
                  <a:pt x="9086310" y="869572"/>
                  <a:pt x="9086639" y="867765"/>
                </a:cubicBezTo>
                <a:cubicBezTo>
                  <a:pt x="9086968" y="865957"/>
                  <a:pt x="9087214" y="863780"/>
                  <a:pt x="9087378" y="861233"/>
                </a:cubicBezTo>
                <a:cubicBezTo>
                  <a:pt x="9087543" y="858686"/>
                  <a:pt x="9087625" y="855604"/>
                  <a:pt x="9087625" y="851989"/>
                </a:cubicBezTo>
                <a:cubicBezTo>
                  <a:pt x="9087625" y="847881"/>
                  <a:pt x="9087502" y="844471"/>
                  <a:pt x="9087255" y="841760"/>
                </a:cubicBezTo>
                <a:cubicBezTo>
                  <a:pt x="9087009" y="839048"/>
                  <a:pt x="9086557" y="836953"/>
                  <a:pt x="9085900" y="835474"/>
                </a:cubicBezTo>
                <a:cubicBezTo>
                  <a:pt x="9085242" y="833995"/>
                  <a:pt x="9084420" y="832968"/>
                  <a:pt x="9083434" y="832393"/>
                </a:cubicBezTo>
                <a:cubicBezTo>
                  <a:pt x="9082448" y="831817"/>
                  <a:pt x="9081216" y="831530"/>
                  <a:pt x="9079737" y="831530"/>
                </a:cubicBezTo>
                <a:cubicBezTo>
                  <a:pt x="9077272" y="831530"/>
                  <a:pt x="9074068" y="832311"/>
                  <a:pt x="9070124" y="833872"/>
                </a:cubicBezTo>
                <a:cubicBezTo>
                  <a:pt x="9066180" y="835433"/>
                  <a:pt x="9061209" y="837158"/>
                  <a:pt x="9055210" y="839048"/>
                </a:cubicBezTo>
                <a:cubicBezTo>
                  <a:pt x="9049213" y="840938"/>
                  <a:pt x="9042106" y="842663"/>
                  <a:pt x="9033888" y="844225"/>
                </a:cubicBezTo>
                <a:cubicBezTo>
                  <a:pt x="9025672" y="845786"/>
                  <a:pt x="9016141" y="846566"/>
                  <a:pt x="9005295" y="846566"/>
                </a:cubicBezTo>
                <a:cubicBezTo>
                  <a:pt x="8994614" y="846566"/>
                  <a:pt x="8985452" y="845169"/>
                  <a:pt x="8977811" y="842376"/>
                </a:cubicBezTo>
                <a:cubicBezTo>
                  <a:pt x="8970170" y="839582"/>
                  <a:pt x="8963925" y="835515"/>
                  <a:pt x="8959077" y="830174"/>
                </a:cubicBezTo>
                <a:cubicBezTo>
                  <a:pt x="8954230" y="824833"/>
                  <a:pt x="8950696" y="818342"/>
                  <a:pt x="8948478" y="810701"/>
                </a:cubicBezTo>
                <a:cubicBezTo>
                  <a:pt x="8946259" y="803059"/>
                  <a:pt x="8945150" y="794555"/>
                  <a:pt x="8945150" y="785189"/>
                </a:cubicBezTo>
                <a:lnTo>
                  <a:pt x="9078998" y="785189"/>
                </a:lnTo>
                <a:cubicBezTo>
                  <a:pt x="9084914" y="785189"/>
                  <a:pt x="9089556" y="783381"/>
                  <a:pt x="9092924" y="779766"/>
                </a:cubicBezTo>
                <a:cubicBezTo>
                  <a:pt x="9096294" y="776150"/>
                  <a:pt x="9097978" y="770563"/>
                  <a:pt x="9097978" y="763004"/>
                </a:cubicBezTo>
                <a:lnTo>
                  <a:pt x="9097978" y="753144"/>
                </a:lnTo>
                <a:cubicBezTo>
                  <a:pt x="9097978" y="737697"/>
                  <a:pt x="9096006" y="723400"/>
                  <a:pt x="9092062" y="710254"/>
                </a:cubicBezTo>
                <a:cubicBezTo>
                  <a:pt x="9088118" y="697107"/>
                  <a:pt x="9081956" y="685727"/>
                  <a:pt x="9073574" y="676114"/>
                </a:cubicBezTo>
                <a:cubicBezTo>
                  <a:pt x="9065194" y="666500"/>
                  <a:pt x="9054471" y="658982"/>
                  <a:pt x="9041407" y="653559"/>
                </a:cubicBezTo>
                <a:cubicBezTo>
                  <a:pt x="9028342" y="648136"/>
                  <a:pt x="9012608" y="645425"/>
                  <a:pt x="8994203" y="645425"/>
                </a:cubicBezTo>
                <a:close/>
                <a:moveTo>
                  <a:pt x="8548026" y="645425"/>
                </a:moveTo>
                <a:cubicBezTo>
                  <a:pt x="8534386" y="645425"/>
                  <a:pt x="8521280" y="648712"/>
                  <a:pt x="8508709" y="655285"/>
                </a:cubicBezTo>
                <a:cubicBezTo>
                  <a:pt x="8496138" y="661858"/>
                  <a:pt x="8483772" y="671718"/>
                  <a:pt x="8471612" y="684864"/>
                </a:cubicBezTo>
                <a:lnTo>
                  <a:pt x="8471612" y="659475"/>
                </a:lnTo>
                <a:cubicBezTo>
                  <a:pt x="8471612" y="657832"/>
                  <a:pt x="8471200" y="656394"/>
                  <a:pt x="8470379" y="655162"/>
                </a:cubicBezTo>
                <a:cubicBezTo>
                  <a:pt x="8469558" y="653929"/>
                  <a:pt x="8468201" y="652902"/>
                  <a:pt x="8466312" y="652080"/>
                </a:cubicBezTo>
                <a:cubicBezTo>
                  <a:pt x="8464422" y="651259"/>
                  <a:pt x="8461752" y="650643"/>
                  <a:pt x="8458300" y="650232"/>
                </a:cubicBezTo>
                <a:cubicBezTo>
                  <a:pt x="8454850" y="649821"/>
                  <a:pt x="8450494" y="649615"/>
                  <a:pt x="8445236" y="649615"/>
                </a:cubicBezTo>
                <a:cubicBezTo>
                  <a:pt x="8440142" y="649615"/>
                  <a:pt x="8435910" y="649821"/>
                  <a:pt x="8432542" y="650232"/>
                </a:cubicBezTo>
                <a:cubicBezTo>
                  <a:pt x="8429172" y="650643"/>
                  <a:pt x="8426420" y="651259"/>
                  <a:pt x="8424284" y="652080"/>
                </a:cubicBezTo>
                <a:cubicBezTo>
                  <a:pt x="8422148" y="652902"/>
                  <a:pt x="8420668" y="653929"/>
                  <a:pt x="8419847" y="655162"/>
                </a:cubicBezTo>
                <a:cubicBezTo>
                  <a:pt x="8419026" y="656394"/>
                  <a:pt x="8418614" y="657832"/>
                  <a:pt x="8418614" y="659475"/>
                </a:cubicBezTo>
                <a:lnTo>
                  <a:pt x="8418614" y="879350"/>
                </a:lnTo>
                <a:cubicBezTo>
                  <a:pt x="8418614" y="880994"/>
                  <a:pt x="8419108" y="882431"/>
                  <a:pt x="8420094" y="883664"/>
                </a:cubicBezTo>
                <a:cubicBezTo>
                  <a:pt x="8421080" y="884896"/>
                  <a:pt x="8422764" y="885924"/>
                  <a:pt x="8425147" y="886745"/>
                </a:cubicBezTo>
                <a:cubicBezTo>
                  <a:pt x="8427530" y="887567"/>
                  <a:pt x="8430693" y="888183"/>
                  <a:pt x="8434637" y="888594"/>
                </a:cubicBezTo>
                <a:cubicBezTo>
                  <a:pt x="8438581" y="889005"/>
                  <a:pt x="8443593" y="889210"/>
                  <a:pt x="8449673" y="889210"/>
                </a:cubicBezTo>
                <a:cubicBezTo>
                  <a:pt x="8455754" y="889210"/>
                  <a:pt x="8460766" y="889005"/>
                  <a:pt x="8464710" y="888594"/>
                </a:cubicBezTo>
                <a:cubicBezTo>
                  <a:pt x="8468654" y="888183"/>
                  <a:pt x="8471816" y="887567"/>
                  <a:pt x="8474200" y="886745"/>
                </a:cubicBezTo>
                <a:cubicBezTo>
                  <a:pt x="8476582" y="885924"/>
                  <a:pt x="8478267" y="884896"/>
                  <a:pt x="8479253" y="883664"/>
                </a:cubicBezTo>
                <a:cubicBezTo>
                  <a:pt x="8480239" y="882431"/>
                  <a:pt x="8480732" y="880994"/>
                  <a:pt x="8480732" y="879350"/>
                </a:cubicBezTo>
                <a:lnTo>
                  <a:pt x="8480732" y="733178"/>
                </a:lnTo>
                <a:cubicBezTo>
                  <a:pt x="8489441" y="722168"/>
                  <a:pt x="8497822" y="713787"/>
                  <a:pt x="8505874" y="708035"/>
                </a:cubicBezTo>
                <a:cubicBezTo>
                  <a:pt x="8513927" y="702284"/>
                  <a:pt x="8521896" y="699408"/>
                  <a:pt x="8529784" y="699408"/>
                </a:cubicBezTo>
                <a:cubicBezTo>
                  <a:pt x="8536029" y="699408"/>
                  <a:pt x="8541493" y="700599"/>
                  <a:pt x="8546176" y="702982"/>
                </a:cubicBezTo>
                <a:cubicBezTo>
                  <a:pt x="8550860" y="705365"/>
                  <a:pt x="8554681" y="708734"/>
                  <a:pt x="8557638" y="713088"/>
                </a:cubicBezTo>
                <a:cubicBezTo>
                  <a:pt x="8560596" y="717443"/>
                  <a:pt x="8562856" y="722661"/>
                  <a:pt x="8564418" y="728741"/>
                </a:cubicBezTo>
                <a:cubicBezTo>
                  <a:pt x="8565978" y="734821"/>
                  <a:pt x="8566759" y="743202"/>
                  <a:pt x="8566759" y="753883"/>
                </a:cubicBezTo>
                <a:lnTo>
                  <a:pt x="8566759" y="879350"/>
                </a:lnTo>
                <a:cubicBezTo>
                  <a:pt x="8566759" y="880994"/>
                  <a:pt x="8567252" y="882431"/>
                  <a:pt x="8568238" y="883664"/>
                </a:cubicBezTo>
                <a:cubicBezTo>
                  <a:pt x="8569224" y="884896"/>
                  <a:pt x="8570867" y="885924"/>
                  <a:pt x="8573168" y="886745"/>
                </a:cubicBezTo>
                <a:cubicBezTo>
                  <a:pt x="8575468" y="887567"/>
                  <a:pt x="8578632" y="888183"/>
                  <a:pt x="8582658" y="888594"/>
                </a:cubicBezTo>
                <a:cubicBezTo>
                  <a:pt x="8586684" y="889005"/>
                  <a:pt x="8591737" y="889210"/>
                  <a:pt x="8597818" y="889210"/>
                </a:cubicBezTo>
                <a:cubicBezTo>
                  <a:pt x="8603734" y="889210"/>
                  <a:pt x="8608704" y="889005"/>
                  <a:pt x="8612730" y="888594"/>
                </a:cubicBezTo>
                <a:cubicBezTo>
                  <a:pt x="8616756" y="888183"/>
                  <a:pt x="8619920" y="887567"/>
                  <a:pt x="8622221" y="886745"/>
                </a:cubicBezTo>
                <a:cubicBezTo>
                  <a:pt x="8624522" y="885924"/>
                  <a:pt x="8626165" y="884896"/>
                  <a:pt x="8627151" y="883664"/>
                </a:cubicBezTo>
                <a:cubicBezTo>
                  <a:pt x="8628137" y="882431"/>
                  <a:pt x="8628630" y="880994"/>
                  <a:pt x="8628630" y="879350"/>
                </a:cubicBezTo>
                <a:lnTo>
                  <a:pt x="8628630" y="743531"/>
                </a:lnTo>
                <a:cubicBezTo>
                  <a:pt x="8628630" y="727591"/>
                  <a:pt x="8627232" y="713951"/>
                  <a:pt x="8624440" y="702612"/>
                </a:cubicBezTo>
                <a:cubicBezTo>
                  <a:pt x="8621646" y="691273"/>
                  <a:pt x="8617085" y="681372"/>
                  <a:pt x="8610759" y="672909"/>
                </a:cubicBezTo>
                <a:cubicBezTo>
                  <a:pt x="8604432" y="664446"/>
                  <a:pt x="8596133" y="657750"/>
                  <a:pt x="8585862" y="652820"/>
                </a:cubicBezTo>
                <a:cubicBezTo>
                  <a:pt x="8575592" y="647890"/>
                  <a:pt x="8562979" y="645425"/>
                  <a:pt x="8548026" y="645425"/>
                </a:cubicBezTo>
                <a:close/>
                <a:moveTo>
                  <a:pt x="8261183" y="645425"/>
                </a:moveTo>
                <a:cubicBezTo>
                  <a:pt x="8251487" y="645425"/>
                  <a:pt x="8242079" y="646206"/>
                  <a:pt x="8232959" y="647767"/>
                </a:cubicBezTo>
                <a:cubicBezTo>
                  <a:pt x="8223838" y="649328"/>
                  <a:pt x="8215416" y="651341"/>
                  <a:pt x="8207693" y="653806"/>
                </a:cubicBezTo>
                <a:cubicBezTo>
                  <a:pt x="8199970" y="656271"/>
                  <a:pt x="8193232" y="658941"/>
                  <a:pt x="8187480" y="661817"/>
                </a:cubicBezTo>
                <a:cubicBezTo>
                  <a:pt x="8181729" y="664693"/>
                  <a:pt x="8177702" y="667322"/>
                  <a:pt x="8175402" y="669705"/>
                </a:cubicBezTo>
                <a:cubicBezTo>
                  <a:pt x="8173101" y="672088"/>
                  <a:pt x="8171540" y="674758"/>
                  <a:pt x="8170718" y="677716"/>
                </a:cubicBezTo>
                <a:cubicBezTo>
                  <a:pt x="8169897" y="680674"/>
                  <a:pt x="8169486" y="684700"/>
                  <a:pt x="8169486" y="689794"/>
                </a:cubicBezTo>
                <a:cubicBezTo>
                  <a:pt x="8169486" y="693574"/>
                  <a:pt x="8169732" y="697025"/>
                  <a:pt x="8170225" y="700147"/>
                </a:cubicBezTo>
                <a:cubicBezTo>
                  <a:pt x="8170718" y="703270"/>
                  <a:pt x="8171417" y="705899"/>
                  <a:pt x="8172321" y="708035"/>
                </a:cubicBezTo>
                <a:cubicBezTo>
                  <a:pt x="8173225" y="710171"/>
                  <a:pt x="8174375" y="711815"/>
                  <a:pt x="8175772" y="712965"/>
                </a:cubicBezTo>
                <a:cubicBezTo>
                  <a:pt x="8177169" y="714115"/>
                  <a:pt x="8178771" y="714691"/>
                  <a:pt x="8180578" y="714691"/>
                </a:cubicBezTo>
                <a:cubicBezTo>
                  <a:pt x="8183208" y="714691"/>
                  <a:pt x="8186617" y="713540"/>
                  <a:pt x="8190808" y="711240"/>
                </a:cubicBezTo>
                <a:cubicBezTo>
                  <a:pt x="8194998" y="708939"/>
                  <a:pt x="8200216" y="706392"/>
                  <a:pt x="8206460" y="703598"/>
                </a:cubicBezTo>
                <a:cubicBezTo>
                  <a:pt x="8212705" y="700805"/>
                  <a:pt x="8219894" y="698257"/>
                  <a:pt x="8228029" y="695957"/>
                </a:cubicBezTo>
                <a:cubicBezTo>
                  <a:pt x="8236163" y="693656"/>
                  <a:pt x="8245407" y="692506"/>
                  <a:pt x="8255760" y="692506"/>
                </a:cubicBezTo>
                <a:cubicBezTo>
                  <a:pt x="8263648" y="692506"/>
                  <a:pt x="8270262" y="693327"/>
                  <a:pt x="8275603" y="694971"/>
                </a:cubicBezTo>
                <a:cubicBezTo>
                  <a:pt x="8280944" y="696614"/>
                  <a:pt x="8285216" y="699161"/>
                  <a:pt x="8288421" y="702612"/>
                </a:cubicBezTo>
                <a:cubicBezTo>
                  <a:pt x="8291625" y="706063"/>
                  <a:pt x="8293925" y="710377"/>
                  <a:pt x="8295322" y="715553"/>
                </a:cubicBezTo>
                <a:cubicBezTo>
                  <a:pt x="8296719" y="720730"/>
                  <a:pt x="8297418" y="726769"/>
                  <a:pt x="8297418" y="733671"/>
                </a:cubicBezTo>
                <a:lnTo>
                  <a:pt x="8297418" y="746982"/>
                </a:lnTo>
                <a:lnTo>
                  <a:pt x="8275972" y="746982"/>
                </a:lnTo>
                <a:cubicBezTo>
                  <a:pt x="8256417" y="746982"/>
                  <a:pt x="8239244" y="748461"/>
                  <a:pt x="8224455" y="751418"/>
                </a:cubicBezTo>
                <a:cubicBezTo>
                  <a:pt x="8209665" y="754377"/>
                  <a:pt x="8197299" y="758937"/>
                  <a:pt x="8187357" y="765099"/>
                </a:cubicBezTo>
                <a:cubicBezTo>
                  <a:pt x="8177415" y="771262"/>
                  <a:pt x="8169938" y="779067"/>
                  <a:pt x="8164926" y="788516"/>
                </a:cubicBezTo>
                <a:cubicBezTo>
                  <a:pt x="8159914" y="797965"/>
                  <a:pt x="8157408" y="809099"/>
                  <a:pt x="8157408" y="821916"/>
                </a:cubicBezTo>
                <a:cubicBezTo>
                  <a:pt x="8157408" y="833748"/>
                  <a:pt x="8159380" y="844101"/>
                  <a:pt x="8163324" y="852975"/>
                </a:cubicBezTo>
                <a:cubicBezTo>
                  <a:pt x="8167267" y="861849"/>
                  <a:pt x="8172814" y="869285"/>
                  <a:pt x="8179962" y="875283"/>
                </a:cubicBezTo>
                <a:cubicBezTo>
                  <a:pt x="8187110" y="881281"/>
                  <a:pt x="8195573" y="885800"/>
                  <a:pt x="8205351" y="888840"/>
                </a:cubicBezTo>
                <a:cubicBezTo>
                  <a:pt x="8215129" y="891881"/>
                  <a:pt x="8225852" y="893401"/>
                  <a:pt x="8237519" y="893401"/>
                </a:cubicBezTo>
                <a:cubicBezTo>
                  <a:pt x="8251651" y="893401"/>
                  <a:pt x="8264510" y="890689"/>
                  <a:pt x="8276096" y="885266"/>
                </a:cubicBezTo>
                <a:cubicBezTo>
                  <a:pt x="8287681" y="879843"/>
                  <a:pt x="8297993" y="872284"/>
                  <a:pt x="8307031" y="862589"/>
                </a:cubicBezTo>
                <a:lnTo>
                  <a:pt x="8307031" y="880090"/>
                </a:lnTo>
                <a:cubicBezTo>
                  <a:pt x="8307031" y="882390"/>
                  <a:pt x="8307729" y="884198"/>
                  <a:pt x="8309126" y="885513"/>
                </a:cubicBezTo>
                <a:cubicBezTo>
                  <a:pt x="8310523" y="886827"/>
                  <a:pt x="8312906" y="887772"/>
                  <a:pt x="8316275" y="888347"/>
                </a:cubicBezTo>
                <a:cubicBezTo>
                  <a:pt x="8319644" y="888923"/>
                  <a:pt x="8325025" y="889210"/>
                  <a:pt x="8332420" y="889210"/>
                </a:cubicBezTo>
                <a:cubicBezTo>
                  <a:pt x="8339322" y="889210"/>
                  <a:pt x="8344540" y="888923"/>
                  <a:pt x="8348073" y="888347"/>
                </a:cubicBezTo>
                <a:cubicBezTo>
                  <a:pt x="8351606" y="887772"/>
                  <a:pt x="8354194" y="886827"/>
                  <a:pt x="8355837" y="885513"/>
                </a:cubicBezTo>
                <a:cubicBezTo>
                  <a:pt x="8357481" y="884198"/>
                  <a:pt x="8358302" y="882390"/>
                  <a:pt x="8358302" y="880090"/>
                </a:cubicBezTo>
                <a:lnTo>
                  <a:pt x="8358302" y="732192"/>
                </a:lnTo>
                <a:cubicBezTo>
                  <a:pt x="8358302" y="717073"/>
                  <a:pt x="8356495" y="704009"/>
                  <a:pt x="8352879" y="692999"/>
                </a:cubicBezTo>
                <a:cubicBezTo>
                  <a:pt x="8349264" y="681989"/>
                  <a:pt x="8343513" y="672992"/>
                  <a:pt x="8335625" y="666007"/>
                </a:cubicBezTo>
                <a:cubicBezTo>
                  <a:pt x="8327737" y="659023"/>
                  <a:pt x="8317672" y="653847"/>
                  <a:pt x="8305429" y="650478"/>
                </a:cubicBezTo>
                <a:cubicBezTo>
                  <a:pt x="8293186" y="647109"/>
                  <a:pt x="8278437" y="645425"/>
                  <a:pt x="8261183" y="645425"/>
                </a:cubicBezTo>
                <a:close/>
                <a:moveTo>
                  <a:pt x="7766976" y="645425"/>
                </a:moveTo>
                <a:cubicBezTo>
                  <a:pt x="7753336" y="645425"/>
                  <a:pt x="7740231" y="648712"/>
                  <a:pt x="7727659" y="655285"/>
                </a:cubicBezTo>
                <a:cubicBezTo>
                  <a:pt x="7715088" y="661858"/>
                  <a:pt x="7702723" y="671718"/>
                  <a:pt x="7690562" y="684864"/>
                </a:cubicBezTo>
                <a:lnTo>
                  <a:pt x="7690562" y="659475"/>
                </a:lnTo>
                <a:cubicBezTo>
                  <a:pt x="7690562" y="657832"/>
                  <a:pt x="7690151" y="656394"/>
                  <a:pt x="7689329" y="655162"/>
                </a:cubicBezTo>
                <a:cubicBezTo>
                  <a:pt x="7688507" y="653929"/>
                  <a:pt x="7687151" y="652902"/>
                  <a:pt x="7685262" y="652080"/>
                </a:cubicBezTo>
                <a:cubicBezTo>
                  <a:pt x="7683373" y="651259"/>
                  <a:pt x="7680702" y="650643"/>
                  <a:pt x="7677251" y="650232"/>
                </a:cubicBezTo>
                <a:cubicBezTo>
                  <a:pt x="7673800" y="649821"/>
                  <a:pt x="7669446" y="649615"/>
                  <a:pt x="7664187" y="649615"/>
                </a:cubicBezTo>
                <a:cubicBezTo>
                  <a:pt x="7659093" y="649615"/>
                  <a:pt x="7654860" y="649821"/>
                  <a:pt x="7651492" y="650232"/>
                </a:cubicBezTo>
                <a:cubicBezTo>
                  <a:pt x="7648124" y="650643"/>
                  <a:pt x="7645370" y="651259"/>
                  <a:pt x="7643234" y="652080"/>
                </a:cubicBezTo>
                <a:cubicBezTo>
                  <a:pt x="7641098" y="652902"/>
                  <a:pt x="7639619" y="653929"/>
                  <a:pt x="7638797" y="655162"/>
                </a:cubicBezTo>
                <a:cubicBezTo>
                  <a:pt x="7637975" y="656394"/>
                  <a:pt x="7637565" y="657832"/>
                  <a:pt x="7637565" y="659475"/>
                </a:cubicBezTo>
                <a:lnTo>
                  <a:pt x="7637565" y="879350"/>
                </a:lnTo>
                <a:cubicBezTo>
                  <a:pt x="7637565" y="880994"/>
                  <a:pt x="7638058" y="882431"/>
                  <a:pt x="7639044" y="883664"/>
                </a:cubicBezTo>
                <a:cubicBezTo>
                  <a:pt x="7640030" y="884896"/>
                  <a:pt x="7641715" y="885924"/>
                  <a:pt x="7644097" y="886745"/>
                </a:cubicBezTo>
                <a:cubicBezTo>
                  <a:pt x="7646479" y="887567"/>
                  <a:pt x="7649643" y="888183"/>
                  <a:pt x="7653587" y="888594"/>
                </a:cubicBezTo>
                <a:cubicBezTo>
                  <a:pt x="7657531" y="889005"/>
                  <a:pt x="7662544" y="889210"/>
                  <a:pt x="7668623" y="889210"/>
                </a:cubicBezTo>
                <a:cubicBezTo>
                  <a:pt x="7674703" y="889210"/>
                  <a:pt x="7679716" y="889005"/>
                  <a:pt x="7683660" y="888594"/>
                </a:cubicBezTo>
                <a:cubicBezTo>
                  <a:pt x="7687604" y="888183"/>
                  <a:pt x="7690767" y="887567"/>
                  <a:pt x="7693150" y="886745"/>
                </a:cubicBezTo>
                <a:cubicBezTo>
                  <a:pt x="7695532" y="885924"/>
                  <a:pt x="7697217" y="884896"/>
                  <a:pt x="7698203" y="883664"/>
                </a:cubicBezTo>
                <a:cubicBezTo>
                  <a:pt x="7699189" y="882431"/>
                  <a:pt x="7699682" y="880994"/>
                  <a:pt x="7699682" y="879350"/>
                </a:cubicBezTo>
                <a:lnTo>
                  <a:pt x="7699682" y="733178"/>
                </a:lnTo>
                <a:cubicBezTo>
                  <a:pt x="7708392" y="722168"/>
                  <a:pt x="7716773" y="713787"/>
                  <a:pt x="7724825" y="708035"/>
                </a:cubicBezTo>
                <a:cubicBezTo>
                  <a:pt x="7732877" y="702284"/>
                  <a:pt x="7740847" y="699408"/>
                  <a:pt x="7748735" y="699408"/>
                </a:cubicBezTo>
                <a:cubicBezTo>
                  <a:pt x="7754980" y="699408"/>
                  <a:pt x="7760443" y="700599"/>
                  <a:pt x="7765127" y="702982"/>
                </a:cubicBezTo>
                <a:cubicBezTo>
                  <a:pt x="7769810" y="705365"/>
                  <a:pt x="7773631" y="708734"/>
                  <a:pt x="7776589" y="713088"/>
                </a:cubicBezTo>
                <a:cubicBezTo>
                  <a:pt x="7779547" y="717443"/>
                  <a:pt x="7781806" y="722661"/>
                  <a:pt x="7783368" y="728741"/>
                </a:cubicBezTo>
                <a:cubicBezTo>
                  <a:pt x="7784929" y="734821"/>
                  <a:pt x="7785709" y="743202"/>
                  <a:pt x="7785709" y="753883"/>
                </a:cubicBezTo>
                <a:lnTo>
                  <a:pt x="7785709" y="879350"/>
                </a:lnTo>
                <a:cubicBezTo>
                  <a:pt x="7785709" y="880994"/>
                  <a:pt x="7786202" y="882431"/>
                  <a:pt x="7787188" y="883664"/>
                </a:cubicBezTo>
                <a:cubicBezTo>
                  <a:pt x="7788174" y="884896"/>
                  <a:pt x="7789817" y="885924"/>
                  <a:pt x="7792118" y="886745"/>
                </a:cubicBezTo>
                <a:cubicBezTo>
                  <a:pt x="7794419" y="887567"/>
                  <a:pt x="7797582" y="888183"/>
                  <a:pt x="7801608" y="888594"/>
                </a:cubicBezTo>
                <a:cubicBezTo>
                  <a:pt x="7805635" y="889005"/>
                  <a:pt x="7810688" y="889210"/>
                  <a:pt x="7816768" y="889210"/>
                </a:cubicBezTo>
                <a:cubicBezTo>
                  <a:pt x="7822684" y="889210"/>
                  <a:pt x="7827654" y="889005"/>
                  <a:pt x="7831681" y="888594"/>
                </a:cubicBezTo>
                <a:cubicBezTo>
                  <a:pt x="7835707" y="888183"/>
                  <a:pt x="7838870" y="887567"/>
                  <a:pt x="7841171" y="886745"/>
                </a:cubicBezTo>
                <a:cubicBezTo>
                  <a:pt x="7843472" y="885924"/>
                  <a:pt x="7845115" y="884896"/>
                  <a:pt x="7846101" y="883664"/>
                </a:cubicBezTo>
                <a:cubicBezTo>
                  <a:pt x="7847087" y="882431"/>
                  <a:pt x="7847580" y="880994"/>
                  <a:pt x="7847580" y="879350"/>
                </a:cubicBezTo>
                <a:lnTo>
                  <a:pt x="7847580" y="743531"/>
                </a:lnTo>
                <a:cubicBezTo>
                  <a:pt x="7847580" y="727591"/>
                  <a:pt x="7846184" y="713951"/>
                  <a:pt x="7843390" y="702612"/>
                </a:cubicBezTo>
                <a:cubicBezTo>
                  <a:pt x="7840596" y="691273"/>
                  <a:pt x="7836035" y="681372"/>
                  <a:pt x="7829709" y="672909"/>
                </a:cubicBezTo>
                <a:cubicBezTo>
                  <a:pt x="7823383" y="664446"/>
                  <a:pt x="7815083" y="657750"/>
                  <a:pt x="7804813" y="652820"/>
                </a:cubicBezTo>
                <a:cubicBezTo>
                  <a:pt x="7794543" y="647890"/>
                  <a:pt x="7781929" y="645425"/>
                  <a:pt x="7766976" y="645425"/>
                </a:cubicBezTo>
                <a:close/>
                <a:moveTo>
                  <a:pt x="7098728" y="645425"/>
                </a:moveTo>
                <a:cubicBezTo>
                  <a:pt x="7081309" y="645425"/>
                  <a:pt x="7065656" y="648301"/>
                  <a:pt x="7051770" y="654052"/>
                </a:cubicBezTo>
                <a:cubicBezTo>
                  <a:pt x="7037885" y="659804"/>
                  <a:pt x="7026094" y="668144"/>
                  <a:pt x="7016398" y="679072"/>
                </a:cubicBezTo>
                <a:cubicBezTo>
                  <a:pt x="7006703" y="690000"/>
                  <a:pt x="6999308" y="703311"/>
                  <a:pt x="6994213" y="719004"/>
                </a:cubicBezTo>
                <a:cubicBezTo>
                  <a:pt x="6989119" y="734698"/>
                  <a:pt x="6986572" y="752322"/>
                  <a:pt x="6986572" y="771878"/>
                </a:cubicBezTo>
                <a:cubicBezTo>
                  <a:pt x="6986572" y="792419"/>
                  <a:pt x="6988996" y="810331"/>
                  <a:pt x="6993844" y="825614"/>
                </a:cubicBezTo>
                <a:cubicBezTo>
                  <a:pt x="6998692" y="840897"/>
                  <a:pt x="7006045" y="853550"/>
                  <a:pt x="7015905" y="863574"/>
                </a:cubicBezTo>
                <a:cubicBezTo>
                  <a:pt x="7025765" y="873599"/>
                  <a:pt x="7038049" y="881076"/>
                  <a:pt x="7052756" y="886006"/>
                </a:cubicBezTo>
                <a:cubicBezTo>
                  <a:pt x="7067464" y="890936"/>
                  <a:pt x="7084596" y="893401"/>
                  <a:pt x="7104151" y="893401"/>
                </a:cubicBezTo>
                <a:cubicBezTo>
                  <a:pt x="7114997" y="893401"/>
                  <a:pt x="7125185" y="892702"/>
                  <a:pt x="7134717" y="891305"/>
                </a:cubicBezTo>
                <a:cubicBezTo>
                  <a:pt x="7144248" y="889909"/>
                  <a:pt x="7152711" y="888265"/>
                  <a:pt x="7160106" y="886375"/>
                </a:cubicBezTo>
                <a:cubicBezTo>
                  <a:pt x="7167501" y="884486"/>
                  <a:pt x="7173581" y="882555"/>
                  <a:pt x="7178346" y="880583"/>
                </a:cubicBezTo>
                <a:cubicBezTo>
                  <a:pt x="7183112" y="878611"/>
                  <a:pt x="7186029" y="877050"/>
                  <a:pt x="7187097" y="875899"/>
                </a:cubicBezTo>
                <a:cubicBezTo>
                  <a:pt x="7188165" y="874749"/>
                  <a:pt x="7189028" y="873558"/>
                  <a:pt x="7189685" y="872325"/>
                </a:cubicBezTo>
                <a:cubicBezTo>
                  <a:pt x="7190343" y="871093"/>
                  <a:pt x="7190836" y="869572"/>
                  <a:pt x="7191164" y="867765"/>
                </a:cubicBezTo>
                <a:cubicBezTo>
                  <a:pt x="7191493" y="865957"/>
                  <a:pt x="7191739" y="863780"/>
                  <a:pt x="7191904" y="861233"/>
                </a:cubicBezTo>
                <a:cubicBezTo>
                  <a:pt x="7192068" y="858686"/>
                  <a:pt x="7192150" y="855604"/>
                  <a:pt x="7192150" y="851989"/>
                </a:cubicBezTo>
                <a:cubicBezTo>
                  <a:pt x="7192150" y="847881"/>
                  <a:pt x="7192027" y="844471"/>
                  <a:pt x="7191780" y="841760"/>
                </a:cubicBezTo>
                <a:cubicBezTo>
                  <a:pt x="7191534" y="839048"/>
                  <a:pt x="7191082" y="836953"/>
                  <a:pt x="7190425" y="835474"/>
                </a:cubicBezTo>
                <a:cubicBezTo>
                  <a:pt x="7189767" y="833995"/>
                  <a:pt x="7188946" y="832968"/>
                  <a:pt x="7187960" y="832393"/>
                </a:cubicBezTo>
                <a:cubicBezTo>
                  <a:pt x="7186974" y="831817"/>
                  <a:pt x="7185741" y="831530"/>
                  <a:pt x="7184262" y="831530"/>
                </a:cubicBezTo>
                <a:cubicBezTo>
                  <a:pt x="7181797" y="831530"/>
                  <a:pt x="7178593" y="832311"/>
                  <a:pt x="7174649" y="833872"/>
                </a:cubicBezTo>
                <a:cubicBezTo>
                  <a:pt x="7170705" y="835433"/>
                  <a:pt x="7165734" y="837158"/>
                  <a:pt x="7159736" y="839048"/>
                </a:cubicBezTo>
                <a:cubicBezTo>
                  <a:pt x="7153738" y="840938"/>
                  <a:pt x="7146630" y="842663"/>
                  <a:pt x="7138414" y="844225"/>
                </a:cubicBezTo>
                <a:cubicBezTo>
                  <a:pt x="7130198" y="845786"/>
                  <a:pt x="7120666" y="846566"/>
                  <a:pt x="7109820" y="846566"/>
                </a:cubicBezTo>
                <a:cubicBezTo>
                  <a:pt x="7099139" y="846566"/>
                  <a:pt x="7089977" y="845169"/>
                  <a:pt x="7082336" y="842376"/>
                </a:cubicBezTo>
                <a:cubicBezTo>
                  <a:pt x="7074695" y="839582"/>
                  <a:pt x="7068450" y="835515"/>
                  <a:pt x="7063602" y="830174"/>
                </a:cubicBezTo>
                <a:cubicBezTo>
                  <a:pt x="7058754" y="824833"/>
                  <a:pt x="7055221" y="818342"/>
                  <a:pt x="7053003" y="810701"/>
                </a:cubicBezTo>
                <a:cubicBezTo>
                  <a:pt x="7050784" y="803059"/>
                  <a:pt x="7049675" y="794555"/>
                  <a:pt x="7049675" y="785189"/>
                </a:cubicBezTo>
                <a:lnTo>
                  <a:pt x="7183523" y="785189"/>
                </a:lnTo>
                <a:cubicBezTo>
                  <a:pt x="7189439" y="785189"/>
                  <a:pt x="7194081" y="783381"/>
                  <a:pt x="7197450" y="779766"/>
                </a:cubicBezTo>
                <a:cubicBezTo>
                  <a:pt x="7200819" y="776150"/>
                  <a:pt x="7202503" y="770563"/>
                  <a:pt x="7202503" y="763004"/>
                </a:cubicBezTo>
                <a:lnTo>
                  <a:pt x="7202503" y="753144"/>
                </a:lnTo>
                <a:cubicBezTo>
                  <a:pt x="7202503" y="737697"/>
                  <a:pt x="7200531" y="723400"/>
                  <a:pt x="7196587" y="710254"/>
                </a:cubicBezTo>
                <a:cubicBezTo>
                  <a:pt x="7192643" y="697107"/>
                  <a:pt x="7186481" y="685727"/>
                  <a:pt x="7178100" y="676114"/>
                </a:cubicBezTo>
                <a:cubicBezTo>
                  <a:pt x="7169719" y="666500"/>
                  <a:pt x="7158996" y="658982"/>
                  <a:pt x="7145932" y="653559"/>
                </a:cubicBezTo>
                <a:cubicBezTo>
                  <a:pt x="7132868" y="648136"/>
                  <a:pt x="7117133" y="645425"/>
                  <a:pt x="7098728" y="645425"/>
                </a:cubicBezTo>
                <a:close/>
                <a:moveTo>
                  <a:pt x="6613358" y="645425"/>
                </a:moveTo>
                <a:cubicBezTo>
                  <a:pt x="6603662" y="645425"/>
                  <a:pt x="6594254" y="646206"/>
                  <a:pt x="6585134" y="647767"/>
                </a:cubicBezTo>
                <a:cubicBezTo>
                  <a:pt x="6576013" y="649328"/>
                  <a:pt x="6567592" y="651341"/>
                  <a:pt x="6559868" y="653806"/>
                </a:cubicBezTo>
                <a:cubicBezTo>
                  <a:pt x="6552144" y="656271"/>
                  <a:pt x="6545407" y="658941"/>
                  <a:pt x="6539655" y="661817"/>
                </a:cubicBezTo>
                <a:cubicBezTo>
                  <a:pt x="6533904" y="664693"/>
                  <a:pt x="6529878" y="667322"/>
                  <a:pt x="6527577" y="669705"/>
                </a:cubicBezTo>
                <a:cubicBezTo>
                  <a:pt x="6525276" y="672088"/>
                  <a:pt x="6523715" y="674758"/>
                  <a:pt x="6522893" y="677716"/>
                </a:cubicBezTo>
                <a:cubicBezTo>
                  <a:pt x="6522072" y="680674"/>
                  <a:pt x="6521661" y="684700"/>
                  <a:pt x="6521661" y="689794"/>
                </a:cubicBezTo>
                <a:cubicBezTo>
                  <a:pt x="6521661" y="693574"/>
                  <a:pt x="6521907" y="697025"/>
                  <a:pt x="6522400" y="700147"/>
                </a:cubicBezTo>
                <a:cubicBezTo>
                  <a:pt x="6522893" y="703270"/>
                  <a:pt x="6523592" y="705899"/>
                  <a:pt x="6524496" y="708035"/>
                </a:cubicBezTo>
                <a:cubicBezTo>
                  <a:pt x="6525399" y="710171"/>
                  <a:pt x="6526550" y="711815"/>
                  <a:pt x="6527947" y="712965"/>
                </a:cubicBezTo>
                <a:cubicBezTo>
                  <a:pt x="6529343" y="714115"/>
                  <a:pt x="6530946" y="714691"/>
                  <a:pt x="6532753" y="714691"/>
                </a:cubicBezTo>
                <a:cubicBezTo>
                  <a:pt x="6535382" y="714691"/>
                  <a:pt x="6538792" y="713540"/>
                  <a:pt x="6542983" y="711240"/>
                </a:cubicBezTo>
                <a:cubicBezTo>
                  <a:pt x="6547173" y="708939"/>
                  <a:pt x="6552391" y="706392"/>
                  <a:pt x="6558635" y="703598"/>
                </a:cubicBezTo>
                <a:cubicBezTo>
                  <a:pt x="6564880" y="700805"/>
                  <a:pt x="6572069" y="698257"/>
                  <a:pt x="6580204" y="695957"/>
                </a:cubicBezTo>
                <a:cubicBezTo>
                  <a:pt x="6588338" y="693656"/>
                  <a:pt x="6597582" y="692506"/>
                  <a:pt x="6607935" y="692506"/>
                </a:cubicBezTo>
                <a:cubicBezTo>
                  <a:pt x="6615823" y="692506"/>
                  <a:pt x="6622437" y="693327"/>
                  <a:pt x="6627778" y="694971"/>
                </a:cubicBezTo>
                <a:cubicBezTo>
                  <a:pt x="6633118" y="696614"/>
                  <a:pt x="6637391" y="699161"/>
                  <a:pt x="6640596" y="702612"/>
                </a:cubicBezTo>
                <a:cubicBezTo>
                  <a:pt x="6643800" y="706063"/>
                  <a:pt x="6646101" y="710377"/>
                  <a:pt x="6647497" y="715553"/>
                </a:cubicBezTo>
                <a:cubicBezTo>
                  <a:pt x="6648894" y="720730"/>
                  <a:pt x="6649593" y="726769"/>
                  <a:pt x="6649593" y="733671"/>
                </a:cubicBezTo>
                <a:lnTo>
                  <a:pt x="6649593" y="746982"/>
                </a:lnTo>
                <a:lnTo>
                  <a:pt x="6628147" y="746982"/>
                </a:lnTo>
                <a:cubicBezTo>
                  <a:pt x="6608592" y="746982"/>
                  <a:pt x="6591419" y="748461"/>
                  <a:pt x="6576630" y="751418"/>
                </a:cubicBezTo>
                <a:cubicBezTo>
                  <a:pt x="6561840" y="754377"/>
                  <a:pt x="6549474" y="758937"/>
                  <a:pt x="6539532" y="765099"/>
                </a:cubicBezTo>
                <a:cubicBezTo>
                  <a:pt x="6529590" y="771262"/>
                  <a:pt x="6522113" y="779067"/>
                  <a:pt x="6517101" y="788516"/>
                </a:cubicBezTo>
                <a:cubicBezTo>
                  <a:pt x="6512089" y="797965"/>
                  <a:pt x="6509583" y="809099"/>
                  <a:pt x="6509583" y="821916"/>
                </a:cubicBezTo>
                <a:cubicBezTo>
                  <a:pt x="6509583" y="833748"/>
                  <a:pt x="6511555" y="844101"/>
                  <a:pt x="6515499" y="852975"/>
                </a:cubicBezTo>
                <a:cubicBezTo>
                  <a:pt x="6519442" y="861849"/>
                  <a:pt x="6524989" y="869285"/>
                  <a:pt x="6532137" y="875283"/>
                </a:cubicBezTo>
                <a:cubicBezTo>
                  <a:pt x="6539285" y="881281"/>
                  <a:pt x="6547749" y="885800"/>
                  <a:pt x="6557526" y="888840"/>
                </a:cubicBezTo>
                <a:cubicBezTo>
                  <a:pt x="6567304" y="891881"/>
                  <a:pt x="6578026" y="893401"/>
                  <a:pt x="6589694" y="893401"/>
                </a:cubicBezTo>
                <a:cubicBezTo>
                  <a:pt x="6603827" y="893401"/>
                  <a:pt x="6616685" y="890689"/>
                  <a:pt x="6628271" y="885266"/>
                </a:cubicBezTo>
                <a:cubicBezTo>
                  <a:pt x="6639856" y="879843"/>
                  <a:pt x="6650168" y="872284"/>
                  <a:pt x="6659206" y="862589"/>
                </a:cubicBezTo>
                <a:lnTo>
                  <a:pt x="6659206" y="880090"/>
                </a:lnTo>
                <a:cubicBezTo>
                  <a:pt x="6659206" y="882390"/>
                  <a:pt x="6659905" y="884198"/>
                  <a:pt x="6661301" y="885513"/>
                </a:cubicBezTo>
                <a:cubicBezTo>
                  <a:pt x="6662698" y="886827"/>
                  <a:pt x="6665081" y="887772"/>
                  <a:pt x="6668450" y="888347"/>
                </a:cubicBezTo>
                <a:cubicBezTo>
                  <a:pt x="6671818" y="888923"/>
                  <a:pt x="6677200" y="889210"/>
                  <a:pt x="6684595" y="889210"/>
                </a:cubicBezTo>
                <a:cubicBezTo>
                  <a:pt x="6691497" y="889210"/>
                  <a:pt x="6696714" y="888923"/>
                  <a:pt x="6700248" y="888347"/>
                </a:cubicBezTo>
                <a:cubicBezTo>
                  <a:pt x="6703781" y="887772"/>
                  <a:pt x="6706369" y="886827"/>
                  <a:pt x="6708012" y="885513"/>
                </a:cubicBezTo>
                <a:cubicBezTo>
                  <a:pt x="6709655" y="884198"/>
                  <a:pt x="6710477" y="882390"/>
                  <a:pt x="6710477" y="880090"/>
                </a:cubicBezTo>
                <a:lnTo>
                  <a:pt x="6710477" y="732192"/>
                </a:lnTo>
                <a:cubicBezTo>
                  <a:pt x="6710477" y="717073"/>
                  <a:pt x="6708669" y="704009"/>
                  <a:pt x="6705054" y="692999"/>
                </a:cubicBezTo>
                <a:cubicBezTo>
                  <a:pt x="6701439" y="681989"/>
                  <a:pt x="6695688" y="672992"/>
                  <a:pt x="6687800" y="666007"/>
                </a:cubicBezTo>
                <a:cubicBezTo>
                  <a:pt x="6679912" y="659023"/>
                  <a:pt x="6669846" y="653847"/>
                  <a:pt x="6657604" y="650478"/>
                </a:cubicBezTo>
                <a:cubicBezTo>
                  <a:pt x="6645361" y="647109"/>
                  <a:pt x="6630612" y="645425"/>
                  <a:pt x="6613358" y="645425"/>
                </a:cubicBezTo>
                <a:close/>
                <a:moveTo>
                  <a:pt x="6240757" y="645425"/>
                </a:moveTo>
                <a:cubicBezTo>
                  <a:pt x="6227611" y="645425"/>
                  <a:pt x="6214999" y="648712"/>
                  <a:pt x="6202920" y="655285"/>
                </a:cubicBezTo>
                <a:cubicBezTo>
                  <a:pt x="6190842" y="661858"/>
                  <a:pt x="6178722" y="671718"/>
                  <a:pt x="6166562" y="684864"/>
                </a:cubicBezTo>
                <a:lnTo>
                  <a:pt x="6166562" y="659475"/>
                </a:lnTo>
                <a:cubicBezTo>
                  <a:pt x="6166562" y="657832"/>
                  <a:pt x="6166151" y="656394"/>
                  <a:pt x="6165329" y="655162"/>
                </a:cubicBezTo>
                <a:cubicBezTo>
                  <a:pt x="6164507" y="653929"/>
                  <a:pt x="6163152" y="652902"/>
                  <a:pt x="6161262" y="652080"/>
                </a:cubicBezTo>
                <a:cubicBezTo>
                  <a:pt x="6159372" y="651259"/>
                  <a:pt x="6156702" y="650643"/>
                  <a:pt x="6153251" y="650232"/>
                </a:cubicBezTo>
                <a:cubicBezTo>
                  <a:pt x="6149800" y="649821"/>
                  <a:pt x="6145445" y="649615"/>
                  <a:pt x="6140187" y="649615"/>
                </a:cubicBezTo>
                <a:cubicBezTo>
                  <a:pt x="6135092" y="649615"/>
                  <a:pt x="6130861" y="649821"/>
                  <a:pt x="6127492" y="650232"/>
                </a:cubicBezTo>
                <a:cubicBezTo>
                  <a:pt x="6124123" y="650643"/>
                  <a:pt x="6121371" y="651259"/>
                  <a:pt x="6119235" y="652080"/>
                </a:cubicBezTo>
                <a:cubicBezTo>
                  <a:pt x="6117098" y="652902"/>
                  <a:pt x="6115619" y="653929"/>
                  <a:pt x="6114798" y="655162"/>
                </a:cubicBezTo>
                <a:cubicBezTo>
                  <a:pt x="6113976" y="656394"/>
                  <a:pt x="6113565" y="657832"/>
                  <a:pt x="6113565" y="659475"/>
                </a:cubicBezTo>
                <a:lnTo>
                  <a:pt x="6113565" y="879350"/>
                </a:lnTo>
                <a:cubicBezTo>
                  <a:pt x="6113565" y="880994"/>
                  <a:pt x="6114058" y="882431"/>
                  <a:pt x="6115044" y="883664"/>
                </a:cubicBezTo>
                <a:cubicBezTo>
                  <a:pt x="6116030" y="884896"/>
                  <a:pt x="6117714" y="885924"/>
                  <a:pt x="6120097" y="886745"/>
                </a:cubicBezTo>
                <a:cubicBezTo>
                  <a:pt x="6122480" y="887567"/>
                  <a:pt x="6125644" y="888183"/>
                  <a:pt x="6129587" y="888594"/>
                </a:cubicBezTo>
                <a:cubicBezTo>
                  <a:pt x="6133531" y="889005"/>
                  <a:pt x="6138543" y="889210"/>
                  <a:pt x="6144624" y="889210"/>
                </a:cubicBezTo>
                <a:cubicBezTo>
                  <a:pt x="6150704" y="889210"/>
                  <a:pt x="6155716" y="889005"/>
                  <a:pt x="6159660" y="888594"/>
                </a:cubicBezTo>
                <a:cubicBezTo>
                  <a:pt x="6163604" y="888183"/>
                  <a:pt x="6166767" y="887567"/>
                  <a:pt x="6169150" y="886745"/>
                </a:cubicBezTo>
                <a:cubicBezTo>
                  <a:pt x="6171533" y="885924"/>
                  <a:pt x="6173217" y="884896"/>
                  <a:pt x="6174203" y="883664"/>
                </a:cubicBezTo>
                <a:cubicBezTo>
                  <a:pt x="6175189" y="882431"/>
                  <a:pt x="6175682" y="880994"/>
                  <a:pt x="6175682" y="879350"/>
                </a:cubicBezTo>
                <a:lnTo>
                  <a:pt x="6175682" y="733178"/>
                </a:lnTo>
                <a:cubicBezTo>
                  <a:pt x="6184391" y="722168"/>
                  <a:pt x="6192526" y="713787"/>
                  <a:pt x="6200086" y="708035"/>
                </a:cubicBezTo>
                <a:cubicBezTo>
                  <a:pt x="6207644" y="702284"/>
                  <a:pt x="6215203" y="699408"/>
                  <a:pt x="6222763" y="699408"/>
                </a:cubicBezTo>
                <a:cubicBezTo>
                  <a:pt x="6228679" y="699408"/>
                  <a:pt x="6233856" y="700599"/>
                  <a:pt x="6238292" y="702982"/>
                </a:cubicBezTo>
                <a:cubicBezTo>
                  <a:pt x="6242729" y="705365"/>
                  <a:pt x="6246344" y="708734"/>
                  <a:pt x="6249138" y="713088"/>
                </a:cubicBezTo>
                <a:cubicBezTo>
                  <a:pt x="6251931" y="717443"/>
                  <a:pt x="6254027" y="722661"/>
                  <a:pt x="6255424" y="728741"/>
                </a:cubicBezTo>
                <a:cubicBezTo>
                  <a:pt x="6256820" y="734821"/>
                  <a:pt x="6257519" y="741559"/>
                  <a:pt x="6257519" y="748954"/>
                </a:cubicBezTo>
                <a:lnTo>
                  <a:pt x="6257519" y="879350"/>
                </a:lnTo>
                <a:cubicBezTo>
                  <a:pt x="6257519" y="880994"/>
                  <a:pt x="6258012" y="882431"/>
                  <a:pt x="6258998" y="883664"/>
                </a:cubicBezTo>
                <a:cubicBezTo>
                  <a:pt x="6259984" y="884896"/>
                  <a:pt x="6261668" y="885924"/>
                  <a:pt x="6264051" y="886745"/>
                </a:cubicBezTo>
                <a:cubicBezTo>
                  <a:pt x="6266434" y="887567"/>
                  <a:pt x="6269598" y="888183"/>
                  <a:pt x="6273541" y="888594"/>
                </a:cubicBezTo>
                <a:cubicBezTo>
                  <a:pt x="6277485" y="889005"/>
                  <a:pt x="6282497" y="889210"/>
                  <a:pt x="6288578" y="889210"/>
                </a:cubicBezTo>
                <a:cubicBezTo>
                  <a:pt x="6294494" y="889210"/>
                  <a:pt x="6299424" y="889005"/>
                  <a:pt x="6303368" y="888594"/>
                </a:cubicBezTo>
                <a:cubicBezTo>
                  <a:pt x="6307312" y="888183"/>
                  <a:pt x="6310474" y="887567"/>
                  <a:pt x="6312858" y="886745"/>
                </a:cubicBezTo>
                <a:cubicBezTo>
                  <a:pt x="6315240" y="885924"/>
                  <a:pt x="6316925" y="884896"/>
                  <a:pt x="6317911" y="883664"/>
                </a:cubicBezTo>
                <a:cubicBezTo>
                  <a:pt x="6318897" y="882431"/>
                  <a:pt x="6319390" y="880994"/>
                  <a:pt x="6319390" y="879350"/>
                </a:cubicBezTo>
                <a:lnTo>
                  <a:pt x="6319390" y="733178"/>
                </a:lnTo>
                <a:cubicBezTo>
                  <a:pt x="6328264" y="722168"/>
                  <a:pt x="6336480" y="713787"/>
                  <a:pt x="6344040" y="708035"/>
                </a:cubicBezTo>
                <a:cubicBezTo>
                  <a:pt x="6351598" y="702284"/>
                  <a:pt x="6359076" y="699408"/>
                  <a:pt x="6366471" y="699408"/>
                </a:cubicBezTo>
                <a:cubicBezTo>
                  <a:pt x="6372551" y="699408"/>
                  <a:pt x="6377768" y="700599"/>
                  <a:pt x="6382123" y="702982"/>
                </a:cubicBezTo>
                <a:cubicBezTo>
                  <a:pt x="6386478" y="705365"/>
                  <a:pt x="6390093" y="708734"/>
                  <a:pt x="6392969" y="713088"/>
                </a:cubicBezTo>
                <a:cubicBezTo>
                  <a:pt x="6395844" y="717443"/>
                  <a:pt x="6397981" y="722661"/>
                  <a:pt x="6399378" y="728741"/>
                </a:cubicBezTo>
                <a:cubicBezTo>
                  <a:pt x="6400774" y="734821"/>
                  <a:pt x="6401473" y="741559"/>
                  <a:pt x="6401473" y="748954"/>
                </a:cubicBezTo>
                <a:lnTo>
                  <a:pt x="6401473" y="879350"/>
                </a:lnTo>
                <a:cubicBezTo>
                  <a:pt x="6401473" y="880994"/>
                  <a:pt x="6401925" y="882431"/>
                  <a:pt x="6402829" y="883664"/>
                </a:cubicBezTo>
                <a:cubicBezTo>
                  <a:pt x="6403732" y="884896"/>
                  <a:pt x="6405376" y="885924"/>
                  <a:pt x="6407759" y="886745"/>
                </a:cubicBezTo>
                <a:cubicBezTo>
                  <a:pt x="6410141" y="887567"/>
                  <a:pt x="6413305" y="888183"/>
                  <a:pt x="6417249" y="888594"/>
                </a:cubicBezTo>
                <a:cubicBezTo>
                  <a:pt x="6421193" y="889005"/>
                  <a:pt x="6426287" y="889210"/>
                  <a:pt x="6432532" y="889210"/>
                </a:cubicBezTo>
                <a:cubicBezTo>
                  <a:pt x="6438612" y="889210"/>
                  <a:pt x="6443624" y="889005"/>
                  <a:pt x="6447568" y="888594"/>
                </a:cubicBezTo>
                <a:cubicBezTo>
                  <a:pt x="6451512" y="888183"/>
                  <a:pt x="6454634" y="887567"/>
                  <a:pt x="6456935" y="886745"/>
                </a:cubicBezTo>
                <a:cubicBezTo>
                  <a:pt x="6459235" y="885924"/>
                  <a:pt x="6460879" y="884896"/>
                  <a:pt x="6461865" y="883664"/>
                </a:cubicBezTo>
                <a:cubicBezTo>
                  <a:pt x="6462851" y="882431"/>
                  <a:pt x="6463344" y="880994"/>
                  <a:pt x="6463344" y="879350"/>
                </a:cubicBezTo>
                <a:lnTo>
                  <a:pt x="6463344" y="738601"/>
                </a:lnTo>
                <a:cubicBezTo>
                  <a:pt x="6463344" y="725947"/>
                  <a:pt x="6462029" y="713951"/>
                  <a:pt x="6459400" y="702612"/>
                </a:cubicBezTo>
                <a:cubicBezTo>
                  <a:pt x="6456770" y="691273"/>
                  <a:pt x="6452375" y="681372"/>
                  <a:pt x="6446212" y="672909"/>
                </a:cubicBezTo>
                <a:cubicBezTo>
                  <a:pt x="6440050" y="664446"/>
                  <a:pt x="6431956" y="657750"/>
                  <a:pt x="6421932" y="652820"/>
                </a:cubicBezTo>
                <a:cubicBezTo>
                  <a:pt x="6411908" y="647890"/>
                  <a:pt x="6399583" y="645425"/>
                  <a:pt x="6384958" y="645425"/>
                </a:cubicBezTo>
                <a:cubicBezTo>
                  <a:pt x="6378549" y="645425"/>
                  <a:pt x="6372263" y="646206"/>
                  <a:pt x="6366101" y="647767"/>
                </a:cubicBezTo>
                <a:cubicBezTo>
                  <a:pt x="6359939" y="649328"/>
                  <a:pt x="6353776" y="651711"/>
                  <a:pt x="6347614" y="654915"/>
                </a:cubicBezTo>
                <a:cubicBezTo>
                  <a:pt x="6341451" y="658120"/>
                  <a:pt x="6335206" y="662269"/>
                  <a:pt x="6328880" y="667363"/>
                </a:cubicBezTo>
                <a:cubicBezTo>
                  <a:pt x="6322553" y="672457"/>
                  <a:pt x="6316103" y="678538"/>
                  <a:pt x="6309530" y="685604"/>
                </a:cubicBezTo>
                <a:cubicBezTo>
                  <a:pt x="6306736" y="679524"/>
                  <a:pt x="6303285" y="674019"/>
                  <a:pt x="6299177" y="669089"/>
                </a:cubicBezTo>
                <a:cubicBezTo>
                  <a:pt x="6295068" y="664159"/>
                  <a:pt x="6290180" y="659927"/>
                  <a:pt x="6284511" y="656394"/>
                </a:cubicBezTo>
                <a:cubicBezTo>
                  <a:pt x="6278841" y="652861"/>
                  <a:pt x="6272391" y="650150"/>
                  <a:pt x="6265161" y="648260"/>
                </a:cubicBezTo>
                <a:cubicBezTo>
                  <a:pt x="6257930" y="646370"/>
                  <a:pt x="6249795" y="645425"/>
                  <a:pt x="6240757" y="645425"/>
                </a:cubicBezTo>
                <a:close/>
                <a:moveTo>
                  <a:pt x="5575133" y="645425"/>
                </a:moveTo>
                <a:cubicBezTo>
                  <a:pt x="5565437" y="645425"/>
                  <a:pt x="5556029" y="646206"/>
                  <a:pt x="5546909" y="647767"/>
                </a:cubicBezTo>
                <a:cubicBezTo>
                  <a:pt x="5537789" y="649328"/>
                  <a:pt x="5529366" y="651341"/>
                  <a:pt x="5521643" y="653806"/>
                </a:cubicBezTo>
                <a:cubicBezTo>
                  <a:pt x="5513920" y="656271"/>
                  <a:pt x="5507182" y="658941"/>
                  <a:pt x="5501430" y="661817"/>
                </a:cubicBezTo>
                <a:cubicBezTo>
                  <a:pt x="5495678" y="664693"/>
                  <a:pt x="5491653" y="667322"/>
                  <a:pt x="5489352" y="669705"/>
                </a:cubicBezTo>
                <a:cubicBezTo>
                  <a:pt x="5487051" y="672088"/>
                  <a:pt x="5485490" y="674758"/>
                  <a:pt x="5484668" y="677716"/>
                </a:cubicBezTo>
                <a:cubicBezTo>
                  <a:pt x="5483847" y="680674"/>
                  <a:pt x="5483436" y="684700"/>
                  <a:pt x="5483436" y="689794"/>
                </a:cubicBezTo>
                <a:cubicBezTo>
                  <a:pt x="5483436" y="693574"/>
                  <a:pt x="5483682" y="697025"/>
                  <a:pt x="5484176" y="700147"/>
                </a:cubicBezTo>
                <a:cubicBezTo>
                  <a:pt x="5484668" y="703270"/>
                  <a:pt x="5485367" y="705899"/>
                  <a:pt x="5486271" y="708035"/>
                </a:cubicBezTo>
                <a:cubicBezTo>
                  <a:pt x="5487175" y="710171"/>
                  <a:pt x="5488325" y="711815"/>
                  <a:pt x="5489721" y="712965"/>
                </a:cubicBezTo>
                <a:cubicBezTo>
                  <a:pt x="5491118" y="714115"/>
                  <a:pt x="5492720" y="714691"/>
                  <a:pt x="5494528" y="714691"/>
                </a:cubicBezTo>
                <a:cubicBezTo>
                  <a:pt x="5497157" y="714691"/>
                  <a:pt x="5500567" y="713540"/>
                  <a:pt x="5504758" y="711240"/>
                </a:cubicBezTo>
                <a:cubicBezTo>
                  <a:pt x="5508949" y="708939"/>
                  <a:pt x="5514166" y="706392"/>
                  <a:pt x="5520410" y="703598"/>
                </a:cubicBezTo>
                <a:cubicBezTo>
                  <a:pt x="5526655" y="700805"/>
                  <a:pt x="5533845" y="698257"/>
                  <a:pt x="5541979" y="695957"/>
                </a:cubicBezTo>
                <a:cubicBezTo>
                  <a:pt x="5550114" y="693656"/>
                  <a:pt x="5559357" y="692506"/>
                  <a:pt x="5569710" y="692506"/>
                </a:cubicBezTo>
                <a:cubicBezTo>
                  <a:pt x="5577598" y="692506"/>
                  <a:pt x="5584212" y="693327"/>
                  <a:pt x="5589553" y="694971"/>
                </a:cubicBezTo>
                <a:cubicBezTo>
                  <a:pt x="5594894" y="696614"/>
                  <a:pt x="5599166" y="699161"/>
                  <a:pt x="5602370" y="702612"/>
                </a:cubicBezTo>
                <a:cubicBezTo>
                  <a:pt x="5605575" y="706063"/>
                  <a:pt x="5607877" y="710377"/>
                  <a:pt x="5609273" y="715553"/>
                </a:cubicBezTo>
                <a:cubicBezTo>
                  <a:pt x="5610669" y="720730"/>
                  <a:pt x="5611368" y="726769"/>
                  <a:pt x="5611368" y="733671"/>
                </a:cubicBezTo>
                <a:lnTo>
                  <a:pt x="5611368" y="746982"/>
                </a:lnTo>
                <a:lnTo>
                  <a:pt x="5589923" y="746982"/>
                </a:lnTo>
                <a:cubicBezTo>
                  <a:pt x="5570367" y="746982"/>
                  <a:pt x="5553195" y="748461"/>
                  <a:pt x="5538405" y="751418"/>
                </a:cubicBezTo>
                <a:cubicBezTo>
                  <a:pt x="5523615" y="754377"/>
                  <a:pt x="5511249" y="758937"/>
                  <a:pt x="5501307" y="765099"/>
                </a:cubicBezTo>
                <a:cubicBezTo>
                  <a:pt x="5491365" y="771262"/>
                  <a:pt x="5483888" y="779067"/>
                  <a:pt x="5478876" y="788516"/>
                </a:cubicBezTo>
                <a:cubicBezTo>
                  <a:pt x="5473864" y="797965"/>
                  <a:pt x="5471357" y="809099"/>
                  <a:pt x="5471357" y="821916"/>
                </a:cubicBezTo>
                <a:cubicBezTo>
                  <a:pt x="5471357" y="833748"/>
                  <a:pt x="5473329" y="844101"/>
                  <a:pt x="5477273" y="852975"/>
                </a:cubicBezTo>
                <a:cubicBezTo>
                  <a:pt x="5481217" y="861849"/>
                  <a:pt x="5486764" y="869285"/>
                  <a:pt x="5493912" y="875283"/>
                </a:cubicBezTo>
                <a:cubicBezTo>
                  <a:pt x="5501060" y="881281"/>
                  <a:pt x="5509524" y="885800"/>
                  <a:pt x="5519301" y="888840"/>
                </a:cubicBezTo>
                <a:cubicBezTo>
                  <a:pt x="5529079" y="891881"/>
                  <a:pt x="5539801" y="893401"/>
                  <a:pt x="5551469" y="893401"/>
                </a:cubicBezTo>
                <a:cubicBezTo>
                  <a:pt x="5565601" y="893401"/>
                  <a:pt x="5578461" y="890689"/>
                  <a:pt x="5590046" y="885266"/>
                </a:cubicBezTo>
                <a:cubicBezTo>
                  <a:pt x="5601631" y="879843"/>
                  <a:pt x="5611943" y="872284"/>
                  <a:pt x="5620981" y="862589"/>
                </a:cubicBezTo>
                <a:lnTo>
                  <a:pt x="5620981" y="880090"/>
                </a:lnTo>
                <a:cubicBezTo>
                  <a:pt x="5620981" y="882390"/>
                  <a:pt x="5621679" y="884198"/>
                  <a:pt x="5623076" y="885513"/>
                </a:cubicBezTo>
                <a:cubicBezTo>
                  <a:pt x="5624473" y="886827"/>
                  <a:pt x="5626856" y="887772"/>
                  <a:pt x="5630225" y="888347"/>
                </a:cubicBezTo>
                <a:cubicBezTo>
                  <a:pt x="5633594" y="888923"/>
                  <a:pt x="5638975" y="889210"/>
                  <a:pt x="5646370" y="889210"/>
                </a:cubicBezTo>
                <a:cubicBezTo>
                  <a:pt x="5653272" y="889210"/>
                  <a:pt x="5658489" y="888923"/>
                  <a:pt x="5662023" y="888347"/>
                </a:cubicBezTo>
                <a:cubicBezTo>
                  <a:pt x="5665557" y="887772"/>
                  <a:pt x="5668144" y="886827"/>
                  <a:pt x="5669787" y="885513"/>
                </a:cubicBezTo>
                <a:cubicBezTo>
                  <a:pt x="5671431" y="884198"/>
                  <a:pt x="5672252" y="882390"/>
                  <a:pt x="5672252" y="880090"/>
                </a:cubicBezTo>
                <a:lnTo>
                  <a:pt x="5672252" y="732192"/>
                </a:lnTo>
                <a:cubicBezTo>
                  <a:pt x="5672252" y="717073"/>
                  <a:pt x="5670444" y="704009"/>
                  <a:pt x="5666829" y="692999"/>
                </a:cubicBezTo>
                <a:cubicBezTo>
                  <a:pt x="5663214" y="681989"/>
                  <a:pt x="5657463" y="672992"/>
                  <a:pt x="5649575" y="666007"/>
                </a:cubicBezTo>
                <a:cubicBezTo>
                  <a:pt x="5641688" y="659023"/>
                  <a:pt x="5631622" y="653847"/>
                  <a:pt x="5619379" y="650478"/>
                </a:cubicBezTo>
                <a:cubicBezTo>
                  <a:pt x="5607136" y="647109"/>
                  <a:pt x="5592387" y="645425"/>
                  <a:pt x="5575133" y="645425"/>
                </a:cubicBezTo>
                <a:close/>
                <a:moveTo>
                  <a:pt x="4727004" y="645425"/>
                </a:moveTo>
                <a:cubicBezTo>
                  <a:pt x="4709584" y="645425"/>
                  <a:pt x="4693931" y="648301"/>
                  <a:pt x="4680046" y="654052"/>
                </a:cubicBezTo>
                <a:cubicBezTo>
                  <a:pt x="4666160" y="659804"/>
                  <a:pt x="4654368" y="668144"/>
                  <a:pt x="4644674" y="679072"/>
                </a:cubicBezTo>
                <a:cubicBezTo>
                  <a:pt x="4634978" y="690000"/>
                  <a:pt x="4627584" y="703311"/>
                  <a:pt x="4622488" y="719004"/>
                </a:cubicBezTo>
                <a:cubicBezTo>
                  <a:pt x="4617394" y="734698"/>
                  <a:pt x="4614847" y="752322"/>
                  <a:pt x="4614847" y="771878"/>
                </a:cubicBezTo>
                <a:cubicBezTo>
                  <a:pt x="4614847" y="792419"/>
                  <a:pt x="4617271" y="810331"/>
                  <a:pt x="4622119" y="825614"/>
                </a:cubicBezTo>
                <a:cubicBezTo>
                  <a:pt x="4626967" y="840897"/>
                  <a:pt x="4634320" y="853550"/>
                  <a:pt x="4644180" y="863574"/>
                </a:cubicBezTo>
                <a:cubicBezTo>
                  <a:pt x="4654040" y="873599"/>
                  <a:pt x="4666323" y="881076"/>
                  <a:pt x="4681032" y="886006"/>
                </a:cubicBezTo>
                <a:cubicBezTo>
                  <a:pt x="4695739" y="890936"/>
                  <a:pt x="4712871" y="893401"/>
                  <a:pt x="4732427" y="893401"/>
                </a:cubicBezTo>
                <a:cubicBezTo>
                  <a:pt x="4743272" y="893401"/>
                  <a:pt x="4753460" y="892702"/>
                  <a:pt x="4762991" y="891305"/>
                </a:cubicBezTo>
                <a:cubicBezTo>
                  <a:pt x="4772523" y="889909"/>
                  <a:pt x="4780986" y="888265"/>
                  <a:pt x="4788381" y="886375"/>
                </a:cubicBezTo>
                <a:cubicBezTo>
                  <a:pt x="4795775" y="884486"/>
                  <a:pt x="4801856" y="882555"/>
                  <a:pt x="4806621" y="880583"/>
                </a:cubicBezTo>
                <a:cubicBezTo>
                  <a:pt x="4811387" y="878611"/>
                  <a:pt x="4814305" y="877050"/>
                  <a:pt x="4815372" y="875899"/>
                </a:cubicBezTo>
                <a:cubicBezTo>
                  <a:pt x="4816440" y="874749"/>
                  <a:pt x="4817303" y="873558"/>
                  <a:pt x="4817960" y="872325"/>
                </a:cubicBezTo>
                <a:cubicBezTo>
                  <a:pt x="4818618" y="871093"/>
                  <a:pt x="4819111" y="869572"/>
                  <a:pt x="4819439" y="867765"/>
                </a:cubicBezTo>
                <a:cubicBezTo>
                  <a:pt x="4819768" y="865957"/>
                  <a:pt x="4820014" y="863780"/>
                  <a:pt x="4820179" y="861233"/>
                </a:cubicBezTo>
                <a:cubicBezTo>
                  <a:pt x="4820343" y="858686"/>
                  <a:pt x="4820425" y="855604"/>
                  <a:pt x="4820425" y="851989"/>
                </a:cubicBezTo>
                <a:cubicBezTo>
                  <a:pt x="4820425" y="847881"/>
                  <a:pt x="4820302" y="844471"/>
                  <a:pt x="4820055" y="841760"/>
                </a:cubicBezTo>
                <a:cubicBezTo>
                  <a:pt x="4819809" y="839048"/>
                  <a:pt x="4819357" y="836953"/>
                  <a:pt x="4818700" y="835474"/>
                </a:cubicBezTo>
                <a:cubicBezTo>
                  <a:pt x="4818042" y="833995"/>
                  <a:pt x="4817221" y="832968"/>
                  <a:pt x="4816235" y="832393"/>
                </a:cubicBezTo>
                <a:cubicBezTo>
                  <a:pt x="4815249" y="831817"/>
                  <a:pt x="4814016" y="831530"/>
                  <a:pt x="4812537" y="831530"/>
                </a:cubicBezTo>
                <a:cubicBezTo>
                  <a:pt x="4810072" y="831530"/>
                  <a:pt x="4806868" y="832311"/>
                  <a:pt x="4802924" y="833872"/>
                </a:cubicBezTo>
                <a:cubicBezTo>
                  <a:pt x="4798980" y="835433"/>
                  <a:pt x="4794009" y="837158"/>
                  <a:pt x="4788011" y="839048"/>
                </a:cubicBezTo>
                <a:cubicBezTo>
                  <a:pt x="4782013" y="840938"/>
                  <a:pt x="4774906" y="842663"/>
                  <a:pt x="4766689" y="844225"/>
                </a:cubicBezTo>
                <a:cubicBezTo>
                  <a:pt x="4758473" y="845786"/>
                  <a:pt x="4748941" y="846566"/>
                  <a:pt x="4738096" y="846566"/>
                </a:cubicBezTo>
                <a:cubicBezTo>
                  <a:pt x="4727414" y="846566"/>
                  <a:pt x="4718252" y="845169"/>
                  <a:pt x="4710612" y="842376"/>
                </a:cubicBezTo>
                <a:cubicBezTo>
                  <a:pt x="4702969" y="839582"/>
                  <a:pt x="4696725" y="835515"/>
                  <a:pt x="4691877" y="830174"/>
                </a:cubicBezTo>
                <a:cubicBezTo>
                  <a:pt x="4687029" y="824833"/>
                  <a:pt x="4683496" y="818342"/>
                  <a:pt x="4681278" y="810701"/>
                </a:cubicBezTo>
                <a:cubicBezTo>
                  <a:pt x="4679060" y="803059"/>
                  <a:pt x="4677950" y="794555"/>
                  <a:pt x="4677950" y="785189"/>
                </a:cubicBezTo>
                <a:lnTo>
                  <a:pt x="4811798" y="785189"/>
                </a:lnTo>
                <a:cubicBezTo>
                  <a:pt x="4817714" y="785189"/>
                  <a:pt x="4822357" y="783381"/>
                  <a:pt x="4825725" y="779766"/>
                </a:cubicBezTo>
                <a:cubicBezTo>
                  <a:pt x="4829094" y="776150"/>
                  <a:pt x="4830778" y="770563"/>
                  <a:pt x="4830778" y="763004"/>
                </a:cubicBezTo>
                <a:lnTo>
                  <a:pt x="4830778" y="753144"/>
                </a:lnTo>
                <a:cubicBezTo>
                  <a:pt x="4830778" y="737697"/>
                  <a:pt x="4828807" y="723400"/>
                  <a:pt x="4824862" y="710254"/>
                </a:cubicBezTo>
                <a:cubicBezTo>
                  <a:pt x="4820918" y="697107"/>
                  <a:pt x="4814756" y="685727"/>
                  <a:pt x="4806375" y="676114"/>
                </a:cubicBezTo>
                <a:cubicBezTo>
                  <a:pt x="4797994" y="666500"/>
                  <a:pt x="4787271" y="658982"/>
                  <a:pt x="4774207" y="653559"/>
                </a:cubicBezTo>
                <a:cubicBezTo>
                  <a:pt x="4761143" y="648136"/>
                  <a:pt x="4745408" y="645425"/>
                  <a:pt x="4727004" y="645425"/>
                </a:cubicBezTo>
                <a:close/>
                <a:moveTo>
                  <a:pt x="2536253" y="645425"/>
                </a:moveTo>
                <a:cubicBezTo>
                  <a:pt x="2518834" y="645425"/>
                  <a:pt x="2503182" y="648301"/>
                  <a:pt x="2489295" y="654052"/>
                </a:cubicBezTo>
                <a:cubicBezTo>
                  <a:pt x="2475410" y="659804"/>
                  <a:pt x="2463619" y="668144"/>
                  <a:pt x="2453923" y="679072"/>
                </a:cubicBezTo>
                <a:cubicBezTo>
                  <a:pt x="2444228" y="690000"/>
                  <a:pt x="2436833" y="703311"/>
                  <a:pt x="2431739" y="719004"/>
                </a:cubicBezTo>
                <a:cubicBezTo>
                  <a:pt x="2426644" y="734698"/>
                  <a:pt x="2424097" y="752322"/>
                  <a:pt x="2424097" y="771878"/>
                </a:cubicBezTo>
                <a:cubicBezTo>
                  <a:pt x="2424097" y="792419"/>
                  <a:pt x="2426521" y="810331"/>
                  <a:pt x="2431369" y="825614"/>
                </a:cubicBezTo>
                <a:cubicBezTo>
                  <a:pt x="2436217" y="840897"/>
                  <a:pt x="2443570" y="853550"/>
                  <a:pt x="2453430" y="863574"/>
                </a:cubicBezTo>
                <a:cubicBezTo>
                  <a:pt x="2463290" y="873599"/>
                  <a:pt x="2475574" y="881076"/>
                  <a:pt x="2490282" y="886006"/>
                </a:cubicBezTo>
                <a:cubicBezTo>
                  <a:pt x="2504989" y="890936"/>
                  <a:pt x="2522121" y="893401"/>
                  <a:pt x="2541676" y="893401"/>
                </a:cubicBezTo>
                <a:cubicBezTo>
                  <a:pt x="2552522" y="893401"/>
                  <a:pt x="2562710" y="892702"/>
                  <a:pt x="2572242" y="891305"/>
                </a:cubicBezTo>
                <a:cubicBezTo>
                  <a:pt x="2581773" y="889909"/>
                  <a:pt x="2590236" y="888265"/>
                  <a:pt x="2597631" y="886375"/>
                </a:cubicBezTo>
                <a:cubicBezTo>
                  <a:pt x="2605026" y="884486"/>
                  <a:pt x="2611106" y="882555"/>
                  <a:pt x="2615872" y="880583"/>
                </a:cubicBezTo>
                <a:cubicBezTo>
                  <a:pt x="2620637" y="878611"/>
                  <a:pt x="2623554" y="877050"/>
                  <a:pt x="2624622" y="875899"/>
                </a:cubicBezTo>
                <a:cubicBezTo>
                  <a:pt x="2625690" y="874749"/>
                  <a:pt x="2626553" y="873558"/>
                  <a:pt x="2627210" y="872325"/>
                </a:cubicBezTo>
                <a:cubicBezTo>
                  <a:pt x="2627868" y="871093"/>
                  <a:pt x="2628361" y="869572"/>
                  <a:pt x="2628689" y="867765"/>
                </a:cubicBezTo>
                <a:cubicBezTo>
                  <a:pt x="2629018" y="865957"/>
                  <a:pt x="2629265" y="863780"/>
                  <a:pt x="2629429" y="861233"/>
                </a:cubicBezTo>
                <a:cubicBezTo>
                  <a:pt x="2629593" y="858686"/>
                  <a:pt x="2629675" y="855604"/>
                  <a:pt x="2629675" y="851989"/>
                </a:cubicBezTo>
                <a:cubicBezTo>
                  <a:pt x="2629675" y="847881"/>
                  <a:pt x="2629552" y="844471"/>
                  <a:pt x="2629305" y="841760"/>
                </a:cubicBezTo>
                <a:cubicBezTo>
                  <a:pt x="2629059" y="839048"/>
                  <a:pt x="2628607" y="836953"/>
                  <a:pt x="2627950" y="835474"/>
                </a:cubicBezTo>
                <a:cubicBezTo>
                  <a:pt x="2627293" y="833995"/>
                  <a:pt x="2626471" y="832968"/>
                  <a:pt x="2625485" y="832393"/>
                </a:cubicBezTo>
                <a:cubicBezTo>
                  <a:pt x="2624499" y="831817"/>
                  <a:pt x="2623266" y="831530"/>
                  <a:pt x="2621788" y="831530"/>
                </a:cubicBezTo>
                <a:cubicBezTo>
                  <a:pt x="2619323" y="831530"/>
                  <a:pt x="2616118" y="832311"/>
                  <a:pt x="2612174" y="833872"/>
                </a:cubicBezTo>
                <a:cubicBezTo>
                  <a:pt x="2608230" y="835433"/>
                  <a:pt x="2603259" y="837158"/>
                  <a:pt x="2597261" y="839048"/>
                </a:cubicBezTo>
                <a:cubicBezTo>
                  <a:pt x="2591263" y="840938"/>
                  <a:pt x="2584156" y="842663"/>
                  <a:pt x="2575939" y="844225"/>
                </a:cubicBezTo>
                <a:cubicBezTo>
                  <a:pt x="2567723" y="845786"/>
                  <a:pt x="2558191" y="846566"/>
                  <a:pt x="2547346" y="846566"/>
                </a:cubicBezTo>
                <a:cubicBezTo>
                  <a:pt x="2536664" y="846566"/>
                  <a:pt x="2527503" y="845169"/>
                  <a:pt x="2519861" y="842376"/>
                </a:cubicBezTo>
                <a:cubicBezTo>
                  <a:pt x="2512220" y="839582"/>
                  <a:pt x="2505975" y="835515"/>
                  <a:pt x="2501127" y="830174"/>
                </a:cubicBezTo>
                <a:cubicBezTo>
                  <a:pt x="2496280" y="824833"/>
                  <a:pt x="2492746" y="818342"/>
                  <a:pt x="2490528" y="810701"/>
                </a:cubicBezTo>
                <a:cubicBezTo>
                  <a:pt x="2488310" y="803059"/>
                  <a:pt x="2487200" y="794555"/>
                  <a:pt x="2487200" y="785189"/>
                </a:cubicBezTo>
                <a:lnTo>
                  <a:pt x="2621048" y="785189"/>
                </a:lnTo>
                <a:cubicBezTo>
                  <a:pt x="2626964" y="785189"/>
                  <a:pt x="2631606" y="783381"/>
                  <a:pt x="2634975" y="779766"/>
                </a:cubicBezTo>
                <a:cubicBezTo>
                  <a:pt x="2638344" y="776150"/>
                  <a:pt x="2640028" y="770563"/>
                  <a:pt x="2640028" y="763004"/>
                </a:cubicBezTo>
                <a:lnTo>
                  <a:pt x="2640028" y="753144"/>
                </a:lnTo>
                <a:cubicBezTo>
                  <a:pt x="2640028" y="737697"/>
                  <a:pt x="2638056" y="723400"/>
                  <a:pt x="2634112" y="710254"/>
                </a:cubicBezTo>
                <a:cubicBezTo>
                  <a:pt x="2630168" y="697107"/>
                  <a:pt x="2624006" y="685727"/>
                  <a:pt x="2615625" y="676114"/>
                </a:cubicBezTo>
                <a:cubicBezTo>
                  <a:pt x="2607244" y="666500"/>
                  <a:pt x="2596522" y="658982"/>
                  <a:pt x="2583457" y="653559"/>
                </a:cubicBezTo>
                <a:cubicBezTo>
                  <a:pt x="2570393" y="648136"/>
                  <a:pt x="2554658" y="645425"/>
                  <a:pt x="2536253" y="645425"/>
                </a:cubicBezTo>
                <a:close/>
                <a:moveTo>
                  <a:pt x="3202933" y="629649"/>
                </a:moveTo>
                <a:lnTo>
                  <a:pt x="3203180" y="629649"/>
                </a:lnTo>
                <a:lnTo>
                  <a:pt x="3248289" y="765222"/>
                </a:lnTo>
                <a:lnTo>
                  <a:pt x="3157824" y="765222"/>
                </a:lnTo>
                <a:close/>
                <a:moveTo>
                  <a:pt x="3724641" y="618803"/>
                </a:moveTo>
                <a:lnTo>
                  <a:pt x="3752249" y="618803"/>
                </a:lnTo>
                <a:cubicBezTo>
                  <a:pt x="3758986" y="618803"/>
                  <a:pt x="3765518" y="619255"/>
                  <a:pt x="3771845" y="620159"/>
                </a:cubicBezTo>
                <a:cubicBezTo>
                  <a:pt x="3778172" y="621063"/>
                  <a:pt x="3784211" y="623240"/>
                  <a:pt x="3789962" y="626691"/>
                </a:cubicBezTo>
                <a:cubicBezTo>
                  <a:pt x="3795714" y="630142"/>
                  <a:pt x="3800562" y="635483"/>
                  <a:pt x="3804506" y="642714"/>
                </a:cubicBezTo>
                <a:cubicBezTo>
                  <a:pt x="3808450" y="649944"/>
                  <a:pt x="3810422" y="659147"/>
                  <a:pt x="3810422" y="670321"/>
                </a:cubicBezTo>
                <a:cubicBezTo>
                  <a:pt x="3810422" y="678538"/>
                  <a:pt x="3809271" y="686138"/>
                  <a:pt x="3806971" y="693122"/>
                </a:cubicBezTo>
                <a:cubicBezTo>
                  <a:pt x="3804670" y="700106"/>
                  <a:pt x="3801301" y="706104"/>
                  <a:pt x="3796864" y="711116"/>
                </a:cubicBezTo>
                <a:cubicBezTo>
                  <a:pt x="3792427" y="716128"/>
                  <a:pt x="3786717" y="720031"/>
                  <a:pt x="3779733" y="722825"/>
                </a:cubicBezTo>
                <a:cubicBezTo>
                  <a:pt x="3772749" y="725619"/>
                  <a:pt x="3764080" y="727015"/>
                  <a:pt x="3753728" y="727015"/>
                </a:cubicBezTo>
                <a:lnTo>
                  <a:pt x="3724641" y="727015"/>
                </a:lnTo>
                <a:close/>
                <a:moveTo>
                  <a:pt x="3457941" y="618803"/>
                </a:moveTo>
                <a:lnTo>
                  <a:pt x="3485548" y="618803"/>
                </a:lnTo>
                <a:cubicBezTo>
                  <a:pt x="3492286" y="618803"/>
                  <a:pt x="3498818" y="619255"/>
                  <a:pt x="3505145" y="620159"/>
                </a:cubicBezTo>
                <a:cubicBezTo>
                  <a:pt x="3511472" y="621063"/>
                  <a:pt x="3517511" y="623240"/>
                  <a:pt x="3523263" y="626691"/>
                </a:cubicBezTo>
                <a:cubicBezTo>
                  <a:pt x="3529014" y="630142"/>
                  <a:pt x="3533862" y="635483"/>
                  <a:pt x="3537806" y="642714"/>
                </a:cubicBezTo>
                <a:cubicBezTo>
                  <a:pt x="3541750" y="649944"/>
                  <a:pt x="3543722" y="659147"/>
                  <a:pt x="3543722" y="670321"/>
                </a:cubicBezTo>
                <a:cubicBezTo>
                  <a:pt x="3543722" y="678538"/>
                  <a:pt x="3542571" y="686138"/>
                  <a:pt x="3540271" y="693122"/>
                </a:cubicBezTo>
                <a:cubicBezTo>
                  <a:pt x="3537970" y="700106"/>
                  <a:pt x="3534601" y="706104"/>
                  <a:pt x="3530165" y="711116"/>
                </a:cubicBezTo>
                <a:cubicBezTo>
                  <a:pt x="3525728" y="716128"/>
                  <a:pt x="3520017" y="720031"/>
                  <a:pt x="3513033" y="722825"/>
                </a:cubicBezTo>
                <a:cubicBezTo>
                  <a:pt x="3506049" y="725619"/>
                  <a:pt x="3497380" y="727015"/>
                  <a:pt x="3487027" y="727015"/>
                </a:cubicBezTo>
                <a:lnTo>
                  <a:pt x="3457941" y="727015"/>
                </a:lnTo>
                <a:close/>
                <a:moveTo>
                  <a:pt x="10126901" y="591689"/>
                </a:moveTo>
                <a:cubicBezTo>
                  <a:pt x="10120985" y="591689"/>
                  <a:pt x="10116014" y="591894"/>
                  <a:pt x="10111988" y="592305"/>
                </a:cubicBezTo>
                <a:cubicBezTo>
                  <a:pt x="10107962" y="592716"/>
                  <a:pt x="10104758" y="593373"/>
                  <a:pt x="10102374" y="594277"/>
                </a:cubicBezTo>
                <a:cubicBezTo>
                  <a:pt x="10099992" y="595181"/>
                  <a:pt x="10098349" y="596290"/>
                  <a:pt x="10097444" y="597605"/>
                </a:cubicBezTo>
                <a:cubicBezTo>
                  <a:pt x="10096542" y="598919"/>
                  <a:pt x="10096089" y="600398"/>
                  <a:pt x="10096089" y="602042"/>
                </a:cubicBezTo>
                <a:lnTo>
                  <a:pt x="10096089" y="651094"/>
                </a:lnTo>
                <a:lnTo>
                  <a:pt x="10069960" y="651094"/>
                </a:lnTo>
                <a:cubicBezTo>
                  <a:pt x="10068318" y="651094"/>
                  <a:pt x="10066879" y="651505"/>
                  <a:pt x="10065646" y="652327"/>
                </a:cubicBezTo>
                <a:cubicBezTo>
                  <a:pt x="10064414" y="653148"/>
                  <a:pt x="10063386" y="654504"/>
                  <a:pt x="10062566" y="656394"/>
                </a:cubicBezTo>
                <a:cubicBezTo>
                  <a:pt x="10061744" y="658284"/>
                  <a:pt x="10061128" y="660872"/>
                  <a:pt x="10060717" y="664159"/>
                </a:cubicBezTo>
                <a:cubicBezTo>
                  <a:pt x="10060306" y="667445"/>
                  <a:pt x="10060100" y="671472"/>
                  <a:pt x="10060100" y="676237"/>
                </a:cubicBezTo>
                <a:cubicBezTo>
                  <a:pt x="10060100" y="685275"/>
                  <a:pt x="10060922" y="691725"/>
                  <a:pt x="10062566" y="695587"/>
                </a:cubicBezTo>
                <a:cubicBezTo>
                  <a:pt x="10064209" y="699449"/>
                  <a:pt x="10066591" y="701380"/>
                  <a:pt x="10069714" y="701380"/>
                </a:cubicBezTo>
                <a:lnTo>
                  <a:pt x="10096089" y="701380"/>
                </a:lnTo>
                <a:lnTo>
                  <a:pt x="10096089" y="814029"/>
                </a:lnTo>
                <a:cubicBezTo>
                  <a:pt x="10096089" y="827504"/>
                  <a:pt x="10097486" y="839171"/>
                  <a:pt x="10100280" y="849031"/>
                </a:cubicBezTo>
                <a:cubicBezTo>
                  <a:pt x="10103074" y="858891"/>
                  <a:pt x="10107428" y="867067"/>
                  <a:pt x="10113344" y="873558"/>
                </a:cubicBezTo>
                <a:cubicBezTo>
                  <a:pt x="10119260" y="880049"/>
                  <a:pt x="10126736" y="884855"/>
                  <a:pt x="10135775" y="887978"/>
                </a:cubicBezTo>
                <a:cubicBezTo>
                  <a:pt x="10144814" y="891100"/>
                  <a:pt x="10155494" y="892661"/>
                  <a:pt x="10167820" y="892661"/>
                </a:cubicBezTo>
                <a:cubicBezTo>
                  <a:pt x="10172421" y="892661"/>
                  <a:pt x="10176981" y="892415"/>
                  <a:pt x="10181500" y="891922"/>
                </a:cubicBezTo>
                <a:cubicBezTo>
                  <a:pt x="10186020" y="891429"/>
                  <a:pt x="10190209" y="890730"/>
                  <a:pt x="10194072" y="889826"/>
                </a:cubicBezTo>
                <a:cubicBezTo>
                  <a:pt x="10197934" y="888923"/>
                  <a:pt x="10201301" y="887854"/>
                  <a:pt x="10204178" y="886622"/>
                </a:cubicBezTo>
                <a:cubicBezTo>
                  <a:pt x="10207054" y="885389"/>
                  <a:pt x="10209231" y="883993"/>
                  <a:pt x="10210710" y="882431"/>
                </a:cubicBezTo>
                <a:cubicBezTo>
                  <a:pt x="10212189" y="880870"/>
                  <a:pt x="10213380" y="878159"/>
                  <a:pt x="10214284" y="874297"/>
                </a:cubicBezTo>
                <a:cubicBezTo>
                  <a:pt x="10215188" y="870435"/>
                  <a:pt x="10215640" y="864889"/>
                  <a:pt x="10215640" y="857658"/>
                </a:cubicBezTo>
                <a:cubicBezTo>
                  <a:pt x="10215640" y="853057"/>
                  <a:pt x="10215435" y="849278"/>
                  <a:pt x="10215024" y="846320"/>
                </a:cubicBezTo>
                <a:cubicBezTo>
                  <a:pt x="10214613" y="843362"/>
                  <a:pt x="10214161" y="841020"/>
                  <a:pt x="10213668" y="839294"/>
                </a:cubicBezTo>
                <a:cubicBezTo>
                  <a:pt x="10213175" y="837569"/>
                  <a:pt x="10212477" y="836419"/>
                  <a:pt x="10211573" y="835844"/>
                </a:cubicBezTo>
                <a:cubicBezTo>
                  <a:pt x="10210669" y="835268"/>
                  <a:pt x="10209724" y="834981"/>
                  <a:pt x="10208738" y="834981"/>
                </a:cubicBezTo>
                <a:cubicBezTo>
                  <a:pt x="10207588" y="834981"/>
                  <a:pt x="10206314" y="835268"/>
                  <a:pt x="10204918" y="835844"/>
                </a:cubicBezTo>
                <a:cubicBezTo>
                  <a:pt x="10203521" y="836419"/>
                  <a:pt x="10201794" y="837076"/>
                  <a:pt x="10199741" y="837816"/>
                </a:cubicBezTo>
                <a:cubicBezTo>
                  <a:pt x="10197687" y="838555"/>
                  <a:pt x="10195345" y="839212"/>
                  <a:pt x="10192716" y="839788"/>
                </a:cubicBezTo>
                <a:cubicBezTo>
                  <a:pt x="10190087" y="840363"/>
                  <a:pt x="10187128" y="840650"/>
                  <a:pt x="10183842" y="840650"/>
                </a:cubicBezTo>
                <a:cubicBezTo>
                  <a:pt x="10174146" y="840650"/>
                  <a:pt x="10167408" y="837651"/>
                  <a:pt x="10163629" y="831653"/>
                </a:cubicBezTo>
                <a:cubicBezTo>
                  <a:pt x="10159850" y="825655"/>
                  <a:pt x="10157960" y="816658"/>
                  <a:pt x="10157960" y="804662"/>
                </a:cubicBezTo>
                <a:lnTo>
                  <a:pt x="10157960" y="701380"/>
                </a:lnTo>
                <a:lnTo>
                  <a:pt x="10206026" y="701380"/>
                </a:lnTo>
                <a:cubicBezTo>
                  <a:pt x="10209149" y="701380"/>
                  <a:pt x="10211531" y="699449"/>
                  <a:pt x="10213175" y="695587"/>
                </a:cubicBezTo>
                <a:cubicBezTo>
                  <a:pt x="10214818" y="691725"/>
                  <a:pt x="10215640" y="685275"/>
                  <a:pt x="10215640" y="676237"/>
                </a:cubicBezTo>
                <a:cubicBezTo>
                  <a:pt x="10215640" y="671472"/>
                  <a:pt x="10215435" y="667445"/>
                  <a:pt x="10215024" y="664159"/>
                </a:cubicBezTo>
                <a:cubicBezTo>
                  <a:pt x="10214613" y="660872"/>
                  <a:pt x="10213996" y="658284"/>
                  <a:pt x="10213175" y="656394"/>
                </a:cubicBezTo>
                <a:cubicBezTo>
                  <a:pt x="10212353" y="654504"/>
                  <a:pt x="10211326" y="653148"/>
                  <a:pt x="10210094" y="652327"/>
                </a:cubicBezTo>
                <a:cubicBezTo>
                  <a:pt x="10208861" y="651505"/>
                  <a:pt x="10207424" y="651094"/>
                  <a:pt x="10205780" y="651094"/>
                </a:cubicBezTo>
                <a:lnTo>
                  <a:pt x="10157960" y="651094"/>
                </a:lnTo>
                <a:lnTo>
                  <a:pt x="10157960" y="602042"/>
                </a:lnTo>
                <a:cubicBezTo>
                  <a:pt x="10157960" y="600398"/>
                  <a:pt x="10157466" y="598919"/>
                  <a:pt x="10156480" y="597605"/>
                </a:cubicBezTo>
                <a:cubicBezTo>
                  <a:pt x="10155494" y="596290"/>
                  <a:pt x="10153850" y="595181"/>
                  <a:pt x="10151550" y="594277"/>
                </a:cubicBezTo>
                <a:cubicBezTo>
                  <a:pt x="10149250" y="593373"/>
                  <a:pt x="10146086" y="592716"/>
                  <a:pt x="10142060" y="592305"/>
                </a:cubicBezTo>
                <a:cubicBezTo>
                  <a:pt x="10138034" y="591894"/>
                  <a:pt x="10132982" y="591689"/>
                  <a:pt x="10126901" y="591689"/>
                </a:cubicBezTo>
                <a:close/>
                <a:moveTo>
                  <a:pt x="7412839" y="568765"/>
                </a:moveTo>
                <a:cubicBezTo>
                  <a:pt x="7407416" y="568765"/>
                  <a:pt x="7402856" y="570367"/>
                  <a:pt x="7399159" y="573571"/>
                </a:cubicBezTo>
                <a:cubicBezTo>
                  <a:pt x="7395461" y="576776"/>
                  <a:pt x="7393612" y="581993"/>
                  <a:pt x="7393612" y="589224"/>
                </a:cubicBezTo>
                <a:lnTo>
                  <a:pt x="7393612" y="867272"/>
                </a:lnTo>
                <a:cubicBezTo>
                  <a:pt x="7393612" y="874503"/>
                  <a:pt x="7395461" y="879720"/>
                  <a:pt x="7399159" y="882924"/>
                </a:cubicBezTo>
                <a:cubicBezTo>
                  <a:pt x="7402856" y="886129"/>
                  <a:pt x="7407416" y="887731"/>
                  <a:pt x="7412839" y="887731"/>
                </a:cubicBezTo>
                <a:lnTo>
                  <a:pt x="7573062" y="887731"/>
                </a:lnTo>
                <a:cubicBezTo>
                  <a:pt x="7574541" y="887731"/>
                  <a:pt x="7575897" y="887279"/>
                  <a:pt x="7577129" y="886375"/>
                </a:cubicBezTo>
                <a:cubicBezTo>
                  <a:pt x="7578362" y="885472"/>
                  <a:pt x="7579389" y="884034"/>
                  <a:pt x="7580210" y="882062"/>
                </a:cubicBezTo>
                <a:cubicBezTo>
                  <a:pt x="7581032" y="880090"/>
                  <a:pt x="7581648" y="877502"/>
                  <a:pt x="7582059" y="874297"/>
                </a:cubicBezTo>
                <a:cubicBezTo>
                  <a:pt x="7582470" y="871093"/>
                  <a:pt x="7582675" y="867108"/>
                  <a:pt x="7582675" y="862342"/>
                </a:cubicBezTo>
                <a:cubicBezTo>
                  <a:pt x="7582675" y="857576"/>
                  <a:pt x="7582470" y="853591"/>
                  <a:pt x="7582059" y="850387"/>
                </a:cubicBezTo>
                <a:cubicBezTo>
                  <a:pt x="7581648" y="847182"/>
                  <a:pt x="7581032" y="844594"/>
                  <a:pt x="7580210" y="842622"/>
                </a:cubicBezTo>
                <a:cubicBezTo>
                  <a:pt x="7579389" y="840650"/>
                  <a:pt x="7578362" y="839212"/>
                  <a:pt x="7577129" y="838309"/>
                </a:cubicBezTo>
                <a:cubicBezTo>
                  <a:pt x="7575897" y="837405"/>
                  <a:pt x="7574541" y="836953"/>
                  <a:pt x="7573062" y="836953"/>
                </a:cubicBezTo>
                <a:lnTo>
                  <a:pt x="7458194" y="836953"/>
                </a:lnTo>
                <a:lnTo>
                  <a:pt x="7458194" y="746982"/>
                </a:lnTo>
                <a:lnTo>
                  <a:pt x="7554575" y="746982"/>
                </a:lnTo>
                <a:cubicBezTo>
                  <a:pt x="7556054" y="746982"/>
                  <a:pt x="7557409" y="746571"/>
                  <a:pt x="7558642" y="745749"/>
                </a:cubicBezTo>
                <a:cubicBezTo>
                  <a:pt x="7559874" y="744927"/>
                  <a:pt x="7560902" y="743572"/>
                  <a:pt x="7561723" y="741682"/>
                </a:cubicBezTo>
                <a:cubicBezTo>
                  <a:pt x="7562544" y="739792"/>
                  <a:pt x="7563161" y="737286"/>
                  <a:pt x="7563572" y="734164"/>
                </a:cubicBezTo>
                <a:cubicBezTo>
                  <a:pt x="7563983" y="731041"/>
                  <a:pt x="7564188" y="727097"/>
                  <a:pt x="7564188" y="722332"/>
                </a:cubicBezTo>
                <a:cubicBezTo>
                  <a:pt x="7564188" y="717731"/>
                  <a:pt x="7563983" y="713828"/>
                  <a:pt x="7563572" y="710623"/>
                </a:cubicBezTo>
                <a:cubicBezTo>
                  <a:pt x="7563161" y="707419"/>
                  <a:pt x="7562544" y="704872"/>
                  <a:pt x="7561723" y="702982"/>
                </a:cubicBezTo>
                <a:cubicBezTo>
                  <a:pt x="7560902" y="701092"/>
                  <a:pt x="7559874" y="699695"/>
                  <a:pt x="7558642" y="698791"/>
                </a:cubicBezTo>
                <a:cubicBezTo>
                  <a:pt x="7557409" y="697888"/>
                  <a:pt x="7556054" y="697436"/>
                  <a:pt x="7554575" y="697436"/>
                </a:cubicBezTo>
                <a:lnTo>
                  <a:pt x="7458194" y="697436"/>
                </a:lnTo>
                <a:lnTo>
                  <a:pt x="7458194" y="619543"/>
                </a:lnTo>
                <a:lnTo>
                  <a:pt x="7572076" y="619543"/>
                </a:lnTo>
                <a:cubicBezTo>
                  <a:pt x="7573555" y="619543"/>
                  <a:pt x="7574869" y="619091"/>
                  <a:pt x="7576020" y="618187"/>
                </a:cubicBezTo>
                <a:cubicBezTo>
                  <a:pt x="7577170" y="617283"/>
                  <a:pt x="7578156" y="615845"/>
                  <a:pt x="7578978" y="613873"/>
                </a:cubicBezTo>
                <a:cubicBezTo>
                  <a:pt x="7579799" y="611901"/>
                  <a:pt x="7580415" y="609313"/>
                  <a:pt x="7580827" y="606109"/>
                </a:cubicBezTo>
                <a:cubicBezTo>
                  <a:pt x="7581238" y="602904"/>
                  <a:pt x="7581443" y="599001"/>
                  <a:pt x="7581443" y="594400"/>
                </a:cubicBezTo>
                <a:cubicBezTo>
                  <a:pt x="7581443" y="589470"/>
                  <a:pt x="7581238" y="585403"/>
                  <a:pt x="7580827" y="582199"/>
                </a:cubicBezTo>
                <a:cubicBezTo>
                  <a:pt x="7580415" y="578994"/>
                  <a:pt x="7579799" y="576365"/>
                  <a:pt x="7578978" y="574311"/>
                </a:cubicBezTo>
                <a:cubicBezTo>
                  <a:pt x="7578156" y="572257"/>
                  <a:pt x="7577170" y="570819"/>
                  <a:pt x="7576020" y="569997"/>
                </a:cubicBezTo>
                <a:cubicBezTo>
                  <a:pt x="7574869" y="569175"/>
                  <a:pt x="7573555" y="568765"/>
                  <a:pt x="7572076" y="568765"/>
                </a:cubicBezTo>
                <a:close/>
                <a:moveTo>
                  <a:pt x="4217615" y="568765"/>
                </a:moveTo>
                <a:cubicBezTo>
                  <a:pt x="4210221" y="568765"/>
                  <a:pt x="4204305" y="570983"/>
                  <a:pt x="4199868" y="575420"/>
                </a:cubicBezTo>
                <a:cubicBezTo>
                  <a:pt x="4195431" y="579857"/>
                  <a:pt x="4193212" y="586266"/>
                  <a:pt x="4193212" y="594647"/>
                </a:cubicBezTo>
                <a:lnTo>
                  <a:pt x="4193212" y="878857"/>
                </a:lnTo>
                <a:cubicBezTo>
                  <a:pt x="4193212" y="880501"/>
                  <a:pt x="4193664" y="881980"/>
                  <a:pt x="4194568" y="883294"/>
                </a:cubicBezTo>
                <a:cubicBezTo>
                  <a:pt x="4195472" y="884609"/>
                  <a:pt x="4197115" y="885677"/>
                  <a:pt x="4199498" y="886499"/>
                </a:cubicBezTo>
                <a:cubicBezTo>
                  <a:pt x="4201881" y="887320"/>
                  <a:pt x="4205044" y="887978"/>
                  <a:pt x="4208988" y="888471"/>
                </a:cubicBezTo>
                <a:cubicBezTo>
                  <a:pt x="4212932" y="888964"/>
                  <a:pt x="4217862" y="889210"/>
                  <a:pt x="4223778" y="889210"/>
                </a:cubicBezTo>
                <a:cubicBezTo>
                  <a:pt x="4229858" y="889210"/>
                  <a:pt x="4234830" y="888964"/>
                  <a:pt x="4238691" y="888471"/>
                </a:cubicBezTo>
                <a:cubicBezTo>
                  <a:pt x="4242553" y="887978"/>
                  <a:pt x="4245716" y="887320"/>
                  <a:pt x="4248181" y="886499"/>
                </a:cubicBezTo>
                <a:cubicBezTo>
                  <a:pt x="4250647" y="885677"/>
                  <a:pt x="4252330" y="884609"/>
                  <a:pt x="4253234" y="883294"/>
                </a:cubicBezTo>
                <a:cubicBezTo>
                  <a:pt x="4254138" y="881980"/>
                  <a:pt x="4254590" y="880501"/>
                  <a:pt x="4254590" y="878857"/>
                </a:cubicBezTo>
                <a:lnTo>
                  <a:pt x="4254590" y="619296"/>
                </a:lnTo>
                <a:lnTo>
                  <a:pt x="4255083" y="619296"/>
                </a:lnTo>
                <a:lnTo>
                  <a:pt x="4344315" y="878611"/>
                </a:lnTo>
                <a:cubicBezTo>
                  <a:pt x="4344808" y="880418"/>
                  <a:pt x="4345794" y="881980"/>
                  <a:pt x="4347273" y="883294"/>
                </a:cubicBezTo>
                <a:cubicBezTo>
                  <a:pt x="4348752" y="884609"/>
                  <a:pt x="4350765" y="885718"/>
                  <a:pt x="4353312" y="886622"/>
                </a:cubicBezTo>
                <a:cubicBezTo>
                  <a:pt x="4355859" y="887526"/>
                  <a:pt x="4359104" y="888183"/>
                  <a:pt x="4363048" y="888594"/>
                </a:cubicBezTo>
                <a:cubicBezTo>
                  <a:pt x="4366992" y="889005"/>
                  <a:pt x="4371758" y="889210"/>
                  <a:pt x="4377345" y="889210"/>
                </a:cubicBezTo>
                <a:cubicBezTo>
                  <a:pt x="4382933" y="889210"/>
                  <a:pt x="4387698" y="889087"/>
                  <a:pt x="4391642" y="888840"/>
                </a:cubicBezTo>
                <a:cubicBezTo>
                  <a:pt x="4395586" y="888594"/>
                  <a:pt x="4398832" y="888060"/>
                  <a:pt x="4401379" y="887238"/>
                </a:cubicBezTo>
                <a:cubicBezTo>
                  <a:pt x="4403926" y="886416"/>
                  <a:pt x="4405939" y="885307"/>
                  <a:pt x="4407418" y="883910"/>
                </a:cubicBezTo>
                <a:cubicBezTo>
                  <a:pt x="4408897" y="882514"/>
                  <a:pt x="4409965" y="880747"/>
                  <a:pt x="4410623" y="878611"/>
                </a:cubicBezTo>
                <a:lnTo>
                  <a:pt x="4503059" y="619296"/>
                </a:lnTo>
                <a:lnTo>
                  <a:pt x="4503551" y="619296"/>
                </a:lnTo>
                <a:lnTo>
                  <a:pt x="4503551" y="878857"/>
                </a:lnTo>
                <a:cubicBezTo>
                  <a:pt x="4503551" y="880501"/>
                  <a:pt x="4504045" y="881980"/>
                  <a:pt x="4505031" y="883294"/>
                </a:cubicBezTo>
                <a:cubicBezTo>
                  <a:pt x="4506017" y="884609"/>
                  <a:pt x="4507660" y="885677"/>
                  <a:pt x="4509960" y="886499"/>
                </a:cubicBezTo>
                <a:cubicBezTo>
                  <a:pt x="4512261" y="887320"/>
                  <a:pt x="4515384" y="887978"/>
                  <a:pt x="4519328" y="888471"/>
                </a:cubicBezTo>
                <a:cubicBezTo>
                  <a:pt x="4523271" y="888964"/>
                  <a:pt x="4528202" y="889210"/>
                  <a:pt x="4534117" y="889210"/>
                </a:cubicBezTo>
                <a:cubicBezTo>
                  <a:pt x="4540198" y="889210"/>
                  <a:pt x="4545209" y="888964"/>
                  <a:pt x="4549153" y="888471"/>
                </a:cubicBezTo>
                <a:cubicBezTo>
                  <a:pt x="4553098" y="887978"/>
                  <a:pt x="4556261" y="887320"/>
                  <a:pt x="4558644" y="886499"/>
                </a:cubicBezTo>
                <a:cubicBezTo>
                  <a:pt x="4561026" y="885677"/>
                  <a:pt x="4562670" y="884609"/>
                  <a:pt x="4563573" y="883294"/>
                </a:cubicBezTo>
                <a:cubicBezTo>
                  <a:pt x="4564477" y="881980"/>
                  <a:pt x="4564929" y="880501"/>
                  <a:pt x="4564929" y="878857"/>
                </a:cubicBezTo>
                <a:lnTo>
                  <a:pt x="4564929" y="594647"/>
                </a:lnTo>
                <a:cubicBezTo>
                  <a:pt x="4564929" y="590538"/>
                  <a:pt x="4564396" y="586882"/>
                  <a:pt x="4563327" y="583678"/>
                </a:cubicBezTo>
                <a:cubicBezTo>
                  <a:pt x="4562259" y="580473"/>
                  <a:pt x="4560698" y="577762"/>
                  <a:pt x="4558644" y="575543"/>
                </a:cubicBezTo>
                <a:cubicBezTo>
                  <a:pt x="4556589" y="573325"/>
                  <a:pt x="4553960" y="571640"/>
                  <a:pt x="4550756" y="570490"/>
                </a:cubicBezTo>
                <a:cubicBezTo>
                  <a:pt x="4547551" y="569340"/>
                  <a:pt x="4543731" y="568765"/>
                  <a:pt x="4539293" y="568765"/>
                </a:cubicBezTo>
                <a:lnTo>
                  <a:pt x="4495664" y="568765"/>
                </a:lnTo>
                <a:cubicBezTo>
                  <a:pt x="4489583" y="568765"/>
                  <a:pt x="4484242" y="569381"/>
                  <a:pt x="4479642" y="570613"/>
                </a:cubicBezTo>
                <a:cubicBezTo>
                  <a:pt x="4475041" y="571846"/>
                  <a:pt x="4471055" y="573941"/>
                  <a:pt x="4467686" y="576899"/>
                </a:cubicBezTo>
                <a:cubicBezTo>
                  <a:pt x="4464318" y="579857"/>
                  <a:pt x="4461360" y="583719"/>
                  <a:pt x="4458812" y="588484"/>
                </a:cubicBezTo>
                <a:cubicBezTo>
                  <a:pt x="4456265" y="593250"/>
                  <a:pt x="4453924" y="599084"/>
                  <a:pt x="4451787" y="605985"/>
                </a:cubicBezTo>
                <a:lnTo>
                  <a:pt x="4380303" y="795541"/>
                </a:lnTo>
                <a:lnTo>
                  <a:pt x="4379317" y="795541"/>
                </a:lnTo>
                <a:lnTo>
                  <a:pt x="4310298" y="605492"/>
                </a:lnTo>
                <a:cubicBezTo>
                  <a:pt x="4308326" y="598591"/>
                  <a:pt x="4306026" y="592798"/>
                  <a:pt x="4303396" y="588115"/>
                </a:cubicBezTo>
                <a:cubicBezTo>
                  <a:pt x="4300767" y="583431"/>
                  <a:pt x="4297480" y="579651"/>
                  <a:pt x="4293537" y="576776"/>
                </a:cubicBezTo>
                <a:cubicBezTo>
                  <a:pt x="4289592" y="573900"/>
                  <a:pt x="4284909" y="571846"/>
                  <a:pt x="4279486" y="570613"/>
                </a:cubicBezTo>
                <a:cubicBezTo>
                  <a:pt x="4274063" y="569381"/>
                  <a:pt x="4267572" y="568765"/>
                  <a:pt x="4260013" y="568765"/>
                </a:cubicBezTo>
                <a:close/>
                <a:moveTo>
                  <a:pt x="3681751" y="568765"/>
                </a:moveTo>
                <a:cubicBezTo>
                  <a:pt x="3675177" y="568765"/>
                  <a:pt x="3669878" y="570695"/>
                  <a:pt x="3665852" y="574557"/>
                </a:cubicBezTo>
                <a:cubicBezTo>
                  <a:pt x="3661825" y="578419"/>
                  <a:pt x="3659812" y="584212"/>
                  <a:pt x="3659812" y="591935"/>
                </a:cubicBezTo>
                <a:lnTo>
                  <a:pt x="3659812" y="878857"/>
                </a:lnTo>
                <a:cubicBezTo>
                  <a:pt x="3659812" y="880501"/>
                  <a:pt x="3660305" y="881980"/>
                  <a:pt x="3661291" y="883294"/>
                </a:cubicBezTo>
                <a:cubicBezTo>
                  <a:pt x="3662277" y="884609"/>
                  <a:pt x="3664003" y="885677"/>
                  <a:pt x="3666468" y="886499"/>
                </a:cubicBezTo>
                <a:cubicBezTo>
                  <a:pt x="3668933" y="887320"/>
                  <a:pt x="3672261" y="887978"/>
                  <a:pt x="3676451" y="888471"/>
                </a:cubicBezTo>
                <a:cubicBezTo>
                  <a:pt x="3680641" y="888964"/>
                  <a:pt x="3685859" y="889210"/>
                  <a:pt x="3692103" y="889210"/>
                </a:cubicBezTo>
                <a:cubicBezTo>
                  <a:pt x="3698512" y="889210"/>
                  <a:pt x="3703771" y="888964"/>
                  <a:pt x="3707879" y="888471"/>
                </a:cubicBezTo>
                <a:cubicBezTo>
                  <a:pt x="3711988" y="887978"/>
                  <a:pt x="3715274" y="887320"/>
                  <a:pt x="3717739" y="886499"/>
                </a:cubicBezTo>
                <a:cubicBezTo>
                  <a:pt x="3720204" y="885677"/>
                  <a:pt x="3721971" y="884609"/>
                  <a:pt x="3723039" y="883294"/>
                </a:cubicBezTo>
                <a:cubicBezTo>
                  <a:pt x="3724107" y="881980"/>
                  <a:pt x="3724641" y="880501"/>
                  <a:pt x="3724641" y="878857"/>
                </a:cubicBezTo>
                <a:lnTo>
                  <a:pt x="3724641" y="777054"/>
                </a:lnTo>
                <a:lnTo>
                  <a:pt x="3751263" y="777054"/>
                </a:lnTo>
                <a:cubicBezTo>
                  <a:pt x="3772297" y="777054"/>
                  <a:pt x="3790579" y="774589"/>
                  <a:pt x="3806108" y="769659"/>
                </a:cubicBezTo>
                <a:cubicBezTo>
                  <a:pt x="3821637" y="764729"/>
                  <a:pt x="3834743" y="757540"/>
                  <a:pt x="3845424" y="748091"/>
                </a:cubicBezTo>
                <a:cubicBezTo>
                  <a:pt x="3856106" y="738642"/>
                  <a:pt x="3864240" y="727015"/>
                  <a:pt x="3869828" y="713212"/>
                </a:cubicBezTo>
                <a:cubicBezTo>
                  <a:pt x="3875415" y="699408"/>
                  <a:pt x="3878208" y="683550"/>
                  <a:pt x="3878208" y="665638"/>
                </a:cubicBezTo>
                <a:cubicBezTo>
                  <a:pt x="3878208" y="652655"/>
                  <a:pt x="3876401" y="640947"/>
                  <a:pt x="3872785" y="630512"/>
                </a:cubicBezTo>
                <a:cubicBezTo>
                  <a:pt x="3869170" y="620077"/>
                  <a:pt x="3863912" y="610956"/>
                  <a:pt x="3857010" y="603151"/>
                </a:cubicBezTo>
                <a:cubicBezTo>
                  <a:pt x="3850108" y="595345"/>
                  <a:pt x="3841768" y="588895"/>
                  <a:pt x="3831990" y="583801"/>
                </a:cubicBezTo>
                <a:cubicBezTo>
                  <a:pt x="3822212" y="578707"/>
                  <a:pt x="3812558" y="575214"/>
                  <a:pt x="3803027" y="573325"/>
                </a:cubicBezTo>
                <a:cubicBezTo>
                  <a:pt x="3793496" y="571435"/>
                  <a:pt x="3785320" y="570202"/>
                  <a:pt x="3778501" y="569627"/>
                </a:cubicBezTo>
                <a:cubicBezTo>
                  <a:pt x="3771681" y="569052"/>
                  <a:pt x="3764491" y="568765"/>
                  <a:pt x="3756932" y="568765"/>
                </a:cubicBezTo>
                <a:close/>
                <a:moveTo>
                  <a:pt x="3415051" y="568765"/>
                </a:moveTo>
                <a:cubicBezTo>
                  <a:pt x="3408477" y="568765"/>
                  <a:pt x="3403178" y="570695"/>
                  <a:pt x="3399151" y="574557"/>
                </a:cubicBezTo>
                <a:cubicBezTo>
                  <a:pt x="3395126" y="578419"/>
                  <a:pt x="3393112" y="584212"/>
                  <a:pt x="3393112" y="591935"/>
                </a:cubicBezTo>
                <a:lnTo>
                  <a:pt x="3393112" y="878857"/>
                </a:lnTo>
                <a:cubicBezTo>
                  <a:pt x="3393112" y="880501"/>
                  <a:pt x="3393605" y="881980"/>
                  <a:pt x="3394591" y="883294"/>
                </a:cubicBezTo>
                <a:cubicBezTo>
                  <a:pt x="3395577" y="884609"/>
                  <a:pt x="3397303" y="885677"/>
                  <a:pt x="3399768" y="886499"/>
                </a:cubicBezTo>
                <a:cubicBezTo>
                  <a:pt x="3402233" y="887320"/>
                  <a:pt x="3405561" y="887978"/>
                  <a:pt x="3409751" y="888471"/>
                </a:cubicBezTo>
                <a:cubicBezTo>
                  <a:pt x="3413941" y="888964"/>
                  <a:pt x="3419159" y="889210"/>
                  <a:pt x="3425403" y="889210"/>
                </a:cubicBezTo>
                <a:cubicBezTo>
                  <a:pt x="3431812" y="889210"/>
                  <a:pt x="3437071" y="888964"/>
                  <a:pt x="3441179" y="888471"/>
                </a:cubicBezTo>
                <a:cubicBezTo>
                  <a:pt x="3445287" y="887978"/>
                  <a:pt x="3448574" y="887320"/>
                  <a:pt x="3451039" y="886499"/>
                </a:cubicBezTo>
                <a:cubicBezTo>
                  <a:pt x="3453504" y="885677"/>
                  <a:pt x="3455271" y="884609"/>
                  <a:pt x="3456339" y="883294"/>
                </a:cubicBezTo>
                <a:cubicBezTo>
                  <a:pt x="3457407" y="881980"/>
                  <a:pt x="3457941" y="880501"/>
                  <a:pt x="3457941" y="878857"/>
                </a:cubicBezTo>
                <a:lnTo>
                  <a:pt x="3457941" y="777054"/>
                </a:lnTo>
                <a:lnTo>
                  <a:pt x="3484563" y="777054"/>
                </a:lnTo>
                <a:cubicBezTo>
                  <a:pt x="3505597" y="777054"/>
                  <a:pt x="3523879" y="774589"/>
                  <a:pt x="3539408" y="769659"/>
                </a:cubicBezTo>
                <a:cubicBezTo>
                  <a:pt x="3554937" y="764729"/>
                  <a:pt x="3568043" y="757540"/>
                  <a:pt x="3578724" y="748091"/>
                </a:cubicBezTo>
                <a:cubicBezTo>
                  <a:pt x="3589406" y="738642"/>
                  <a:pt x="3597540" y="727015"/>
                  <a:pt x="3603128" y="713212"/>
                </a:cubicBezTo>
                <a:cubicBezTo>
                  <a:pt x="3608715" y="699408"/>
                  <a:pt x="3611508" y="683550"/>
                  <a:pt x="3611508" y="665638"/>
                </a:cubicBezTo>
                <a:cubicBezTo>
                  <a:pt x="3611508" y="652655"/>
                  <a:pt x="3609701" y="640947"/>
                  <a:pt x="3606085" y="630512"/>
                </a:cubicBezTo>
                <a:cubicBezTo>
                  <a:pt x="3602470" y="620077"/>
                  <a:pt x="3597212" y="610956"/>
                  <a:pt x="3590310" y="603151"/>
                </a:cubicBezTo>
                <a:cubicBezTo>
                  <a:pt x="3583408" y="595345"/>
                  <a:pt x="3575068" y="588895"/>
                  <a:pt x="3565290" y="583801"/>
                </a:cubicBezTo>
                <a:cubicBezTo>
                  <a:pt x="3555513" y="578707"/>
                  <a:pt x="3545858" y="575214"/>
                  <a:pt x="3536327" y="573325"/>
                </a:cubicBezTo>
                <a:cubicBezTo>
                  <a:pt x="3526796" y="571435"/>
                  <a:pt x="3518620" y="570202"/>
                  <a:pt x="3511800" y="569627"/>
                </a:cubicBezTo>
                <a:cubicBezTo>
                  <a:pt x="3504981" y="569052"/>
                  <a:pt x="3497791" y="568765"/>
                  <a:pt x="3490232" y="568765"/>
                </a:cubicBezTo>
                <a:close/>
                <a:moveTo>
                  <a:pt x="6016450" y="567286"/>
                </a:moveTo>
                <a:cubicBezTo>
                  <a:pt x="6010205" y="567286"/>
                  <a:pt x="6005029" y="567532"/>
                  <a:pt x="6000921" y="568025"/>
                </a:cubicBezTo>
                <a:cubicBezTo>
                  <a:pt x="5996812" y="568518"/>
                  <a:pt x="5993485" y="569175"/>
                  <a:pt x="5990937" y="569997"/>
                </a:cubicBezTo>
                <a:cubicBezTo>
                  <a:pt x="5988390" y="570819"/>
                  <a:pt x="5986583" y="571887"/>
                  <a:pt x="5985515" y="573201"/>
                </a:cubicBezTo>
                <a:cubicBezTo>
                  <a:pt x="5984446" y="574516"/>
                  <a:pt x="5983912" y="575995"/>
                  <a:pt x="5983912" y="577638"/>
                </a:cubicBezTo>
                <a:lnTo>
                  <a:pt x="5983912" y="878857"/>
                </a:lnTo>
                <a:cubicBezTo>
                  <a:pt x="5983912" y="880501"/>
                  <a:pt x="5984446" y="881980"/>
                  <a:pt x="5985515" y="883294"/>
                </a:cubicBezTo>
                <a:cubicBezTo>
                  <a:pt x="5986583" y="884609"/>
                  <a:pt x="5988349" y="885677"/>
                  <a:pt x="5990814" y="886499"/>
                </a:cubicBezTo>
                <a:cubicBezTo>
                  <a:pt x="5993279" y="887320"/>
                  <a:pt x="5996608" y="887978"/>
                  <a:pt x="6000798" y="888471"/>
                </a:cubicBezTo>
                <a:cubicBezTo>
                  <a:pt x="6004988" y="888964"/>
                  <a:pt x="6010205" y="889210"/>
                  <a:pt x="6016450" y="889210"/>
                </a:cubicBezTo>
                <a:cubicBezTo>
                  <a:pt x="6022859" y="889210"/>
                  <a:pt x="6028118" y="888964"/>
                  <a:pt x="6032226" y="888471"/>
                </a:cubicBezTo>
                <a:cubicBezTo>
                  <a:pt x="6036334" y="887978"/>
                  <a:pt x="6039621" y="887320"/>
                  <a:pt x="6042086" y="886499"/>
                </a:cubicBezTo>
                <a:cubicBezTo>
                  <a:pt x="6044551" y="885677"/>
                  <a:pt x="6046318" y="884609"/>
                  <a:pt x="6047385" y="883294"/>
                </a:cubicBezTo>
                <a:cubicBezTo>
                  <a:pt x="6048454" y="881980"/>
                  <a:pt x="6048987" y="880501"/>
                  <a:pt x="6048987" y="878857"/>
                </a:cubicBezTo>
                <a:lnTo>
                  <a:pt x="6048987" y="577638"/>
                </a:lnTo>
                <a:cubicBezTo>
                  <a:pt x="6048987" y="575995"/>
                  <a:pt x="6048454" y="574516"/>
                  <a:pt x="6047385" y="573201"/>
                </a:cubicBezTo>
                <a:cubicBezTo>
                  <a:pt x="6046318" y="571887"/>
                  <a:pt x="6044551" y="570819"/>
                  <a:pt x="6042086" y="569997"/>
                </a:cubicBezTo>
                <a:cubicBezTo>
                  <a:pt x="6039621" y="569175"/>
                  <a:pt x="6036334" y="568518"/>
                  <a:pt x="6032226" y="568025"/>
                </a:cubicBezTo>
                <a:cubicBezTo>
                  <a:pt x="6028118" y="567532"/>
                  <a:pt x="6022859" y="567286"/>
                  <a:pt x="6016450" y="567286"/>
                </a:cubicBezTo>
                <a:close/>
                <a:moveTo>
                  <a:pt x="3203919" y="567286"/>
                </a:moveTo>
                <a:cubicBezTo>
                  <a:pt x="3195538" y="567286"/>
                  <a:pt x="3188801" y="567409"/>
                  <a:pt x="3183706" y="567655"/>
                </a:cubicBezTo>
                <a:cubicBezTo>
                  <a:pt x="3178612" y="567902"/>
                  <a:pt x="3174627" y="568477"/>
                  <a:pt x="3171751" y="569381"/>
                </a:cubicBezTo>
                <a:cubicBezTo>
                  <a:pt x="3168876" y="570285"/>
                  <a:pt x="3166780" y="571599"/>
                  <a:pt x="3165466" y="573325"/>
                </a:cubicBezTo>
                <a:cubicBezTo>
                  <a:pt x="3164151" y="575050"/>
                  <a:pt x="3163001" y="577310"/>
                  <a:pt x="3162015" y="580103"/>
                </a:cubicBezTo>
                <a:lnTo>
                  <a:pt x="3063663" y="863082"/>
                </a:lnTo>
                <a:cubicBezTo>
                  <a:pt x="3061691" y="868833"/>
                  <a:pt x="3060458" y="873434"/>
                  <a:pt x="3059965" y="876885"/>
                </a:cubicBezTo>
                <a:cubicBezTo>
                  <a:pt x="3059472" y="880336"/>
                  <a:pt x="3060047" y="883007"/>
                  <a:pt x="3061691" y="884896"/>
                </a:cubicBezTo>
                <a:cubicBezTo>
                  <a:pt x="3063334" y="886786"/>
                  <a:pt x="3066292" y="887978"/>
                  <a:pt x="3070565" y="888471"/>
                </a:cubicBezTo>
                <a:cubicBezTo>
                  <a:pt x="3074837" y="888964"/>
                  <a:pt x="3080753" y="889210"/>
                  <a:pt x="3088312" y="889210"/>
                </a:cubicBezTo>
                <a:cubicBezTo>
                  <a:pt x="3095379" y="889210"/>
                  <a:pt x="3101089" y="889046"/>
                  <a:pt x="3105444" y="888717"/>
                </a:cubicBezTo>
                <a:cubicBezTo>
                  <a:pt x="3109799" y="888388"/>
                  <a:pt x="3113167" y="887772"/>
                  <a:pt x="3115550" y="886868"/>
                </a:cubicBezTo>
                <a:cubicBezTo>
                  <a:pt x="3117933" y="885965"/>
                  <a:pt x="3119659" y="884732"/>
                  <a:pt x="3120727" y="883171"/>
                </a:cubicBezTo>
                <a:cubicBezTo>
                  <a:pt x="3121795" y="881610"/>
                  <a:pt x="3122658" y="879679"/>
                  <a:pt x="3123315" y="877378"/>
                </a:cubicBezTo>
                <a:lnTo>
                  <a:pt x="3143528" y="815015"/>
                </a:lnTo>
                <a:lnTo>
                  <a:pt x="3263325" y="815015"/>
                </a:lnTo>
                <a:lnTo>
                  <a:pt x="3284770" y="879104"/>
                </a:lnTo>
                <a:cubicBezTo>
                  <a:pt x="3285427" y="881240"/>
                  <a:pt x="3286249" y="882965"/>
                  <a:pt x="3287235" y="884280"/>
                </a:cubicBezTo>
                <a:cubicBezTo>
                  <a:pt x="3288221" y="885595"/>
                  <a:pt x="3289947" y="886622"/>
                  <a:pt x="3292412" y="887361"/>
                </a:cubicBezTo>
                <a:cubicBezTo>
                  <a:pt x="3294877" y="888101"/>
                  <a:pt x="3298451" y="888594"/>
                  <a:pt x="3303134" y="888840"/>
                </a:cubicBezTo>
                <a:cubicBezTo>
                  <a:pt x="3307818" y="889087"/>
                  <a:pt x="3314350" y="889210"/>
                  <a:pt x="3322731" y="889210"/>
                </a:cubicBezTo>
                <a:cubicBezTo>
                  <a:pt x="3330783" y="889210"/>
                  <a:pt x="3337109" y="889005"/>
                  <a:pt x="3341711" y="888594"/>
                </a:cubicBezTo>
                <a:cubicBezTo>
                  <a:pt x="3346312" y="888183"/>
                  <a:pt x="3349517" y="887115"/>
                  <a:pt x="3351324" y="885389"/>
                </a:cubicBezTo>
                <a:cubicBezTo>
                  <a:pt x="3353132" y="883664"/>
                  <a:pt x="3353789" y="881076"/>
                  <a:pt x="3353296" y="877625"/>
                </a:cubicBezTo>
                <a:cubicBezTo>
                  <a:pt x="3352803" y="874174"/>
                  <a:pt x="3351571" y="869490"/>
                  <a:pt x="3349599" y="863574"/>
                </a:cubicBezTo>
                <a:lnTo>
                  <a:pt x="3251000" y="580843"/>
                </a:lnTo>
                <a:cubicBezTo>
                  <a:pt x="3250014" y="577721"/>
                  <a:pt x="3248823" y="575256"/>
                  <a:pt x="3247426" y="573448"/>
                </a:cubicBezTo>
                <a:cubicBezTo>
                  <a:pt x="3246029" y="571640"/>
                  <a:pt x="3243729" y="570285"/>
                  <a:pt x="3240524" y="569381"/>
                </a:cubicBezTo>
                <a:cubicBezTo>
                  <a:pt x="3237320" y="568477"/>
                  <a:pt x="3232841" y="567902"/>
                  <a:pt x="3227090" y="567655"/>
                </a:cubicBezTo>
                <a:cubicBezTo>
                  <a:pt x="3221338" y="567409"/>
                  <a:pt x="3213615" y="567286"/>
                  <a:pt x="3203919" y="567286"/>
                </a:cubicBezTo>
                <a:close/>
                <a:moveTo>
                  <a:pt x="2011090" y="567286"/>
                </a:moveTo>
                <a:cubicBezTo>
                  <a:pt x="2002709" y="567286"/>
                  <a:pt x="1996177" y="567491"/>
                  <a:pt x="1991493" y="567902"/>
                </a:cubicBezTo>
                <a:cubicBezTo>
                  <a:pt x="1986810" y="568313"/>
                  <a:pt x="1983441" y="569422"/>
                  <a:pt x="1981387" y="571229"/>
                </a:cubicBezTo>
                <a:cubicBezTo>
                  <a:pt x="1979333" y="573037"/>
                  <a:pt x="1978388" y="575625"/>
                  <a:pt x="1978552" y="578994"/>
                </a:cubicBezTo>
                <a:cubicBezTo>
                  <a:pt x="1978716" y="582363"/>
                  <a:pt x="1979538" y="587005"/>
                  <a:pt x="1981017" y="592921"/>
                </a:cubicBezTo>
                <a:lnTo>
                  <a:pt x="2053487" y="871216"/>
                </a:lnTo>
                <a:cubicBezTo>
                  <a:pt x="2054473" y="875160"/>
                  <a:pt x="2055706" y="878323"/>
                  <a:pt x="2057185" y="880706"/>
                </a:cubicBezTo>
                <a:cubicBezTo>
                  <a:pt x="2058663" y="883089"/>
                  <a:pt x="2061046" y="884896"/>
                  <a:pt x="2064333" y="886129"/>
                </a:cubicBezTo>
                <a:cubicBezTo>
                  <a:pt x="2067620" y="887361"/>
                  <a:pt x="2072098" y="888183"/>
                  <a:pt x="2077767" y="888594"/>
                </a:cubicBezTo>
                <a:cubicBezTo>
                  <a:pt x="2083436" y="889005"/>
                  <a:pt x="2091037" y="889210"/>
                  <a:pt x="2100568" y="889210"/>
                </a:cubicBezTo>
                <a:cubicBezTo>
                  <a:pt x="2109606" y="889210"/>
                  <a:pt x="2116878" y="889005"/>
                  <a:pt x="2122383" y="888594"/>
                </a:cubicBezTo>
                <a:cubicBezTo>
                  <a:pt x="2127888" y="888183"/>
                  <a:pt x="2132243" y="887320"/>
                  <a:pt x="2135447" y="886006"/>
                </a:cubicBezTo>
                <a:cubicBezTo>
                  <a:pt x="2138652" y="884691"/>
                  <a:pt x="2140994" y="882842"/>
                  <a:pt x="2142473" y="880460"/>
                </a:cubicBezTo>
                <a:cubicBezTo>
                  <a:pt x="2143952" y="878077"/>
                  <a:pt x="2145102" y="874995"/>
                  <a:pt x="2145923" y="871216"/>
                </a:cubicBezTo>
                <a:lnTo>
                  <a:pt x="2194237" y="669089"/>
                </a:lnTo>
                <a:lnTo>
                  <a:pt x="2194730" y="669089"/>
                </a:lnTo>
                <a:lnTo>
                  <a:pt x="2245755" y="871216"/>
                </a:lnTo>
                <a:cubicBezTo>
                  <a:pt x="2246576" y="875160"/>
                  <a:pt x="2247726" y="878323"/>
                  <a:pt x="2249205" y="880706"/>
                </a:cubicBezTo>
                <a:cubicBezTo>
                  <a:pt x="2250685" y="883089"/>
                  <a:pt x="2253067" y="884896"/>
                  <a:pt x="2256354" y="886129"/>
                </a:cubicBezTo>
                <a:cubicBezTo>
                  <a:pt x="2259641" y="887361"/>
                  <a:pt x="2264118" y="888183"/>
                  <a:pt x="2269788" y="888594"/>
                </a:cubicBezTo>
                <a:cubicBezTo>
                  <a:pt x="2275458" y="889005"/>
                  <a:pt x="2282976" y="889210"/>
                  <a:pt x="2292342" y="889210"/>
                </a:cubicBezTo>
                <a:cubicBezTo>
                  <a:pt x="2300723" y="889210"/>
                  <a:pt x="2307625" y="889005"/>
                  <a:pt x="2313048" y="888594"/>
                </a:cubicBezTo>
                <a:cubicBezTo>
                  <a:pt x="2318471" y="888183"/>
                  <a:pt x="2322908" y="887361"/>
                  <a:pt x="2326359" y="886129"/>
                </a:cubicBezTo>
                <a:cubicBezTo>
                  <a:pt x="2329810" y="884896"/>
                  <a:pt x="2332398" y="883089"/>
                  <a:pt x="2334124" y="880706"/>
                </a:cubicBezTo>
                <a:cubicBezTo>
                  <a:pt x="2335849" y="878323"/>
                  <a:pt x="2337205" y="875160"/>
                  <a:pt x="2338191" y="871216"/>
                </a:cubicBezTo>
                <a:lnTo>
                  <a:pt x="2411400" y="593661"/>
                </a:lnTo>
                <a:cubicBezTo>
                  <a:pt x="2412879" y="587580"/>
                  <a:pt x="2413742" y="582774"/>
                  <a:pt x="2413988" y="579241"/>
                </a:cubicBezTo>
                <a:cubicBezTo>
                  <a:pt x="2414235" y="575708"/>
                  <a:pt x="2413454" y="573037"/>
                  <a:pt x="2411647" y="571229"/>
                </a:cubicBezTo>
                <a:cubicBezTo>
                  <a:pt x="2409839" y="569422"/>
                  <a:pt x="2406922" y="568313"/>
                  <a:pt x="2402896" y="567902"/>
                </a:cubicBezTo>
                <a:cubicBezTo>
                  <a:pt x="2398870" y="567491"/>
                  <a:pt x="2393242" y="567286"/>
                  <a:pt x="2386011" y="567286"/>
                </a:cubicBezTo>
                <a:cubicBezTo>
                  <a:pt x="2378288" y="567286"/>
                  <a:pt x="2372289" y="567491"/>
                  <a:pt x="2368017" y="567902"/>
                </a:cubicBezTo>
                <a:cubicBezTo>
                  <a:pt x="2363744" y="568313"/>
                  <a:pt x="2360458" y="569052"/>
                  <a:pt x="2358157" y="570120"/>
                </a:cubicBezTo>
                <a:cubicBezTo>
                  <a:pt x="2355856" y="571188"/>
                  <a:pt x="2354295" y="572667"/>
                  <a:pt x="2353473" y="574557"/>
                </a:cubicBezTo>
                <a:cubicBezTo>
                  <a:pt x="2352652" y="576447"/>
                  <a:pt x="2351995" y="578707"/>
                  <a:pt x="2351502" y="581336"/>
                </a:cubicBezTo>
                <a:lnTo>
                  <a:pt x="2295547" y="824875"/>
                </a:lnTo>
                <a:lnTo>
                  <a:pt x="2295054" y="824875"/>
                </a:lnTo>
                <a:lnTo>
                  <a:pt x="2234909" y="582322"/>
                </a:lnTo>
                <a:cubicBezTo>
                  <a:pt x="2234251" y="579035"/>
                  <a:pt x="2233348" y="576406"/>
                  <a:pt x="2232197" y="574434"/>
                </a:cubicBezTo>
                <a:cubicBezTo>
                  <a:pt x="2231047" y="572462"/>
                  <a:pt x="2229198" y="570942"/>
                  <a:pt x="2226651" y="569874"/>
                </a:cubicBezTo>
                <a:cubicBezTo>
                  <a:pt x="2224104" y="568806"/>
                  <a:pt x="2220489" y="568107"/>
                  <a:pt x="2215805" y="567779"/>
                </a:cubicBezTo>
                <a:cubicBezTo>
                  <a:pt x="2211122" y="567450"/>
                  <a:pt x="2204836" y="567286"/>
                  <a:pt x="2196948" y="567286"/>
                </a:cubicBezTo>
                <a:cubicBezTo>
                  <a:pt x="2189553" y="567286"/>
                  <a:pt x="2183637" y="567491"/>
                  <a:pt x="2179201" y="567902"/>
                </a:cubicBezTo>
                <a:cubicBezTo>
                  <a:pt x="2174764" y="568313"/>
                  <a:pt x="2171271" y="569052"/>
                  <a:pt x="2168724" y="570120"/>
                </a:cubicBezTo>
                <a:cubicBezTo>
                  <a:pt x="2166177" y="571188"/>
                  <a:pt x="2164369" y="572709"/>
                  <a:pt x="2163301" y="574680"/>
                </a:cubicBezTo>
                <a:cubicBezTo>
                  <a:pt x="2162233" y="576652"/>
                  <a:pt x="2161371" y="579200"/>
                  <a:pt x="2160713" y="582322"/>
                </a:cubicBezTo>
                <a:lnTo>
                  <a:pt x="2102540" y="824875"/>
                </a:lnTo>
                <a:lnTo>
                  <a:pt x="2102293" y="824875"/>
                </a:lnTo>
                <a:lnTo>
                  <a:pt x="2046339" y="580596"/>
                </a:lnTo>
                <a:cubicBezTo>
                  <a:pt x="2045846" y="577474"/>
                  <a:pt x="2045188" y="575050"/>
                  <a:pt x="2044367" y="573325"/>
                </a:cubicBezTo>
                <a:cubicBezTo>
                  <a:pt x="2043545" y="571599"/>
                  <a:pt x="2041984" y="570285"/>
                  <a:pt x="2039683" y="569381"/>
                </a:cubicBezTo>
                <a:cubicBezTo>
                  <a:pt x="2037383" y="568477"/>
                  <a:pt x="2033973" y="567902"/>
                  <a:pt x="2029454" y="567655"/>
                </a:cubicBezTo>
                <a:cubicBezTo>
                  <a:pt x="2024935" y="567409"/>
                  <a:pt x="2018813" y="567286"/>
                  <a:pt x="2011090" y="567286"/>
                </a:cubicBezTo>
                <a:close/>
                <a:moveTo>
                  <a:pt x="5182845" y="552989"/>
                </a:moveTo>
                <a:cubicBezTo>
                  <a:pt x="5168878" y="552989"/>
                  <a:pt x="5159387" y="555413"/>
                  <a:pt x="5154375" y="560260"/>
                </a:cubicBezTo>
                <a:cubicBezTo>
                  <a:pt x="5149362" y="565108"/>
                  <a:pt x="5146857" y="573777"/>
                  <a:pt x="5146857" y="586266"/>
                </a:cubicBezTo>
                <a:cubicBezTo>
                  <a:pt x="5146857" y="598262"/>
                  <a:pt x="5149280" y="606561"/>
                  <a:pt x="5154128" y="611162"/>
                </a:cubicBezTo>
                <a:cubicBezTo>
                  <a:pt x="5158976" y="615763"/>
                  <a:pt x="5168384" y="618064"/>
                  <a:pt x="5182352" y="618064"/>
                </a:cubicBezTo>
                <a:cubicBezTo>
                  <a:pt x="5196156" y="618064"/>
                  <a:pt x="5205605" y="615681"/>
                  <a:pt x="5210699" y="610915"/>
                </a:cubicBezTo>
                <a:cubicBezTo>
                  <a:pt x="5215793" y="606150"/>
                  <a:pt x="5218341" y="597523"/>
                  <a:pt x="5218341" y="585033"/>
                </a:cubicBezTo>
                <a:cubicBezTo>
                  <a:pt x="5218341" y="573037"/>
                  <a:pt x="5215876" y="564697"/>
                  <a:pt x="5210945" y="560014"/>
                </a:cubicBezTo>
                <a:cubicBezTo>
                  <a:pt x="5206016" y="555331"/>
                  <a:pt x="5196649" y="552989"/>
                  <a:pt x="5182845" y="552989"/>
                </a:cubicBezTo>
                <a:close/>
                <a:moveTo>
                  <a:pt x="5062564" y="545347"/>
                </a:moveTo>
                <a:cubicBezTo>
                  <a:pt x="5056484" y="545347"/>
                  <a:pt x="5051471" y="545594"/>
                  <a:pt x="5047528" y="546087"/>
                </a:cubicBezTo>
                <a:cubicBezTo>
                  <a:pt x="5043584" y="546580"/>
                  <a:pt x="5040420" y="547278"/>
                  <a:pt x="5038038" y="548182"/>
                </a:cubicBezTo>
                <a:cubicBezTo>
                  <a:pt x="5035655" y="549086"/>
                  <a:pt x="5034011" y="550195"/>
                  <a:pt x="5033108" y="551510"/>
                </a:cubicBezTo>
                <a:cubicBezTo>
                  <a:pt x="5032204" y="552824"/>
                  <a:pt x="5031752" y="554303"/>
                  <a:pt x="5031752" y="555947"/>
                </a:cubicBezTo>
                <a:lnTo>
                  <a:pt x="5031752" y="675005"/>
                </a:lnTo>
                <a:cubicBezTo>
                  <a:pt x="5021892" y="665309"/>
                  <a:pt x="5011951" y="657955"/>
                  <a:pt x="5001926" y="652943"/>
                </a:cubicBezTo>
                <a:cubicBezTo>
                  <a:pt x="4991902" y="647931"/>
                  <a:pt x="4980727" y="645425"/>
                  <a:pt x="4968402" y="645425"/>
                </a:cubicBezTo>
                <a:cubicBezTo>
                  <a:pt x="4952792" y="645425"/>
                  <a:pt x="4938987" y="648383"/>
                  <a:pt x="4926991" y="654299"/>
                </a:cubicBezTo>
                <a:cubicBezTo>
                  <a:pt x="4914995" y="660215"/>
                  <a:pt x="4904971" y="668678"/>
                  <a:pt x="4896918" y="679688"/>
                </a:cubicBezTo>
                <a:cubicBezTo>
                  <a:pt x="4888866" y="690698"/>
                  <a:pt x="4882745" y="704009"/>
                  <a:pt x="4878554" y="719620"/>
                </a:cubicBezTo>
                <a:cubicBezTo>
                  <a:pt x="4874364" y="735232"/>
                  <a:pt x="4872269" y="752815"/>
                  <a:pt x="4872269" y="772371"/>
                </a:cubicBezTo>
                <a:cubicBezTo>
                  <a:pt x="4872269" y="788640"/>
                  <a:pt x="4873912" y="804128"/>
                  <a:pt x="4877198" y="818835"/>
                </a:cubicBezTo>
                <a:cubicBezTo>
                  <a:pt x="4880485" y="833543"/>
                  <a:pt x="4885785" y="846402"/>
                  <a:pt x="4893097" y="857412"/>
                </a:cubicBezTo>
                <a:cubicBezTo>
                  <a:pt x="4900410" y="868422"/>
                  <a:pt x="4909859" y="877173"/>
                  <a:pt x="4921445" y="883664"/>
                </a:cubicBezTo>
                <a:cubicBezTo>
                  <a:pt x="4933030" y="890155"/>
                  <a:pt x="4947203" y="893401"/>
                  <a:pt x="4963965" y="893401"/>
                </a:cubicBezTo>
                <a:cubicBezTo>
                  <a:pt x="4979084" y="893401"/>
                  <a:pt x="4992846" y="890032"/>
                  <a:pt x="5005253" y="883294"/>
                </a:cubicBezTo>
                <a:cubicBezTo>
                  <a:pt x="5017661" y="876557"/>
                  <a:pt x="5029533" y="867108"/>
                  <a:pt x="5040872" y="854947"/>
                </a:cubicBezTo>
                <a:lnTo>
                  <a:pt x="5040872" y="879350"/>
                </a:lnTo>
                <a:cubicBezTo>
                  <a:pt x="5040872" y="881158"/>
                  <a:pt x="5041324" y="882678"/>
                  <a:pt x="5042228" y="883910"/>
                </a:cubicBezTo>
                <a:cubicBezTo>
                  <a:pt x="5043132" y="885143"/>
                  <a:pt x="5044611" y="886170"/>
                  <a:pt x="5046665" y="886992"/>
                </a:cubicBezTo>
                <a:cubicBezTo>
                  <a:pt x="5048720" y="887813"/>
                  <a:pt x="5051390" y="888388"/>
                  <a:pt x="5054676" y="888717"/>
                </a:cubicBezTo>
                <a:cubicBezTo>
                  <a:pt x="5057963" y="889046"/>
                  <a:pt x="5062235" y="889210"/>
                  <a:pt x="5067494" y="889210"/>
                </a:cubicBezTo>
                <a:cubicBezTo>
                  <a:pt x="5072424" y="889210"/>
                  <a:pt x="5076573" y="889046"/>
                  <a:pt x="5079942" y="888717"/>
                </a:cubicBezTo>
                <a:cubicBezTo>
                  <a:pt x="5083311" y="888388"/>
                  <a:pt x="5085981" y="887813"/>
                  <a:pt x="5087953" y="886992"/>
                </a:cubicBezTo>
                <a:cubicBezTo>
                  <a:pt x="5089925" y="886170"/>
                  <a:pt x="5091322" y="885143"/>
                  <a:pt x="5092143" y="883910"/>
                </a:cubicBezTo>
                <a:cubicBezTo>
                  <a:pt x="5092965" y="882678"/>
                  <a:pt x="5093376" y="881158"/>
                  <a:pt x="5093376" y="879350"/>
                </a:cubicBezTo>
                <a:lnTo>
                  <a:pt x="5093376" y="555947"/>
                </a:lnTo>
                <a:cubicBezTo>
                  <a:pt x="5093376" y="554303"/>
                  <a:pt x="5092883" y="552824"/>
                  <a:pt x="5091897" y="551510"/>
                </a:cubicBezTo>
                <a:cubicBezTo>
                  <a:pt x="5090911" y="550195"/>
                  <a:pt x="5089268" y="549086"/>
                  <a:pt x="5086967" y="548182"/>
                </a:cubicBezTo>
                <a:cubicBezTo>
                  <a:pt x="5084666" y="547278"/>
                  <a:pt x="5081544" y="546580"/>
                  <a:pt x="5077600" y="546087"/>
                </a:cubicBezTo>
                <a:cubicBezTo>
                  <a:pt x="5073656" y="545594"/>
                  <a:pt x="5068644" y="545347"/>
                  <a:pt x="5062564" y="545347"/>
                </a:cubicBezTo>
                <a:close/>
                <a:moveTo>
                  <a:pt x="7935323" y="544608"/>
                </a:moveTo>
                <a:cubicBezTo>
                  <a:pt x="7929243" y="544608"/>
                  <a:pt x="7924231" y="544854"/>
                  <a:pt x="7920287" y="545347"/>
                </a:cubicBezTo>
                <a:cubicBezTo>
                  <a:pt x="7916343" y="545840"/>
                  <a:pt x="7913180" y="546539"/>
                  <a:pt x="7910797" y="547443"/>
                </a:cubicBezTo>
                <a:cubicBezTo>
                  <a:pt x="7908414" y="548346"/>
                  <a:pt x="7906730" y="549456"/>
                  <a:pt x="7905744" y="550770"/>
                </a:cubicBezTo>
                <a:cubicBezTo>
                  <a:pt x="7904758" y="552085"/>
                  <a:pt x="7904265" y="553564"/>
                  <a:pt x="7904265" y="555207"/>
                </a:cubicBezTo>
                <a:lnTo>
                  <a:pt x="7904265" y="879350"/>
                </a:lnTo>
                <a:cubicBezTo>
                  <a:pt x="7904265" y="880994"/>
                  <a:pt x="7904758" y="882431"/>
                  <a:pt x="7905744" y="883664"/>
                </a:cubicBezTo>
                <a:cubicBezTo>
                  <a:pt x="7906730" y="884896"/>
                  <a:pt x="7908415" y="885924"/>
                  <a:pt x="7910797" y="886745"/>
                </a:cubicBezTo>
                <a:cubicBezTo>
                  <a:pt x="7913180" y="887567"/>
                  <a:pt x="7916343" y="888183"/>
                  <a:pt x="7920287" y="888594"/>
                </a:cubicBezTo>
                <a:cubicBezTo>
                  <a:pt x="7924231" y="889005"/>
                  <a:pt x="7929244" y="889210"/>
                  <a:pt x="7935323" y="889210"/>
                </a:cubicBezTo>
                <a:cubicBezTo>
                  <a:pt x="7941404" y="889210"/>
                  <a:pt x="7946416" y="889005"/>
                  <a:pt x="7950360" y="888594"/>
                </a:cubicBezTo>
                <a:cubicBezTo>
                  <a:pt x="7954304" y="888183"/>
                  <a:pt x="7957467" y="887567"/>
                  <a:pt x="7959850" y="886745"/>
                </a:cubicBezTo>
                <a:cubicBezTo>
                  <a:pt x="7962233" y="885924"/>
                  <a:pt x="7963917" y="884896"/>
                  <a:pt x="7964903" y="883664"/>
                </a:cubicBezTo>
                <a:cubicBezTo>
                  <a:pt x="7965889" y="882431"/>
                  <a:pt x="7966382" y="880994"/>
                  <a:pt x="7966382" y="879350"/>
                </a:cubicBezTo>
                <a:lnTo>
                  <a:pt x="7966382" y="733178"/>
                </a:lnTo>
                <a:cubicBezTo>
                  <a:pt x="7975091" y="722168"/>
                  <a:pt x="7983473" y="713787"/>
                  <a:pt x="7991525" y="708035"/>
                </a:cubicBezTo>
                <a:cubicBezTo>
                  <a:pt x="7999577" y="702284"/>
                  <a:pt x="8007547" y="699408"/>
                  <a:pt x="8015435" y="699408"/>
                </a:cubicBezTo>
                <a:cubicBezTo>
                  <a:pt x="8021679" y="699408"/>
                  <a:pt x="8027143" y="700599"/>
                  <a:pt x="8031827" y="702982"/>
                </a:cubicBezTo>
                <a:cubicBezTo>
                  <a:pt x="8036510" y="705365"/>
                  <a:pt x="8040331" y="708734"/>
                  <a:pt x="8043289" y="713088"/>
                </a:cubicBezTo>
                <a:cubicBezTo>
                  <a:pt x="8046247" y="717443"/>
                  <a:pt x="8048507" y="722661"/>
                  <a:pt x="8050068" y="728741"/>
                </a:cubicBezTo>
                <a:cubicBezTo>
                  <a:pt x="8051629" y="734821"/>
                  <a:pt x="8052409" y="743202"/>
                  <a:pt x="8052409" y="753883"/>
                </a:cubicBezTo>
                <a:lnTo>
                  <a:pt x="8052409" y="879350"/>
                </a:lnTo>
                <a:cubicBezTo>
                  <a:pt x="8052409" y="880994"/>
                  <a:pt x="8052902" y="882431"/>
                  <a:pt x="8053888" y="883664"/>
                </a:cubicBezTo>
                <a:cubicBezTo>
                  <a:pt x="8054874" y="884896"/>
                  <a:pt x="8056518" y="885924"/>
                  <a:pt x="8058818" y="886745"/>
                </a:cubicBezTo>
                <a:cubicBezTo>
                  <a:pt x="8061119" y="887567"/>
                  <a:pt x="8064282" y="888183"/>
                  <a:pt x="8068308" y="888594"/>
                </a:cubicBezTo>
                <a:cubicBezTo>
                  <a:pt x="8072334" y="889005"/>
                  <a:pt x="8077388" y="889210"/>
                  <a:pt x="8083468" y="889210"/>
                </a:cubicBezTo>
                <a:cubicBezTo>
                  <a:pt x="8089384" y="889210"/>
                  <a:pt x="8094355" y="889005"/>
                  <a:pt x="8098381" y="888594"/>
                </a:cubicBezTo>
                <a:cubicBezTo>
                  <a:pt x="8102407" y="888183"/>
                  <a:pt x="8105571" y="887567"/>
                  <a:pt x="8107871" y="886745"/>
                </a:cubicBezTo>
                <a:cubicBezTo>
                  <a:pt x="8110172" y="885924"/>
                  <a:pt x="8111815" y="884896"/>
                  <a:pt x="8112801" y="883664"/>
                </a:cubicBezTo>
                <a:cubicBezTo>
                  <a:pt x="8113787" y="882431"/>
                  <a:pt x="8114280" y="880994"/>
                  <a:pt x="8114280" y="879350"/>
                </a:cubicBezTo>
                <a:lnTo>
                  <a:pt x="8114280" y="744517"/>
                </a:lnTo>
                <a:cubicBezTo>
                  <a:pt x="8114280" y="728248"/>
                  <a:pt x="8112884" y="714403"/>
                  <a:pt x="8110090" y="702982"/>
                </a:cubicBezTo>
                <a:cubicBezTo>
                  <a:pt x="8107296" y="691561"/>
                  <a:pt x="8102736" y="681578"/>
                  <a:pt x="8096409" y="673033"/>
                </a:cubicBezTo>
                <a:cubicBezTo>
                  <a:pt x="8090082" y="664487"/>
                  <a:pt x="8081784" y="657750"/>
                  <a:pt x="8071513" y="652820"/>
                </a:cubicBezTo>
                <a:cubicBezTo>
                  <a:pt x="8061242" y="647890"/>
                  <a:pt x="8048630" y="645425"/>
                  <a:pt x="8033676" y="645425"/>
                </a:cubicBezTo>
                <a:cubicBezTo>
                  <a:pt x="8021679" y="645425"/>
                  <a:pt x="8010135" y="648013"/>
                  <a:pt x="7999043" y="653190"/>
                </a:cubicBezTo>
                <a:cubicBezTo>
                  <a:pt x="7987951" y="658366"/>
                  <a:pt x="7977064" y="666213"/>
                  <a:pt x="7966382" y="676730"/>
                </a:cubicBezTo>
                <a:lnTo>
                  <a:pt x="7966382" y="555207"/>
                </a:lnTo>
                <a:cubicBezTo>
                  <a:pt x="7966382" y="553564"/>
                  <a:pt x="7965889" y="552085"/>
                  <a:pt x="7964903" y="550770"/>
                </a:cubicBezTo>
                <a:cubicBezTo>
                  <a:pt x="7963917" y="549456"/>
                  <a:pt x="7962233" y="548346"/>
                  <a:pt x="7959850" y="547443"/>
                </a:cubicBezTo>
                <a:cubicBezTo>
                  <a:pt x="7957467" y="546539"/>
                  <a:pt x="7954304" y="545840"/>
                  <a:pt x="7950360" y="545347"/>
                </a:cubicBezTo>
                <a:cubicBezTo>
                  <a:pt x="7946416" y="544854"/>
                  <a:pt x="7941404" y="544608"/>
                  <a:pt x="7935323" y="544608"/>
                </a:cubicBezTo>
                <a:close/>
                <a:moveTo>
                  <a:pt x="5763623" y="544608"/>
                </a:moveTo>
                <a:cubicBezTo>
                  <a:pt x="5757543" y="544608"/>
                  <a:pt x="5752531" y="544854"/>
                  <a:pt x="5748587" y="545347"/>
                </a:cubicBezTo>
                <a:cubicBezTo>
                  <a:pt x="5744643" y="545840"/>
                  <a:pt x="5741480" y="546539"/>
                  <a:pt x="5739097" y="547443"/>
                </a:cubicBezTo>
                <a:cubicBezTo>
                  <a:pt x="5736714" y="548346"/>
                  <a:pt x="5735030" y="549456"/>
                  <a:pt x="5734045" y="550770"/>
                </a:cubicBezTo>
                <a:cubicBezTo>
                  <a:pt x="5733058" y="552085"/>
                  <a:pt x="5732565" y="553564"/>
                  <a:pt x="5732565" y="555207"/>
                </a:cubicBezTo>
                <a:lnTo>
                  <a:pt x="5732565" y="879350"/>
                </a:lnTo>
                <a:cubicBezTo>
                  <a:pt x="5732565" y="880994"/>
                  <a:pt x="5733058" y="882431"/>
                  <a:pt x="5734045" y="883664"/>
                </a:cubicBezTo>
                <a:cubicBezTo>
                  <a:pt x="5735030" y="884896"/>
                  <a:pt x="5736714" y="885924"/>
                  <a:pt x="5739097" y="886745"/>
                </a:cubicBezTo>
                <a:cubicBezTo>
                  <a:pt x="5741480" y="887567"/>
                  <a:pt x="5744643" y="888183"/>
                  <a:pt x="5748587" y="888594"/>
                </a:cubicBezTo>
                <a:cubicBezTo>
                  <a:pt x="5752531" y="889005"/>
                  <a:pt x="5757543" y="889210"/>
                  <a:pt x="5763623" y="889210"/>
                </a:cubicBezTo>
                <a:cubicBezTo>
                  <a:pt x="5769704" y="889210"/>
                  <a:pt x="5774716" y="889005"/>
                  <a:pt x="5778660" y="888594"/>
                </a:cubicBezTo>
                <a:cubicBezTo>
                  <a:pt x="5782604" y="888183"/>
                  <a:pt x="5785767" y="887567"/>
                  <a:pt x="5788150" y="886745"/>
                </a:cubicBezTo>
                <a:cubicBezTo>
                  <a:pt x="5790533" y="885924"/>
                  <a:pt x="5792217" y="884896"/>
                  <a:pt x="5793204" y="883664"/>
                </a:cubicBezTo>
                <a:cubicBezTo>
                  <a:pt x="5794189" y="882431"/>
                  <a:pt x="5794682" y="880994"/>
                  <a:pt x="5794682" y="879350"/>
                </a:cubicBezTo>
                <a:lnTo>
                  <a:pt x="5794682" y="555207"/>
                </a:lnTo>
                <a:cubicBezTo>
                  <a:pt x="5794682" y="553564"/>
                  <a:pt x="5794189" y="552085"/>
                  <a:pt x="5793204" y="550770"/>
                </a:cubicBezTo>
                <a:cubicBezTo>
                  <a:pt x="5792217" y="549456"/>
                  <a:pt x="5790533" y="548346"/>
                  <a:pt x="5788150" y="547443"/>
                </a:cubicBezTo>
                <a:cubicBezTo>
                  <a:pt x="5785767" y="546539"/>
                  <a:pt x="5782604" y="545840"/>
                  <a:pt x="5778660" y="545347"/>
                </a:cubicBezTo>
                <a:cubicBezTo>
                  <a:pt x="5774716" y="544854"/>
                  <a:pt x="5769704" y="544608"/>
                  <a:pt x="5763623" y="544608"/>
                </a:cubicBezTo>
                <a:close/>
                <a:moveTo>
                  <a:pt x="2725149" y="544608"/>
                </a:moveTo>
                <a:cubicBezTo>
                  <a:pt x="2719068" y="544608"/>
                  <a:pt x="2714056" y="544854"/>
                  <a:pt x="2710112" y="545347"/>
                </a:cubicBezTo>
                <a:cubicBezTo>
                  <a:pt x="2706168" y="545840"/>
                  <a:pt x="2703005" y="546539"/>
                  <a:pt x="2700622" y="547443"/>
                </a:cubicBezTo>
                <a:cubicBezTo>
                  <a:pt x="2698239" y="548346"/>
                  <a:pt x="2696555" y="549456"/>
                  <a:pt x="2695569" y="550770"/>
                </a:cubicBezTo>
                <a:cubicBezTo>
                  <a:pt x="2694583" y="552085"/>
                  <a:pt x="2694090" y="553564"/>
                  <a:pt x="2694090" y="555207"/>
                </a:cubicBezTo>
                <a:lnTo>
                  <a:pt x="2694090" y="879350"/>
                </a:lnTo>
                <a:cubicBezTo>
                  <a:pt x="2694090" y="881158"/>
                  <a:pt x="2694501" y="882678"/>
                  <a:pt x="2695322" y="883910"/>
                </a:cubicBezTo>
                <a:cubicBezTo>
                  <a:pt x="2696144" y="885143"/>
                  <a:pt x="2697582" y="886170"/>
                  <a:pt x="2699636" y="886992"/>
                </a:cubicBezTo>
                <a:cubicBezTo>
                  <a:pt x="2701690" y="887813"/>
                  <a:pt x="2704402" y="888388"/>
                  <a:pt x="2707771" y="888717"/>
                </a:cubicBezTo>
                <a:cubicBezTo>
                  <a:pt x="2711139" y="889046"/>
                  <a:pt x="2715371" y="889210"/>
                  <a:pt x="2720465" y="889210"/>
                </a:cubicBezTo>
                <a:cubicBezTo>
                  <a:pt x="2725395" y="889210"/>
                  <a:pt x="2729586" y="889046"/>
                  <a:pt x="2733037" y="888717"/>
                </a:cubicBezTo>
                <a:cubicBezTo>
                  <a:pt x="2736487" y="888388"/>
                  <a:pt x="2739240" y="887813"/>
                  <a:pt x="2741294" y="886992"/>
                </a:cubicBezTo>
                <a:cubicBezTo>
                  <a:pt x="2743348" y="886170"/>
                  <a:pt x="2744827" y="885143"/>
                  <a:pt x="2745731" y="883910"/>
                </a:cubicBezTo>
                <a:cubicBezTo>
                  <a:pt x="2746635" y="882678"/>
                  <a:pt x="2747087" y="881158"/>
                  <a:pt x="2747087" y="879350"/>
                </a:cubicBezTo>
                <a:lnTo>
                  <a:pt x="2747087" y="855440"/>
                </a:lnTo>
                <a:cubicBezTo>
                  <a:pt x="2753003" y="862178"/>
                  <a:pt x="2758795" y="867929"/>
                  <a:pt x="2764465" y="872695"/>
                </a:cubicBezTo>
                <a:cubicBezTo>
                  <a:pt x="2770134" y="877460"/>
                  <a:pt x="2775886" y="881404"/>
                  <a:pt x="2781720" y="884527"/>
                </a:cubicBezTo>
                <a:cubicBezTo>
                  <a:pt x="2787553" y="887649"/>
                  <a:pt x="2793675" y="889909"/>
                  <a:pt x="2800084" y="891305"/>
                </a:cubicBezTo>
                <a:cubicBezTo>
                  <a:pt x="2806493" y="892702"/>
                  <a:pt x="2813394" y="893401"/>
                  <a:pt x="2820789" y="893401"/>
                </a:cubicBezTo>
                <a:cubicBezTo>
                  <a:pt x="2835743" y="893401"/>
                  <a:pt x="2849095" y="890443"/>
                  <a:pt x="2860845" y="884527"/>
                </a:cubicBezTo>
                <a:cubicBezTo>
                  <a:pt x="2872595" y="878611"/>
                  <a:pt x="2882496" y="870148"/>
                  <a:pt x="2890548" y="859138"/>
                </a:cubicBezTo>
                <a:cubicBezTo>
                  <a:pt x="2898600" y="848127"/>
                  <a:pt x="2904762" y="834817"/>
                  <a:pt x="2909035" y="819205"/>
                </a:cubicBezTo>
                <a:cubicBezTo>
                  <a:pt x="2913308" y="803594"/>
                  <a:pt x="2915444" y="786010"/>
                  <a:pt x="2915444" y="766455"/>
                </a:cubicBezTo>
                <a:cubicBezTo>
                  <a:pt x="2915444" y="750186"/>
                  <a:pt x="2913801" y="734698"/>
                  <a:pt x="2910514" y="719990"/>
                </a:cubicBezTo>
                <a:cubicBezTo>
                  <a:pt x="2907227" y="705283"/>
                  <a:pt x="2902010" y="692424"/>
                  <a:pt x="2894862" y="681413"/>
                </a:cubicBezTo>
                <a:cubicBezTo>
                  <a:pt x="2887713" y="670403"/>
                  <a:pt x="2878469" y="661653"/>
                  <a:pt x="2867131" y="655162"/>
                </a:cubicBezTo>
                <a:cubicBezTo>
                  <a:pt x="2855792" y="648671"/>
                  <a:pt x="2841988" y="645425"/>
                  <a:pt x="2825719" y="645425"/>
                </a:cubicBezTo>
                <a:cubicBezTo>
                  <a:pt x="2819146" y="645425"/>
                  <a:pt x="2812901" y="646000"/>
                  <a:pt x="2806985" y="647151"/>
                </a:cubicBezTo>
                <a:cubicBezTo>
                  <a:pt x="2801070" y="648301"/>
                  <a:pt x="2795318" y="650150"/>
                  <a:pt x="2789731" y="652697"/>
                </a:cubicBezTo>
                <a:cubicBezTo>
                  <a:pt x="2784143" y="655244"/>
                  <a:pt x="2778556" y="658489"/>
                  <a:pt x="2772969" y="662433"/>
                </a:cubicBezTo>
                <a:cubicBezTo>
                  <a:pt x="2767382" y="666377"/>
                  <a:pt x="2761794" y="671143"/>
                  <a:pt x="2756207" y="676730"/>
                </a:cubicBezTo>
                <a:lnTo>
                  <a:pt x="2756207" y="555207"/>
                </a:lnTo>
                <a:cubicBezTo>
                  <a:pt x="2756207" y="553564"/>
                  <a:pt x="2755714" y="552085"/>
                  <a:pt x="2754728" y="550770"/>
                </a:cubicBezTo>
                <a:cubicBezTo>
                  <a:pt x="2753742" y="549456"/>
                  <a:pt x="2752058" y="548346"/>
                  <a:pt x="2749675" y="547443"/>
                </a:cubicBezTo>
                <a:cubicBezTo>
                  <a:pt x="2747292" y="546539"/>
                  <a:pt x="2744129" y="545840"/>
                  <a:pt x="2740185" y="545347"/>
                </a:cubicBezTo>
                <a:cubicBezTo>
                  <a:pt x="2736241" y="544854"/>
                  <a:pt x="2731229" y="544608"/>
                  <a:pt x="2725149" y="544608"/>
                </a:cubicBezTo>
                <a:close/>
                <a:moveTo>
                  <a:pt x="0" y="0"/>
                </a:moveTo>
                <a:lnTo>
                  <a:pt x="12192000" y="0"/>
                </a:lnTo>
                <a:lnTo>
                  <a:pt x="12192000" y="6858000"/>
                </a:lnTo>
                <a:lnTo>
                  <a:pt x="0" y="6858000"/>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56" name="Picture 55">
            <a:extLst>
              <a:ext uri="{FF2B5EF4-FFF2-40B4-BE49-F238E27FC236}">
                <a16:creationId xmlns:a16="http://schemas.microsoft.com/office/drawing/2014/main" id="{C5F9337D-34FA-E5FB-38A3-C46515CD6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2872"/>
            <a:ext cx="12192000" cy="5829300"/>
          </a:xfrm>
          <a:prstGeom prst="rect">
            <a:avLst/>
          </a:prstGeom>
        </p:spPr>
      </p:pic>
      <p:sp>
        <p:nvSpPr>
          <p:cNvPr id="57" name="TextBox 56">
            <a:extLst>
              <a:ext uri="{FF2B5EF4-FFF2-40B4-BE49-F238E27FC236}">
                <a16:creationId xmlns:a16="http://schemas.microsoft.com/office/drawing/2014/main" id="{201D80D0-B632-0FDD-E299-4F7AF85CA0FD}"/>
              </a:ext>
            </a:extLst>
          </p:cNvPr>
          <p:cNvSpPr txBox="1"/>
          <p:nvPr/>
        </p:nvSpPr>
        <p:spPr>
          <a:xfrm>
            <a:off x="4257040" y="6451088"/>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156872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9804-2313-EEE4-3025-FC67DD1E86A0}"/>
            </a:ext>
          </a:extLst>
        </p:cNvPr>
        <p:cNvGrpSpPr/>
        <p:nvPr/>
      </p:nvGrpSpPr>
      <p:grpSpPr>
        <a:xfrm>
          <a:off x="0" y="0"/>
          <a:ext cx="0" cy="0"/>
          <a:chOff x="0" y="0"/>
          <a:chExt cx="0" cy="0"/>
        </a:xfrm>
      </p:grpSpPr>
      <p:sp>
        <p:nvSpPr>
          <p:cNvPr id="54" name="Freeform: Shape 53">
            <a:extLst>
              <a:ext uri="{FF2B5EF4-FFF2-40B4-BE49-F238E27FC236}">
                <a16:creationId xmlns:a16="http://schemas.microsoft.com/office/drawing/2014/main" id="{443110CB-BA41-ACCA-CADA-14E0F2002A26}"/>
              </a:ext>
            </a:extLst>
          </p:cNvPr>
          <p:cNvSpPr/>
          <p:nvPr/>
        </p:nvSpPr>
        <p:spPr>
          <a:xfrm>
            <a:off x="0" y="0"/>
            <a:ext cx="12192000" cy="6858000"/>
          </a:xfrm>
          <a:custGeom>
            <a:avLst/>
            <a:gdLst/>
            <a:ahLst/>
            <a:cxnLst/>
            <a:rect l="l" t="t" r="r" b="b"/>
            <a:pathLst>
              <a:path w="12192000" h="6858000">
                <a:moveTo>
                  <a:pt x="6826498" y="877625"/>
                </a:moveTo>
                <a:lnTo>
                  <a:pt x="6870621" y="878857"/>
                </a:lnTo>
                <a:cubicBezTo>
                  <a:pt x="6880974" y="879186"/>
                  <a:pt x="6889108" y="881322"/>
                  <a:pt x="6895024" y="885266"/>
                </a:cubicBezTo>
                <a:cubicBezTo>
                  <a:pt x="6900940" y="889210"/>
                  <a:pt x="6903898" y="894880"/>
                  <a:pt x="6903898" y="902274"/>
                </a:cubicBezTo>
                <a:cubicBezTo>
                  <a:pt x="6903898" y="906547"/>
                  <a:pt x="6903076" y="910614"/>
                  <a:pt x="6901433" y="914476"/>
                </a:cubicBezTo>
                <a:cubicBezTo>
                  <a:pt x="6899790" y="918338"/>
                  <a:pt x="6896996" y="921830"/>
                  <a:pt x="6893052" y="924952"/>
                </a:cubicBezTo>
                <a:cubicBezTo>
                  <a:pt x="6889108" y="928074"/>
                  <a:pt x="6883932" y="930580"/>
                  <a:pt x="6877523" y="932470"/>
                </a:cubicBezTo>
                <a:cubicBezTo>
                  <a:pt x="6871114" y="934360"/>
                  <a:pt x="6863226" y="935305"/>
                  <a:pt x="6853859" y="935305"/>
                </a:cubicBezTo>
                <a:cubicBezTo>
                  <a:pt x="6838740" y="935305"/>
                  <a:pt x="6827032" y="933169"/>
                  <a:pt x="6818733" y="928896"/>
                </a:cubicBezTo>
                <a:cubicBezTo>
                  <a:pt x="6810435" y="924623"/>
                  <a:pt x="6806285" y="918379"/>
                  <a:pt x="6806285" y="910162"/>
                </a:cubicBezTo>
                <a:cubicBezTo>
                  <a:pt x="6806285" y="907533"/>
                  <a:pt x="6806532" y="904986"/>
                  <a:pt x="6807025" y="902521"/>
                </a:cubicBezTo>
                <a:cubicBezTo>
                  <a:pt x="6807518" y="900056"/>
                  <a:pt x="6808545" y="897509"/>
                  <a:pt x="6810106" y="894880"/>
                </a:cubicBezTo>
                <a:cubicBezTo>
                  <a:pt x="6811667" y="892250"/>
                  <a:pt x="6813721" y="889498"/>
                  <a:pt x="6816269" y="886622"/>
                </a:cubicBezTo>
                <a:cubicBezTo>
                  <a:pt x="6818815" y="883746"/>
                  <a:pt x="6822225" y="880747"/>
                  <a:pt x="6826498" y="877625"/>
                </a:cubicBezTo>
                <a:close/>
                <a:moveTo>
                  <a:pt x="3965705" y="816494"/>
                </a:moveTo>
                <a:cubicBezTo>
                  <a:pt x="3958968" y="816494"/>
                  <a:pt x="3953381" y="817110"/>
                  <a:pt x="3948943" y="818342"/>
                </a:cubicBezTo>
                <a:cubicBezTo>
                  <a:pt x="3944507" y="819575"/>
                  <a:pt x="3940933" y="821670"/>
                  <a:pt x="3938221" y="824628"/>
                </a:cubicBezTo>
                <a:cubicBezTo>
                  <a:pt x="3935510" y="827586"/>
                  <a:pt x="3933661" y="831489"/>
                  <a:pt x="3932675" y="836337"/>
                </a:cubicBezTo>
                <a:cubicBezTo>
                  <a:pt x="3931689" y="841184"/>
                  <a:pt x="3931196" y="847059"/>
                  <a:pt x="3931196" y="853961"/>
                </a:cubicBezTo>
                <a:cubicBezTo>
                  <a:pt x="3931196" y="860863"/>
                  <a:pt x="3931689" y="866656"/>
                  <a:pt x="3932675" y="871339"/>
                </a:cubicBezTo>
                <a:cubicBezTo>
                  <a:pt x="3933661" y="876023"/>
                  <a:pt x="3935510" y="879843"/>
                  <a:pt x="3938221" y="882801"/>
                </a:cubicBezTo>
                <a:cubicBezTo>
                  <a:pt x="3940933" y="885759"/>
                  <a:pt x="3944507" y="887854"/>
                  <a:pt x="3948943" y="889087"/>
                </a:cubicBezTo>
                <a:cubicBezTo>
                  <a:pt x="3953381" y="890319"/>
                  <a:pt x="3958968" y="890936"/>
                  <a:pt x="3965705" y="890936"/>
                </a:cubicBezTo>
                <a:cubicBezTo>
                  <a:pt x="3972443" y="890936"/>
                  <a:pt x="3978030" y="890319"/>
                  <a:pt x="3982467" y="889087"/>
                </a:cubicBezTo>
                <a:cubicBezTo>
                  <a:pt x="3986904" y="887854"/>
                  <a:pt x="3990478" y="885759"/>
                  <a:pt x="3993190" y="882801"/>
                </a:cubicBezTo>
                <a:cubicBezTo>
                  <a:pt x="3995901" y="879843"/>
                  <a:pt x="3997832" y="876023"/>
                  <a:pt x="3998982" y="871339"/>
                </a:cubicBezTo>
                <a:cubicBezTo>
                  <a:pt x="4000133" y="866656"/>
                  <a:pt x="4000708" y="860863"/>
                  <a:pt x="4000708" y="853961"/>
                </a:cubicBezTo>
                <a:cubicBezTo>
                  <a:pt x="4000708" y="847059"/>
                  <a:pt x="4000133" y="841184"/>
                  <a:pt x="3998982" y="836337"/>
                </a:cubicBezTo>
                <a:cubicBezTo>
                  <a:pt x="3997832" y="831489"/>
                  <a:pt x="3995901" y="827586"/>
                  <a:pt x="3993190" y="824628"/>
                </a:cubicBezTo>
                <a:cubicBezTo>
                  <a:pt x="3990478" y="821670"/>
                  <a:pt x="3986904" y="819575"/>
                  <a:pt x="3982467" y="818342"/>
                </a:cubicBezTo>
                <a:cubicBezTo>
                  <a:pt x="3978030" y="817110"/>
                  <a:pt x="3972443" y="816494"/>
                  <a:pt x="3965705" y="816494"/>
                </a:cubicBezTo>
                <a:close/>
                <a:moveTo>
                  <a:pt x="8273754" y="785928"/>
                </a:moveTo>
                <a:lnTo>
                  <a:pt x="8297418" y="785928"/>
                </a:lnTo>
                <a:lnTo>
                  <a:pt x="8297418" y="823396"/>
                </a:lnTo>
                <a:cubicBezTo>
                  <a:pt x="8289858" y="831941"/>
                  <a:pt x="8282423" y="838432"/>
                  <a:pt x="8275110" y="842869"/>
                </a:cubicBezTo>
                <a:cubicBezTo>
                  <a:pt x="8267797" y="847306"/>
                  <a:pt x="8259786" y="849524"/>
                  <a:pt x="8251076" y="849524"/>
                </a:cubicBezTo>
                <a:cubicBezTo>
                  <a:pt x="8240723" y="849524"/>
                  <a:pt x="8232630" y="846895"/>
                  <a:pt x="8226796" y="841636"/>
                </a:cubicBezTo>
                <a:cubicBezTo>
                  <a:pt x="8220962" y="836378"/>
                  <a:pt x="8218046" y="829147"/>
                  <a:pt x="8218046" y="819945"/>
                </a:cubicBezTo>
                <a:cubicBezTo>
                  <a:pt x="8218046" y="814522"/>
                  <a:pt x="8219073" y="809715"/>
                  <a:pt x="8221127" y="805525"/>
                </a:cubicBezTo>
                <a:cubicBezTo>
                  <a:pt x="8223181" y="801334"/>
                  <a:pt x="8226427" y="797760"/>
                  <a:pt x="8230864" y="794802"/>
                </a:cubicBezTo>
                <a:cubicBezTo>
                  <a:pt x="8235301" y="791844"/>
                  <a:pt x="8241052" y="789625"/>
                  <a:pt x="8248118" y="788146"/>
                </a:cubicBezTo>
                <a:cubicBezTo>
                  <a:pt x="8255185" y="786668"/>
                  <a:pt x="8263730" y="785928"/>
                  <a:pt x="8273754" y="785928"/>
                </a:cubicBezTo>
                <a:close/>
                <a:moveTo>
                  <a:pt x="6625929" y="785928"/>
                </a:moveTo>
                <a:lnTo>
                  <a:pt x="6649593" y="785928"/>
                </a:lnTo>
                <a:lnTo>
                  <a:pt x="6649593" y="823396"/>
                </a:lnTo>
                <a:cubicBezTo>
                  <a:pt x="6642034" y="831941"/>
                  <a:pt x="6634597" y="838432"/>
                  <a:pt x="6627285" y="842869"/>
                </a:cubicBezTo>
                <a:cubicBezTo>
                  <a:pt x="6619972" y="847306"/>
                  <a:pt x="6611961" y="849524"/>
                  <a:pt x="6603251" y="849524"/>
                </a:cubicBezTo>
                <a:cubicBezTo>
                  <a:pt x="6592898" y="849524"/>
                  <a:pt x="6584805" y="846895"/>
                  <a:pt x="6578971" y="841636"/>
                </a:cubicBezTo>
                <a:cubicBezTo>
                  <a:pt x="6573138" y="836378"/>
                  <a:pt x="6570221" y="829147"/>
                  <a:pt x="6570221" y="819945"/>
                </a:cubicBezTo>
                <a:cubicBezTo>
                  <a:pt x="6570221" y="814522"/>
                  <a:pt x="6571248" y="809715"/>
                  <a:pt x="6573302" y="805525"/>
                </a:cubicBezTo>
                <a:cubicBezTo>
                  <a:pt x="6575356" y="801334"/>
                  <a:pt x="6578602" y="797760"/>
                  <a:pt x="6583039" y="794802"/>
                </a:cubicBezTo>
                <a:cubicBezTo>
                  <a:pt x="6587476" y="791844"/>
                  <a:pt x="6593227" y="789625"/>
                  <a:pt x="6600293" y="788146"/>
                </a:cubicBezTo>
                <a:cubicBezTo>
                  <a:pt x="6607359" y="786668"/>
                  <a:pt x="6615905" y="785928"/>
                  <a:pt x="6625929" y="785928"/>
                </a:cubicBezTo>
                <a:close/>
                <a:moveTo>
                  <a:pt x="5587704" y="785928"/>
                </a:moveTo>
                <a:lnTo>
                  <a:pt x="5611368" y="785928"/>
                </a:lnTo>
                <a:lnTo>
                  <a:pt x="5611368" y="823396"/>
                </a:lnTo>
                <a:cubicBezTo>
                  <a:pt x="5603809" y="831941"/>
                  <a:pt x="5596372" y="838432"/>
                  <a:pt x="5589060" y="842869"/>
                </a:cubicBezTo>
                <a:cubicBezTo>
                  <a:pt x="5581747" y="847306"/>
                  <a:pt x="5573736" y="849524"/>
                  <a:pt x="5565026" y="849524"/>
                </a:cubicBezTo>
                <a:cubicBezTo>
                  <a:pt x="5554673" y="849524"/>
                  <a:pt x="5546580" y="846895"/>
                  <a:pt x="5540746" y="841636"/>
                </a:cubicBezTo>
                <a:cubicBezTo>
                  <a:pt x="5534913" y="836378"/>
                  <a:pt x="5531996" y="829147"/>
                  <a:pt x="5531996" y="819945"/>
                </a:cubicBezTo>
                <a:cubicBezTo>
                  <a:pt x="5531996" y="814522"/>
                  <a:pt x="5533023" y="809715"/>
                  <a:pt x="5535077" y="805525"/>
                </a:cubicBezTo>
                <a:cubicBezTo>
                  <a:pt x="5537131" y="801334"/>
                  <a:pt x="5540377" y="797760"/>
                  <a:pt x="5544814" y="794802"/>
                </a:cubicBezTo>
                <a:cubicBezTo>
                  <a:pt x="5549251" y="791844"/>
                  <a:pt x="5555002" y="789625"/>
                  <a:pt x="5562068" y="788146"/>
                </a:cubicBezTo>
                <a:cubicBezTo>
                  <a:pt x="5569135" y="786668"/>
                  <a:pt x="5577681" y="785928"/>
                  <a:pt x="5587704" y="785928"/>
                </a:cubicBezTo>
                <a:close/>
                <a:moveTo>
                  <a:pt x="2807478" y="698422"/>
                </a:moveTo>
                <a:cubicBezTo>
                  <a:pt x="2815859" y="698422"/>
                  <a:pt x="2822802" y="700435"/>
                  <a:pt x="2828307" y="704461"/>
                </a:cubicBezTo>
                <a:cubicBezTo>
                  <a:pt x="2833813" y="708487"/>
                  <a:pt x="2838291" y="713869"/>
                  <a:pt x="2841741" y="720606"/>
                </a:cubicBezTo>
                <a:cubicBezTo>
                  <a:pt x="2845192" y="727344"/>
                  <a:pt x="2847616" y="735068"/>
                  <a:pt x="2849013" y="743777"/>
                </a:cubicBezTo>
                <a:cubicBezTo>
                  <a:pt x="2850410" y="752487"/>
                  <a:pt x="2851108" y="761525"/>
                  <a:pt x="2851108" y="770892"/>
                </a:cubicBezTo>
                <a:cubicBezTo>
                  <a:pt x="2851108" y="779273"/>
                  <a:pt x="2850287" y="787653"/>
                  <a:pt x="2848643" y="796034"/>
                </a:cubicBezTo>
                <a:cubicBezTo>
                  <a:pt x="2847000" y="804415"/>
                  <a:pt x="2844330" y="811892"/>
                  <a:pt x="2840632" y="818466"/>
                </a:cubicBezTo>
                <a:cubicBezTo>
                  <a:pt x="2836935" y="825039"/>
                  <a:pt x="2832292" y="830380"/>
                  <a:pt x="2826705" y="834488"/>
                </a:cubicBezTo>
                <a:cubicBezTo>
                  <a:pt x="2821118" y="838596"/>
                  <a:pt x="2814298" y="840650"/>
                  <a:pt x="2806246" y="840650"/>
                </a:cubicBezTo>
                <a:cubicBezTo>
                  <a:pt x="2797536" y="840650"/>
                  <a:pt x="2789197" y="837733"/>
                  <a:pt x="2781227" y="831900"/>
                </a:cubicBezTo>
                <a:cubicBezTo>
                  <a:pt x="2773257" y="826066"/>
                  <a:pt x="2764917" y="817562"/>
                  <a:pt x="2756207" y="806387"/>
                </a:cubicBezTo>
                <a:lnTo>
                  <a:pt x="2756207" y="733424"/>
                </a:lnTo>
                <a:cubicBezTo>
                  <a:pt x="2761137" y="726851"/>
                  <a:pt x="2765821" y="721346"/>
                  <a:pt x="2770257" y="716909"/>
                </a:cubicBezTo>
                <a:cubicBezTo>
                  <a:pt x="2774694" y="712472"/>
                  <a:pt x="2779008" y="708857"/>
                  <a:pt x="2783199" y="706063"/>
                </a:cubicBezTo>
                <a:cubicBezTo>
                  <a:pt x="2787389" y="703270"/>
                  <a:pt x="2791456" y="701298"/>
                  <a:pt x="2795400" y="700147"/>
                </a:cubicBezTo>
                <a:cubicBezTo>
                  <a:pt x="2799344" y="698997"/>
                  <a:pt x="2803370" y="698422"/>
                  <a:pt x="2807478" y="698422"/>
                </a:cubicBezTo>
                <a:close/>
                <a:moveTo>
                  <a:pt x="4980727" y="697929"/>
                </a:moveTo>
                <a:cubicBezTo>
                  <a:pt x="4989601" y="697929"/>
                  <a:pt x="4998105" y="700887"/>
                  <a:pt x="5006239" y="706803"/>
                </a:cubicBezTo>
                <a:cubicBezTo>
                  <a:pt x="5014374" y="712719"/>
                  <a:pt x="5022878" y="721264"/>
                  <a:pt x="5031752" y="732438"/>
                </a:cubicBezTo>
                <a:lnTo>
                  <a:pt x="5031752" y="805401"/>
                </a:lnTo>
                <a:cubicBezTo>
                  <a:pt x="5026493" y="811975"/>
                  <a:pt x="5021646" y="817521"/>
                  <a:pt x="5017208" y="822040"/>
                </a:cubicBezTo>
                <a:cubicBezTo>
                  <a:pt x="5012772" y="826559"/>
                  <a:pt x="5008458" y="830215"/>
                  <a:pt x="5004267" y="833009"/>
                </a:cubicBezTo>
                <a:cubicBezTo>
                  <a:pt x="5000078" y="835803"/>
                  <a:pt x="4995969" y="837816"/>
                  <a:pt x="4991943" y="839048"/>
                </a:cubicBezTo>
                <a:cubicBezTo>
                  <a:pt x="4987916" y="840281"/>
                  <a:pt x="4983767" y="840897"/>
                  <a:pt x="4979494" y="840897"/>
                </a:cubicBezTo>
                <a:cubicBezTo>
                  <a:pt x="4970950" y="840897"/>
                  <a:pt x="4963883" y="838843"/>
                  <a:pt x="4958296" y="834734"/>
                </a:cubicBezTo>
                <a:cubicBezTo>
                  <a:pt x="4952709" y="830626"/>
                  <a:pt x="4948230" y="825162"/>
                  <a:pt x="4944862" y="818342"/>
                </a:cubicBezTo>
                <a:cubicBezTo>
                  <a:pt x="4941494" y="811523"/>
                  <a:pt x="4939069" y="803758"/>
                  <a:pt x="4937590" y="795048"/>
                </a:cubicBezTo>
                <a:cubicBezTo>
                  <a:pt x="4936111" y="786339"/>
                  <a:pt x="4935373" y="777383"/>
                  <a:pt x="4935373" y="768180"/>
                </a:cubicBezTo>
                <a:cubicBezTo>
                  <a:pt x="4935373" y="759471"/>
                  <a:pt x="4936235" y="750967"/>
                  <a:pt x="4937960" y="742668"/>
                </a:cubicBezTo>
                <a:cubicBezTo>
                  <a:pt x="4939685" y="734369"/>
                  <a:pt x="4942314" y="726851"/>
                  <a:pt x="4945848" y="720113"/>
                </a:cubicBezTo>
                <a:cubicBezTo>
                  <a:pt x="4949381" y="713376"/>
                  <a:pt x="4954065" y="707994"/>
                  <a:pt x="4959898" y="703968"/>
                </a:cubicBezTo>
                <a:cubicBezTo>
                  <a:pt x="4965732" y="699942"/>
                  <a:pt x="4972675" y="697929"/>
                  <a:pt x="4980727" y="697929"/>
                </a:cubicBezTo>
                <a:close/>
                <a:moveTo>
                  <a:pt x="9659474" y="689301"/>
                </a:moveTo>
                <a:cubicBezTo>
                  <a:pt x="9675085" y="689301"/>
                  <a:pt x="9686630" y="694272"/>
                  <a:pt x="9694106" y="704214"/>
                </a:cubicBezTo>
                <a:cubicBezTo>
                  <a:pt x="9701584" y="714156"/>
                  <a:pt x="9705076" y="727837"/>
                  <a:pt x="9704582" y="745256"/>
                </a:cubicBezTo>
                <a:lnTo>
                  <a:pt x="9611900" y="745256"/>
                </a:lnTo>
                <a:cubicBezTo>
                  <a:pt x="9612228" y="737533"/>
                  <a:pt x="9613420" y="730261"/>
                  <a:pt x="9615474" y="723441"/>
                </a:cubicBezTo>
                <a:cubicBezTo>
                  <a:pt x="9617528" y="716621"/>
                  <a:pt x="9620486" y="710706"/>
                  <a:pt x="9624348" y="705693"/>
                </a:cubicBezTo>
                <a:cubicBezTo>
                  <a:pt x="9628210" y="700681"/>
                  <a:pt x="9633058" y="696696"/>
                  <a:pt x="9638892" y="693738"/>
                </a:cubicBezTo>
                <a:cubicBezTo>
                  <a:pt x="9644726" y="690780"/>
                  <a:pt x="9651586" y="689301"/>
                  <a:pt x="9659474" y="689301"/>
                </a:cubicBezTo>
                <a:close/>
                <a:moveTo>
                  <a:pt x="8992724" y="689301"/>
                </a:moveTo>
                <a:cubicBezTo>
                  <a:pt x="9008336" y="689301"/>
                  <a:pt x="9019880" y="694272"/>
                  <a:pt x="9027356" y="704214"/>
                </a:cubicBezTo>
                <a:cubicBezTo>
                  <a:pt x="9034834" y="714156"/>
                  <a:pt x="9038326" y="727837"/>
                  <a:pt x="9037832" y="745256"/>
                </a:cubicBezTo>
                <a:lnTo>
                  <a:pt x="8945150" y="745256"/>
                </a:lnTo>
                <a:cubicBezTo>
                  <a:pt x="8945479" y="737533"/>
                  <a:pt x="8946670" y="730261"/>
                  <a:pt x="8948724" y="723441"/>
                </a:cubicBezTo>
                <a:cubicBezTo>
                  <a:pt x="8950778" y="716621"/>
                  <a:pt x="8953736" y="710706"/>
                  <a:pt x="8957598" y="705693"/>
                </a:cubicBezTo>
                <a:cubicBezTo>
                  <a:pt x="8961460" y="700681"/>
                  <a:pt x="8966308" y="696696"/>
                  <a:pt x="8972142" y="693738"/>
                </a:cubicBezTo>
                <a:cubicBezTo>
                  <a:pt x="8977976" y="690780"/>
                  <a:pt x="8984836" y="689301"/>
                  <a:pt x="8992724" y="689301"/>
                </a:cubicBezTo>
                <a:close/>
                <a:moveTo>
                  <a:pt x="7097249" y="689301"/>
                </a:moveTo>
                <a:cubicBezTo>
                  <a:pt x="7112860" y="689301"/>
                  <a:pt x="7124405" y="694272"/>
                  <a:pt x="7131882" y="704214"/>
                </a:cubicBezTo>
                <a:cubicBezTo>
                  <a:pt x="7139359" y="714156"/>
                  <a:pt x="7142851" y="727837"/>
                  <a:pt x="7142358" y="745256"/>
                </a:cubicBezTo>
                <a:lnTo>
                  <a:pt x="7049675" y="745256"/>
                </a:lnTo>
                <a:cubicBezTo>
                  <a:pt x="7050004" y="737533"/>
                  <a:pt x="7051195" y="730261"/>
                  <a:pt x="7053249" y="723441"/>
                </a:cubicBezTo>
                <a:cubicBezTo>
                  <a:pt x="7055303" y="716621"/>
                  <a:pt x="7058261" y="710706"/>
                  <a:pt x="7062123" y="705693"/>
                </a:cubicBezTo>
                <a:cubicBezTo>
                  <a:pt x="7065985" y="700681"/>
                  <a:pt x="7070833" y="696696"/>
                  <a:pt x="7076667" y="693738"/>
                </a:cubicBezTo>
                <a:cubicBezTo>
                  <a:pt x="7082501" y="690780"/>
                  <a:pt x="7089361" y="689301"/>
                  <a:pt x="7097249" y="689301"/>
                </a:cubicBezTo>
                <a:close/>
                <a:moveTo>
                  <a:pt x="6851641" y="689301"/>
                </a:moveTo>
                <a:cubicBezTo>
                  <a:pt x="6863637" y="689301"/>
                  <a:pt x="6872922" y="692588"/>
                  <a:pt x="6879495" y="699161"/>
                </a:cubicBezTo>
                <a:cubicBezTo>
                  <a:pt x="6886068" y="705735"/>
                  <a:pt x="6889355" y="714937"/>
                  <a:pt x="6889355" y="726769"/>
                </a:cubicBezTo>
                <a:cubicBezTo>
                  <a:pt x="6889355" y="731699"/>
                  <a:pt x="6888575" y="736423"/>
                  <a:pt x="6887013" y="740942"/>
                </a:cubicBezTo>
                <a:cubicBezTo>
                  <a:pt x="6885452" y="745462"/>
                  <a:pt x="6883152" y="749446"/>
                  <a:pt x="6880111" y="752898"/>
                </a:cubicBezTo>
                <a:cubicBezTo>
                  <a:pt x="6877071" y="756348"/>
                  <a:pt x="6873250" y="759060"/>
                  <a:pt x="6868649" y="761032"/>
                </a:cubicBezTo>
                <a:cubicBezTo>
                  <a:pt x="6864048" y="763004"/>
                  <a:pt x="6858625" y="763990"/>
                  <a:pt x="6852380" y="763990"/>
                </a:cubicBezTo>
                <a:cubicBezTo>
                  <a:pt x="6840712" y="763990"/>
                  <a:pt x="6831592" y="760744"/>
                  <a:pt x="6825019" y="754253"/>
                </a:cubicBezTo>
                <a:cubicBezTo>
                  <a:pt x="6818446" y="747762"/>
                  <a:pt x="6815159" y="738929"/>
                  <a:pt x="6815159" y="727755"/>
                </a:cubicBezTo>
                <a:cubicBezTo>
                  <a:pt x="6815159" y="722661"/>
                  <a:pt x="6815899" y="717772"/>
                  <a:pt x="6817378" y="713088"/>
                </a:cubicBezTo>
                <a:cubicBezTo>
                  <a:pt x="6818857" y="708405"/>
                  <a:pt x="6821116" y="704297"/>
                  <a:pt x="6824156" y="700763"/>
                </a:cubicBezTo>
                <a:cubicBezTo>
                  <a:pt x="6827196" y="697230"/>
                  <a:pt x="6831017" y="694437"/>
                  <a:pt x="6835619" y="692383"/>
                </a:cubicBezTo>
                <a:cubicBezTo>
                  <a:pt x="6840219" y="690328"/>
                  <a:pt x="6845561" y="689301"/>
                  <a:pt x="6851641" y="689301"/>
                </a:cubicBezTo>
                <a:close/>
                <a:moveTo>
                  <a:pt x="4725524" y="689301"/>
                </a:moveTo>
                <a:cubicBezTo>
                  <a:pt x="4741135" y="689301"/>
                  <a:pt x="4752680" y="694272"/>
                  <a:pt x="4760157" y="704214"/>
                </a:cubicBezTo>
                <a:cubicBezTo>
                  <a:pt x="4767634" y="714156"/>
                  <a:pt x="4771126" y="727837"/>
                  <a:pt x="4770633" y="745256"/>
                </a:cubicBezTo>
                <a:lnTo>
                  <a:pt x="4677950" y="745256"/>
                </a:lnTo>
                <a:cubicBezTo>
                  <a:pt x="4678279" y="737533"/>
                  <a:pt x="4679470" y="730261"/>
                  <a:pt x="4681524" y="723441"/>
                </a:cubicBezTo>
                <a:cubicBezTo>
                  <a:pt x="4683579" y="716621"/>
                  <a:pt x="4686537" y="710706"/>
                  <a:pt x="4690398" y="705693"/>
                </a:cubicBezTo>
                <a:cubicBezTo>
                  <a:pt x="4694260" y="700681"/>
                  <a:pt x="4699108" y="696696"/>
                  <a:pt x="4704941" y="693738"/>
                </a:cubicBezTo>
                <a:cubicBezTo>
                  <a:pt x="4710775" y="690780"/>
                  <a:pt x="4717636" y="689301"/>
                  <a:pt x="4725524" y="689301"/>
                </a:cubicBezTo>
                <a:close/>
                <a:moveTo>
                  <a:pt x="2534774" y="689301"/>
                </a:moveTo>
                <a:cubicBezTo>
                  <a:pt x="2550386" y="689301"/>
                  <a:pt x="2561930" y="694272"/>
                  <a:pt x="2569407" y="704214"/>
                </a:cubicBezTo>
                <a:cubicBezTo>
                  <a:pt x="2576884" y="714156"/>
                  <a:pt x="2580376" y="727837"/>
                  <a:pt x="2579883" y="745256"/>
                </a:cubicBezTo>
                <a:lnTo>
                  <a:pt x="2487200" y="745256"/>
                </a:lnTo>
                <a:cubicBezTo>
                  <a:pt x="2487529" y="737533"/>
                  <a:pt x="2488720" y="730261"/>
                  <a:pt x="2490775" y="723441"/>
                </a:cubicBezTo>
                <a:cubicBezTo>
                  <a:pt x="2492829" y="716621"/>
                  <a:pt x="2495787" y="710706"/>
                  <a:pt x="2499648" y="705693"/>
                </a:cubicBezTo>
                <a:cubicBezTo>
                  <a:pt x="2503510" y="700681"/>
                  <a:pt x="2508358" y="696696"/>
                  <a:pt x="2514192" y="693738"/>
                </a:cubicBezTo>
                <a:cubicBezTo>
                  <a:pt x="2520025" y="690780"/>
                  <a:pt x="2526886" y="689301"/>
                  <a:pt x="2534774" y="689301"/>
                </a:cubicBezTo>
                <a:close/>
                <a:moveTo>
                  <a:pt x="3965705" y="655285"/>
                </a:moveTo>
                <a:cubicBezTo>
                  <a:pt x="3958968" y="655285"/>
                  <a:pt x="3953381" y="655942"/>
                  <a:pt x="3948943" y="657257"/>
                </a:cubicBezTo>
                <a:cubicBezTo>
                  <a:pt x="3944507" y="658571"/>
                  <a:pt x="3940933" y="660708"/>
                  <a:pt x="3938221" y="663666"/>
                </a:cubicBezTo>
                <a:cubicBezTo>
                  <a:pt x="3935510" y="666624"/>
                  <a:pt x="3933661" y="670485"/>
                  <a:pt x="3932675" y="675251"/>
                </a:cubicBezTo>
                <a:cubicBezTo>
                  <a:pt x="3931689" y="680017"/>
                  <a:pt x="3931196" y="685933"/>
                  <a:pt x="3931196" y="692999"/>
                </a:cubicBezTo>
                <a:cubicBezTo>
                  <a:pt x="3931196" y="699901"/>
                  <a:pt x="3931689" y="705652"/>
                  <a:pt x="3932675" y="710254"/>
                </a:cubicBezTo>
                <a:cubicBezTo>
                  <a:pt x="3933661" y="714855"/>
                  <a:pt x="3935510" y="718635"/>
                  <a:pt x="3938221" y="721592"/>
                </a:cubicBezTo>
                <a:cubicBezTo>
                  <a:pt x="3940933" y="724550"/>
                  <a:pt x="3944507" y="726646"/>
                  <a:pt x="3948943" y="727878"/>
                </a:cubicBezTo>
                <a:cubicBezTo>
                  <a:pt x="3953381" y="729111"/>
                  <a:pt x="3958968" y="729727"/>
                  <a:pt x="3965705" y="729727"/>
                </a:cubicBezTo>
                <a:cubicBezTo>
                  <a:pt x="3972443" y="729727"/>
                  <a:pt x="3978030" y="729111"/>
                  <a:pt x="3982467" y="727878"/>
                </a:cubicBezTo>
                <a:cubicBezTo>
                  <a:pt x="3986904" y="726646"/>
                  <a:pt x="3990478" y="724550"/>
                  <a:pt x="3993190" y="721592"/>
                </a:cubicBezTo>
                <a:cubicBezTo>
                  <a:pt x="3995901" y="718635"/>
                  <a:pt x="3997832" y="714855"/>
                  <a:pt x="3998982" y="710254"/>
                </a:cubicBezTo>
                <a:cubicBezTo>
                  <a:pt x="4000133" y="705652"/>
                  <a:pt x="4000708" y="699901"/>
                  <a:pt x="4000708" y="692999"/>
                </a:cubicBezTo>
                <a:cubicBezTo>
                  <a:pt x="4000708" y="685933"/>
                  <a:pt x="4000133" y="680017"/>
                  <a:pt x="3998982" y="675251"/>
                </a:cubicBezTo>
                <a:cubicBezTo>
                  <a:pt x="3997832" y="670485"/>
                  <a:pt x="3995901" y="666624"/>
                  <a:pt x="3993190" y="663666"/>
                </a:cubicBezTo>
                <a:cubicBezTo>
                  <a:pt x="3990478" y="660708"/>
                  <a:pt x="3986904" y="658571"/>
                  <a:pt x="3982467" y="657257"/>
                </a:cubicBezTo>
                <a:cubicBezTo>
                  <a:pt x="3978030" y="655942"/>
                  <a:pt x="3972443" y="655285"/>
                  <a:pt x="3965705" y="655285"/>
                </a:cubicBezTo>
                <a:close/>
                <a:moveTo>
                  <a:pt x="5182599" y="649615"/>
                </a:moveTo>
                <a:cubicBezTo>
                  <a:pt x="5176518" y="649615"/>
                  <a:pt x="5171506" y="649862"/>
                  <a:pt x="5167562" y="650355"/>
                </a:cubicBezTo>
                <a:cubicBezTo>
                  <a:pt x="5163618" y="650848"/>
                  <a:pt x="5160455" y="651546"/>
                  <a:pt x="5158072" y="652450"/>
                </a:cubicBezTo>
                <a:cubicBezTo>
                  <a:pt x="5155690" y="653354"/>
                  <a:pt x="5154005" y="654422"/>
                  <a:pt x="5153019" y="655655"/>
                </a:cubicBezTo>
                <a:cubicBezTo>
                  <a:pt x="5152033" y="656887"/>
                  <a:pt x="5151540" y="658325"/>
                  <a:pt x="5151540" y="659968"/>
                </a:cubicBezTo>
                <a:lnTo>
                  <a:pt x="5151540" y="879350"/>
                </a:lnTo>
                <a:cubicBezTo>
                  <a:pt x="5151540" y="880994"/>
                  <a:pt x="5152033" y="882431"/>
                  <a:pt x="5153019" y="883664"/>
                </a:cubicBezTo>
                <a:cubicBezTo>
                  <a:pt x="5154005" y="884896"/>
                  <a:pt x="5155690" y="885924"/>
                  <a:pt x="5158072" y="886745"/>
                </a:cubicBezTo>
                <a:cubicBezTo>
                  <a:pt x="5160455" y="887567"/>
                  <a:pt x="5163618" y="888183"/>
                  <a:pt x="5167562" y="888594"/>
                </a:cubicBezTo>
                <a:cubicBezTo>
                  <a:pt x="5171506" y="889005"/>
                  <a:pt x="5176518" y="889210"/>
                  <a:pt x="5182599" y="889210"/>
                </a:cubicBezTo>
                <a:cubicBezTo>
                  <a:pt x="5188679" y="889210"/>
                  <a:pt x="5193691" y="889005"/>
                  <a:pt x="5197635" y="888594"/>
                </a:cubicBezTo>
                <a:cubicBezTo>
                  <a:pt x="5201579" y="888183"/>
                  <a:pt x="5204743" y="887567"/>
                  <a:pt x="5207125" y="886745"/>
                </a:cubicBezTo>
                <a:cubicBezTo>
                  <a:pt x="5209507" y="885924"/>
                  <a:pt x="5211193" y="884896"/>
                  <a:pt x="5212178" y="883664"/>
                </a:cubicBezTo>
                <a:cubicBezTo>
                  <a:pt x="5213164" y="882431"/>
                  <a:pt x="5213657" y="880994"/>
                  <a:pt x="5213657" y="879350"/>
                </a:cubicBezTo>
                <a:lnTo>
                  <a:pt x="5213657" y="659968"/>
                </a:lnTo>
                <a:cubicBezTo>
                  <a:pt x="5213657" y="658325"/>
                  <a:pt x="5213164" y="656887"/>
                  <a:pt x="5212178" y="655655"/>
                </a:cubicBezTo>
                <a:cubicBezTo>
                  <a:pt x="5211193" y="654422"/>
                  <a:pt x="5209508" y="653354"/>
                  <a:pt x="5207125" y="652450"/>
                </a:cubicBezTo>
                <a:cubicBezTo>
                  <a:pt x="5204743" y="651546"/>
                  <a:pt x="5201579" y="650848"/>
                  <a:pt x="5197635" y="650355"/>
                </a:cubicBezTo>
                <a:cubicBezTo>
                  <a:pt x="5193691" y="649862"/>
                  <a:pt x="5188679" y="649615"/>
                  <a:pt x="5182599" y="649615"/>
                </a:cubicBezTo>
                <a:close/>
                <a:moveTo>
                  <a:pt x="6852380" y="646411"/>
                </a:moveTo>
                <a:cubicBezTo>
                  <a:pt x="6838905" y="646411"/>
                  <a:pt x="6826580" y="648260"/>
                  <a:pt x="6815406" y="651957"/>
                </a:cubicBezTo>
                <a:cubicBezTo>
                  <a:pt x="6804231" y="655655"/>
                  <a:pt x="6794618" y="660995"/>
                  <a:pt x="6786566" y="667979"/>
                </a:cubicBezTo>
                <a:cubicBezTo>
                  <a:pt x="6778513" y="674964"/>
                  <a:pt x="6772228" y="683509"/>
                  <a:pt x="6767709" y="693615"/>
                </a:cubicBezTo>
                <a:cubicBezTo>
                  <a:pt x="6763189" y="703721"/>
                  <a:pt x="6760930" y="715184"/>
                  <a:pt x="6760930" y="728001"/>
                </a:cubicBezTo>
                <a:cubicBezTo>
                  <a:pt x="6760930" y="739998"/>
                  <a:pt x="6762656" y="750022"/>
                  <a:pt x="6766106" y="758074"/>
                </a:cubicBezTo>
                <a:cubicBezTo>
                  <a:pt x="6769557" y="766126"/>
                  <a:pt x="6774158" y="773028"/>
                  <a:pt x="6779910" y="778780"/>
                </a:cubicBezTo>
                <a:cubicBezTo>
                  <a:pt x="6772844" y="785189"/>
                  <a:pt x="6767092" y="792378"/>
                  <a:pt x="6762656" y="800348"/>
                </a:cubicBezTo>
                <a:cubicBezTo>
                  <a:pt x="6758219" y="808318"/>
                  <a:pt x="6756000" y="817151"/>
                  <a:pt x="6756000" y="826847"/>
                </a:cubicBezTo>
                <a:cubicBezTo>
                  <a:pt x="6756000" y="834570"/>
                  <a:pt x="6757931" y="841677"/>
                  <a:pt x="6761793" y="848168"/>
                </a:cubicBezTo>
                <a:cubicBezTo>
                  <a:pt x="6765654" y="854659"/>
                  <a:pt x="6771118" y="859795"/>
                  <a:pt x="6778185" y="863574"/>
                </a:cubicBezTo>
                <a:cubicBezTo>
                  <a:pt x="6773090" y="867354"/>
                  <a:pt x="6768571" y="871298"/>
                  <a:pt x="6764627" y="875406"/>
                </a:cubicBezTo>
                <a:cubicBezTo>
                  <a:pt x="6760684" y="879515"/>
                  <a:pt x="6757356" y="883828"/>
                  <a:pt x="6754644" y="888347"/>
                </a:cubicBezTo>
                <a:cubicBezTo>
                  <a:pt x="6751933" y="892867"/>
                  <a:pt x="6749878" y="897591"/>
                  <a:pt x="6748482" y="902521"/>
                </a:cubicBezTo>
                <a:cubicBezTo>
                  <a:pt x="6747085" y="907451"/>
                  <a:pt x="6746387" y="912627"/>
                  <a:pt x="6746387" y="918050"/>
                </a:cubicBezTo>
                <a:cubicBezTo>
                  <a:pt x="6746387" y="926760"/>
                  <a:pt x="6748317" y="934771"/>
                  <a:pt x="6752179" y="942084"/>
                </a:cubicBezTo>
                <a:cubicBezTo>
                  <a:pt x="6756041" y="949396"/>
                  <a:pt x="6762203" y="955682"/>
                  <a:pt x="6770667" y="960941"/>
                </a:cubicBezTo>
                <a:cubicBezTo>
                  <a:pt x="6779130" y="966199"/>
                  <a:pt x="6789975" y="970307"/>
                  <a:pt x="6803204" y="973265"/>
                </a:cubicBezTo>
                <a:cubicBezTo>
                  <a:pt x="6816432" y="976223"/>
                  <a:pt x="6832414" y="977702"/>
                  <a:pt x="6851148" y="977702"/>
                </a:cubicBezTo>
                <a:cubicBezTo>
                  <a:pt x="6870375" y="977702"/>
                  <a:pt x="6887177" y="975648"/>
                  <a:pt x="6901556" y="971540"/>
                </a:cubicBezTo>
                <a:cubicBezTo>
                  <a:pt x="6915936" y="967432"/>
                  <a:pt x="6927891" y="961844"/>
                  <a:pt x="6937422" y="954778"/>
                </a:cubicBezTo>
                <a:cubicBezTo>
                  <a:pt x="6946952" y="947712"/>
                  <a:pt x="6954101" y="939372"/>
                  <a:pt x="6958867" y="929759"/>
                </a:cubicBezTo>
                <a:cubicBezTo>
                  <a:pt x="6963633" y="920145"/>
                  <a:pt x="6966015" y="909916"/>
                  <a:pt x="6966015" y="899070"/>
                </a:cubicBezTo>
                <a:cubicBezTo>
                  <a:pt x="6966015" y="889210"/>
                  <a:pt x="6964249" y="880418"/>
                  <a:pt x="6960716" y="872695"/>
                </a:cubicBezTo>
                <a:cubicBezTo>
                  <a:pt x="6957182" y="864971"/>
                  <a:pt x="6952088" y="858357"/>
                  <a:pt x="6945433" y="852852"/>
                </a:cubicBezTo>
                <a:cubicBezTo>
                  <a:pt x="6938777" y="847347"/>
                  <a:pt x="6930560" y="843074"/>
                  <a:pt x="6920783" y="840034"/>
                </a:cubicBezTo>
                <a:cubicBezTo>
                  <a:pt x="6911006" y="836994"/>
                  <a:pt x="6899872" y="835227"/>
                  <a:pt x="6887383" y="834734"/>
                </a:cubicBezTo>
                <a:lnTo>
                  <a:pt x="6833893" y="832762"/>
                </a:lnTo>
                <a:cubicBezTo>
                  <a:pt x="6826334" y="832434"/>
                  <a:pt x="6820459" y="830749"/>
                  <a:pt x="6816269" y="827709"/>
                </a:cubicBezTo>
                <a:cubicBezTo>
                  <a:pt x="6812078" y="824669"/>
                  <a:pt x="6809983" y="820766"/>
                  <a:pt x="6809983" y="816001"/>
                </a:cubicBezTo>
                <a:cubicBezTo>
                  <a:pt x="6809983" y="812385"/>
                  <a:pt x="6810763" y="809099"/>
                  <a:pt x="6812325" y="806141"/>
                </a:cubicBezTo>
                <a:cubicBezTo>
                  <a:pt x="6813886" y="803183"/>
                  <a:pt x="6815652" y="800636"/>
                  <a:pt x="6817624" y="798499"/>
                </a:cubicBezTo>
                <a:cubicBezTo>
                  <a:pt x="6821075" y="800800"/>
                  <a:pt x="6826005" y="802813"/>
                  <a:pt x="6832414" y="804538"/>
                </a:cubicBezTo>
                <a:cubicBezTo>
                  <a:pt x="6838823" y="806264"/>
                  <a:pt x="6845561" y="807127"/>
                  <a:pt x="6852627" y="807127"/>
                </a:cubicBezTo>
                <a:cubicBezTo>
                  <a:pt x="6866431" y="807127"/>
                  <a:pt x="6878961" y="805360"/>
                  <a:pt x="6890218" y="801827"/>
                </a:cubicBezTo>
                <a:cubicBezTo>
                  <a:pt x="6901474" y="798294"/>
                  <a:pt x="6911087" y="793117"/>
                  <a:pt x="6919058" y="786298"/>
                </a:cubicBezTo>
                <a:cubicBezTo>
                  <a:pt x="6927028" y="779478"/>
                  <a:pt x="6933149" y="771097"/>
                  <a:pt x="6937422" y="761155"/>
                </a:cubicBezTo>
                <a:cubicBezTo>
                  <a:pt x="6941695" y="751213"/>
                  <a:pt x="6943831" y="739833"/>
                  <a:pt x="6943831" y="727015"/>
                </a:cubicBezTo>
                <a:cubicBezTo>
                  <a:pt x="6943831" y="721592"/>
                  <a:pt x="6943050" y="716375"/>
                  <a:pt x="6941489" y="711363"/>
                </a:cubicBezTo>
                <a:cubicBezTo>
                  <a:pt x="6939927" y="706351"/>
                  <a:pt x="6937339" y="701873"/>
                  <a:pt x="6933724" y="697929"/>
                </a:cubicBezTo>
                <a:lnTo>
                  <a:pt x="6959606" y="697929"/>
                </a:lnTo>
                <a:cubicBezTo>
                  <a:pt x="6962235" y="697929"/>
                  <a:pt x="6964454" y="696039"/>
                  <a:pt x="6966262" y="692259"/>
                </a:cubicBezTo>
                <a:cubicBezTo>
                  <a:pt x="6968070" y="688480"/>
                  <a:pt x="6968973" y="682646"/>
                  <a:pt x="6968973" y="674758"/>
                </a:cubicBezTo>
                <a:cubicBezTo>
                  <a:pt x="6968973" y="666213"/>
                  <a:pt x="6968110" y="660133"/>
                  <a:pt x="6966385" y="656517"/>
                </a:cubicBezTo>
                <a:cubicBezTo>
                  <a:pt x="6964659" y="652902"/>
                  <a:pt x="6962400" y="651094"/>
                  <a:pt x="6959606" y="651094"/>
                </a:cubicBezTo>
                <a:lnTo>
                  <a:pt x="6889848" y="651094"/>
                </a:lnTo>
                <a:cubicBezTo>
                  <a:pt x="6884425" y="649615"/>
                  <a:pt x="6878550" y="648465"/>
                  <a:pt x="6872223" y="647643"/>
                </a:cubicBezTo>
                <a:cubicBezTo>
                  <a:pt x="6865897" y="646822"/>
                  <a:pt x="6859282" y="646411"/>
                  <a:pt x="6852380" y="646411"/>
                </a:cubicBezTo>
                <a:close/>
                <a:moveTo>
                  <a:pt x="8782681" y="645671"/>
                </a:moveTo>
                <a:cubicBezTo>
                  <a:pt x="8766576" y="645671"/>
                  <a:pt x="8751786" y="648219"/>
                  <a:pt x="8738312" y="653313"/>
                </a:cubicBezTo>
                <a:cubicBezTo>
                  <a:pt x="8724836" y="658407"/>
                  <a:pt x="8713169" y="666213"/>
                  <a:pt x="8703309" y="676730"/>
                </a:cubicBezTo>
                <a:cubicBezTo>
                  <a:pt x="8693449" y="687247"/>
                  <a:pt x="8685767" y="700517"/>
                  <a:pt x="8680262" y="716539"/>
                </a:cubicBezTo>
                <a:cubicBezTo>
                  <a:pt x="8674756" y="732561"/>
                  <a:pt x="8672004" y="751583"/>
                  <a:pt x="8672004" y="773603"/>
                </a:cubicBezTo>
                <a:cubicBezTo>
                  <a:pt x="8672004" y="792666"/>
                  <a:pt x="8674263" y="809592"/>
                  <a:pt x="8678782" y="824382"/>
                </a:cubicBezTo>
                <a:cubicBezTo>
                  <a:pt x="8683302" y="839171"/>
                  <a:pt x="8689998" y="851702"/>
                  <a:pt x="8698872" y="861972"/>
                </a:cubicBezTo>
                <a:cubicBezTo>
                  <a:pt x="8707746" y="872243"/>
                  <a:pt x="8718715" y="880008"/>
                  <a:pt x="8731780" y="885266"/>
                </a:cubicBezTo>
                <a:cubicBezTo>
                  <a:pt x="8744844" y="890525"/>
                  <a:pt x="8759839" y="893154"/>
                  <a:pt x="8776765" y="893154"/>
                </a:cubicBezTo>
                <a:cubicBezTo>
                  <a:pt x="8784324" y="893154"/>
                  <a:pt x="8791678" y="892497"/>
                  <a:pt x="8798826" y="891182"/>
                </a:cubicBezTo>
                <a:cubicBezTo>
                  <a:pt x="8805974" y="889867"/>
                  <a:pt x="8812590" y="888142"/>
                  <a:pt x="8818670" y="886006"/>
                </a:cubicBezTo>
                <a:cubicBezTo>
                  <a:pt x="8824749" y="883869"/>
                  <a:pt x="8830172" y="881446"/>
                  <a:pt x="8834938" y="878734"/>
                </a:cubicBezTo>
                <a:cubicBezTo>
                  <a:pt x="8839704" y="876023"/>
                  <a:pt x="8843072" y="873722"/>
                  <a:pt x="8845044" y="871832"/>
                </a:cubicBezTo>
                <a:cubicBezTo>
                  <a:pt x="8847016" y="869942"/>
                  <a:pt x="8848290" y="868381"/>
                  <a:pt x="8848865" y="867149"/>
                </a:cubicBezTo>
                <a:cubicBezTo>
                  <a:pt x="8849440" y="865916"/>
                  <a:pt x="8849934" y="864314"/>
                  <a:pt x="8850344" y="862342"/>
                </a:cubicBezTo>
                <a:cubicBezTo>
                  <a:pt x="8850754" y="860370"/>
                  <a:pt x="8851084" y="857946"/>
                  <a:pt x="8851330" y="855070"/>
                </a:cubicBezTo>
                <a:cubicBezTo>
                  <a:pt x="8851576" y="852195"/>
                  <a:pt x="8851700" y="848620"/>
                  <a:pt x="8851700" y="844348"/>
                </a:cubicBezTo>
                <a:cubicBezTo>
                  <a:pt x="8851700" y="838925"/>
                  <a:pt x="8851536" y="834488"/>
                  <a:pt x="8851207" y="831037"/>
                </a:cubicBezTo>
                <a:cubicBezTo>
                  <a:pt x="8850878" y="827586"/>
                  <a:pt x="8850426" y="824751"/>
                  <a:pt x="8849851" y="822533"/>
                </a:cubicBezTo>
                <a:cubicBezTo>
                  <a:pt x="8849276" y="820314"/>
                  <a:pt x="8848496" y="818794"/>
                  <a:pt x="8847510" y="817973"/>
                </a:cubicBezTo>
                <a:cubicBezTo>
                  <a:pt x="8846524" y="817151"/>
                  <a:pt x="8845291" y="816740"/>
                  <a:pt x="8843812" y="816740"/>
                </a:cubicBezTo>
                <a:cubicBezTo>
                  <a:pt x="8841676" y="816740"/>
                  <a:pt x="8839046" y="818014"/>
                  <a:pt x="8835924" y="820561"/>
                </a:cubicBezTo>
                <a:cubicBezTo>
                  <a:pt x="8832802" y="823108"/>
                  <a:pt x="8828940" y="825943"/>
                  <a:pt x="8824338" y="829065"/>
                </a:cubicBezTo>
                <a:cubicBezTo>
                  <a:pt x="8819738" y="832187"/>
                  <a:pt x="8814356" y="835022"/>
                  <a:pt x="8808193" y="837569"/>
                </a:cubicBezTo>
                <a:cubicBezTo>
                  <a:pt x="8802031" y="840116"/>
                  <a:pt x="8794676" y="841390"/>
                  <a:pt x="8786132" y="841390"/>
                </a:cubicBezTo>
                <a:cubicBezTo>
                  <a:pt x="8777751" y="841390"/>
                  <a:pt x="8770396" y="839870"/>
                  <a:pt x="8764070" y="836830"/>
                </a:cubicBezTo>
                <a:cubicBezTo>
                  <a:pt x="8757744" y="833789"/>
                  <a:pt x="8752485" y="829229"/>
                  <a:pt x="8748294" y="823149"/>
                </a:cubicBezTo>
                <a:cubicBezTo>
                  <a:pt x="8744104" y="817069"/>
                  <a:pt x="8740940" y="809510"/>
                  <a:pt x="8738804" y="800471"/>
                </a:cubicBezTo>
                <a:cubicBezTo>
                  <a:pt x="8736668" y="791433"/>
                  <a:pt x="8735600" y="780998"/>
                  <a:pt x="8735600" y="769166"/>
                </a:cubicBezTo>
                <a:cubicBezTo>
                  <a:pt x="8735600" y="745174"/>
                  <a:pt x="8739873" y="726974"/>
                  <a:pt x="8748418" y="714567"/>
                </a:cubicBezTo>
                <a:cubicBezTo>
                  <a:pt x="8756962" y="702160"/>
                  <a:pt x="8769288" y="695957"/>
                  <a:pt x="8785392" y="695957"/>
                </a:cubicBezTo>
                <a:cubicBezTo>
                  <a:pt x="8793609" y="695957"/>
                  <a:pt x="8800675" y="697107"/>
                  <a:pt x="8806591" y="699408"/>
                </a:cubicBezTo>
                <a:cubicBezTo>
                  <a:pt x="8812507" y="701708"/>
                  <a:pt x="8817601" y="704255"/>
                  <a:pt x="8821874" y="707049"/>
                </a:cubicBezTo>
                <a:cubicBezTo>
                  <a:pt x="8826147" y="709843"/>
                  <a:pt x="8829844" y="712390"/>
                  <a:pt x="8832966" y="714691"/>
                </a:cubicBezTo>
                <a:cubicBezTo>
                  <a:pt x="8836088" y="716991"/>
                  <a:pt x="8839046" y="718141"/>
                  <a:pt x="8841840" y="718141"/>
                </a:cubicBezTo>
                <a:cubicBezTo>
                  <a:pt x="8844469" y="718141"/>
                  <a:pt x="8846606" y="716211"/>
                  <a:pt x="8848249" y="712349"/>
                </a:cubicBezTo>
                <a:cubicBezTo>
                  <a:pt x="8849892" y="708487"/>
                  <a:pt x="8850714" y="701791"/>
                  <a:pt x="8850714" y="692259"/>
                </a:cubicBezTo>
                <a:cubicBezTo>
                  <a:pt x="8850714" y="688151"/>
                  <a:pt x="8850590" y="684659"/>
                  <a:pt x="8850344" y="681783"/>
                </a:cubicBezTo>
                <a:cubicBezTo>
                  <a:pt x="8850098" y="678907"/>
                  <a:pt x="8849768" y="676484"/>
                  <a:pt x="8849358" y="674512"/>
                </a:cubicBezTo>
                <a:cubicBezTo>
                  <a:pt x="8848948" y="672540"/>
                  <a:pt x="8848372" y="670937"/>
                  <a:pt x="8847632" y="669705"/>
                </a:cubicBezTo>
                <a:cubicBezTo>
                  <a:pt x="8846893" y="668472"/>
                  <a:pt x="8845620" y="666952"/>
                  <a:pt x="8843812" y="665145"/>
                </a:cubicBezTo>
                <a:cubicBezTo>
                  <a:pt x="8842004" y="663337"/>
                  <a:pt x="8838922" y="661201"/>
                  <a:pt x="8834568" y="658736"/>
                </a:cubicBezTo>
                <a:cubicBezTo>
                  <a:pt x="8830214" y="656271"/>
                  <a:pt x="8825284" y="654052"/>
                  <a:pt x="8819778" y="652080"/>
                </a:cubicBezTo>
                <a:cubicBezTo>
                  <a:pt x="8814273" y="650108"/>
                  <a:pt x="8808357" y="648547"/>
                  <a:pt x="8802031" y="647397"/>
                </a:cubicBezTo>
                <a:cubicBezTo>
                  <a:pt x="8795704" y="646247"/>
                  <a:pt x="8789254" y="645671"/>
                  <a:pt x="8782681" y="645671"/>
                </a:cubicBezTo>
                <a:close/>
                <a:moveTo>
                  <a:pt x="5372731" y="645671"/>
                </a:moveTo>
                <a:cubicBezTo>
                  <a:pt x="5356626" y="645671"/>
                  <a:pt x="5341837" y="648219"/>
                  <a:pt x="5328362" y="653313"/>
                </a:cubicBezTo>
                <a:cubicBezTo>
                  <a:pt x="5314887" y="658407"/>
                  <a:pt x="5303219" y="666213"/>
                  <a:pt x="5293359" y="676730"/>
                </a:cubicBezTo>
                <a:cubicBezTo>
                  <a:pt x="5283500" y="687247"/>
                  <a:pt x="5275817" y="700517"/>
                  <a:pt x="5270312" y="716539"/>
                </a:cubicBezTo>
                <a:cubicBezTo>
                  <a:pt x="5264807" y="732561"/>
                  <a:pt x="5262054" y="751583"/>
                  <a:pt x="5262054" y="773603"/>
                </a:cubicBezTo>
                <a:cubicBezTo>
                  <a:pt x="5262054" y="792666"/>
                  <a:pt x="5264313" y="809592"/>
                  <a:pt x="5268833" y="824382"/>
                </a:cubicBezTo>
                <a:cubicBezTo>
                  <a:pt x="5273352" y="839171"/>
                  <a:pt x="5280049" y="851702"/>
                  <a:pt x="5288923" y="861972"/>
                </a:cubicBezTo>
                <a:cubicBezTo>
                  <a:pt x="5297796" y="872243"/>
                  <a:pt x="5308765" y="880008"/>
                  <a:pt x="5321829" y="885266"/>
                </a:cubicBezTo>
                <a:cubicBezTo>
                  <a:pt x="5334894" y="890525"/>
                  <a:pt x="5349889" y="893154"/>
                  <a:pt x="5366815" y="893154"/>
                </a:cubicBezTo>
                <a:cubicBezTo>
                  <a:pt x="5374374" y="893154"/>
                  <a:pt x="5381728" y="892497"/>
                  <a:pt x="5388877" y="891182"/>
                </a:cubicBezTo>
                <a:cubicBezTo>
                  <a:pt x="5396025" y="889867"/>
                  <a:pt x="5402639" y="888142"/>
                  <a:pt x="5408719" y="886006"/>
                </a:cubicBezTo>
                <a:cubicBezTo>
                  <a:pt x="5414800" y="883869"/>
                  <a:pt x="5420223" y="881446"/>
                  <a:pt x="5424989" y="878734"/>
                </a:cubicBezTo>
                <a:cubicBezTo>
                  <a:pt x="5429754" y="876023"/>
                  <a:pt x="5433123" y="873722"/>
                  <a:pt x="5435095" y="871832"/>
                </a:cubicBezTo>
                <a:cubicBezTo>
                  <a:pt x="5437067" y="869942"/>
                  <a:pt x="5438340" y="868381"/>
                  <a:pt x="5438915" y="867149"/>
                </a:cubicBezTo>
                <a:cubicBezTo>
                  <a:pt x="5439491" y="865916"/>
                  <a:pt x="5439984" y="864314"/>
                  <a:pt x="5440394" y="862342"/>
                </a:cubicBezTo>
                <a:cubicBezTo>
                  <a:pt x="5440806" y="860370"/>
                  <a:pt x="5441134" y="857946"/>
                  <a:pt x="5441381" y="855070"/>
                </a:cubicBezTo>
                <a:cubicBezTo>
                  <a:pt x="5441627" y="852195"/>
                  <a:pt x="5441750" y="848620"/>
                  <a:pt x="5441750" y="844348"/>
                </a:cubicBezTo>
                <a:cubicBezTo>
                  <a:pt x="5441750" y="838925"/>
                  <a:pt x="5441586" y="834488"/>
                  <a:pt x="5441258" y="831037"/>
                </a:cubicBezTo>
                <a:cubicBezTo>
                  <a:pt x="5440928" y="827586"/>
                  <a:pt x="5440477" y="824751"/>
                  <a:pt x="5439901" y="822533"/>
                </a:cubicBezTo>
                <a:cubicBezTo>
                  <a:pt x="5439326" y="820314"/>
                  <a:pt x="5438546" y="818794"/>
                  <a:pt x="5437560" y="817973"/>
                </a:cubicBezTo>
                <a:cubicBezTo>
                  <a:pt x="5436574" y="817151"/>
                  <a:pt x="5435341" y="816740"/>
                  <a:pt x="5433862" y="816740"/>
                </a:cubicBezTo>
                <a:cubicBezTo>
                  <a:pt x="5431726" y="816740"/>
                  <a:pt x="5429096" y="818014"/>
                  <a:pt x="5425974" y="820561"/>
                </a:cubicBezTo>
                <a:cubicBezTo>
                  <a:pt x="5422852" y="823108"/>
                  <a:pt x="5418991" y="825943"/>
                  <a:pt x="5414389" y="829065"/>
                </a:cubicBezTo>
                <a:cubicBezTo>
                  <a:pt x="5409788" y="832187"/>
                  <a:pt x="5404406" y="835022"/>
                  <a:pt x="5398243" y="837569"/>
                </a:cubicBezTo>
                <a:cubicBezTo>
                  <a:pt x="5392081" y="840116"/>
                  <a:pt x="5384727" y="841390"/>
                  <a:pt x="5376182" y="841390"/>
                </a:cubicBezTo>
                <a:cubicBezTo>
                  <a:pt x="5367801" y="841390"/>
                  <a:pt x="5360447" y="839870"/>
                  <a:pt x="5354121" y="836830"/>
                </a:cubicBezTo>
                <a:cubicBezTo>
                  <a:pt x="5347794" y="833789"/>
                  <a:pt x="5342536" y="829229"/>
                  <a:pt x="5338345" y="823149"/>
                </a:cubicBezTo>
                <a:cubicBezTo>
                  <a:pt x="5334154" y="817069"/>
                  <a:pt x="5330991" y="809510"/>
                  <a:pt x="5328855" y="800471"/>
                </a:cubicBezTo>
                <a:cubicBezTo>
                  <a:pt x="5326719" y="791433"/>
                  <a:pt x="5325650" y="780998"/>
                  <a:pt x="5325650" y="769166"/>
                </a:cubicBezTo>
                <a:cubicBezTo>
                  <a:pt x="5325650" y="745174"/>
                  <a:pt x="5329923" y="726974"/>
                  <a:pt x="5338468" y="714567"/>
                </a:cubicBezTo>
                <a:cubicBezTo>
                  <a:pt x="5347013" y="702160"/>
                  <a:pt x="5359338" y="695957"/>
                  <a:pt x="5375443" y="695957"/>
                </a:cubicBezTo>
                <a:cubicBezTo>
                  <a:pt x="5383659" y="695957"/>
                  <a:pt x="5390725" y="697107"/>
                  <a:pt x="5396641" y="699408"/>
                </a:cubicBezTo>
                <a:cubicBezTo>
                  <a:pt x="5402557" y="701708"/>
                  <a:pt x="5407651" y="704255"/>
                  <a:pt x="5411924" y="707049"/>
                </a:cubicBezTo>
                <a:cubicBezTo>
                  <a:pt x="5416197" y="709843"/>
                  <a:pt x="5419894" y="712390"/>
                  <a:pt x="5423016" y="714691"/>
                </a:cubicBezTo>
                <a:cubicBezTo>
                  <a:pt x="5426139" y="716991"/>
                  <a:pt x="5429096" y="718141"/>
                  <a:pt x="5431890" y="718141"/>
                </a:cubicBezTo>
                <a:cubicBezTo>
                  <a:pt x="5434520" y="718141"/>
                  <a:pt x="5436656" y="716211"/>
                  <a:pt x="5438299" y="712349"/>
                </a:cubicBezTo>
                <a:cubicBezTo>
                  <a:pt x="5439942" y="708487"/>
                  <a:pt x="5440764" y="701791"/>
                  <a:pt x="5440764" y="692259"/>
                </a:cubicBezTo>
                <a:cubicBezTo>
                  <a:pt x="5440764" y="688151"/>
                  <a:pt x="5440641" y="684659"/>
                  <a:pt x="5440394" y="681783"/>
                </a:cubicBezTo>
                <a:cubicBezTo>
                  <a:pt x="5440148" y="678907"/>
                  <a:pt x="5439819" y="676484"/>
                  <a:pt x="5439408" y="674512"/>
                </a:cubicBezTo>
                <a:cubicBezTo>
                  <a:pt x="5438998" y="672540"/>
                  <a:pt x="5438422" y="670937"/>
                  <a:pt x="5437683" y="669705"/>
                </a:cubicBezTo>
                <a:cubicBezTo>
                  <a:pt x="5436943" y="668472"/>
                  <a:pt x="5435670" y="666952"/>
                  <a:pt x="5433862" y="665145"/>
                </a:cubicBezTo>
                <a:cubicBezTo>
                  <a:pt x="5432054" y="663337"/>
                  <a:pt x="5428973" y="661201"/>
                  <a:pt x="5424618" y="658736"/>
                </a:cubicBezTo>
                <a:cubicBezTo>
                  <a:pt x="5420264" y="656271"/>
                  <a:pt x="5415334" y="654052"/>
                  <a:pt x="5409829" y="652080"/>
                </a:cubicBezTo>
                <a:cubicBezTo>
                  <a:pt x="5404323" y="650108"/>
                  <a:pt x="5398408" y="648547"/>
                  <a:pt x="5392081" y="647397"/>
                </a:cubicBezTo>
                <a:cubicBezTo>
                  <a:pt x="5385754" y="646247"/>
                  <a:pt x="5379304" y="645671"/>
                  <a:pt x="5372731" y="645671"/>
                </a:cubicBezTo>
                <a:close/>
                <a:moveTo>
                  <a:pt x="9948200" y="645425"/>
                </a:moveTo>
                <a:cubicBezTo>
                  <a:pt x="9934561" y="645425"/>
                  <a:pt x="9921456" y="648712"/>
                  <a:pt x="9908884" y="655285"/>
                </a:cubicBezTo>
                <a:cubicBezTo>
                  <a:pt x="9896313" y="661858"/>
                  <a:pt x="9883948" y="671718"/>
                  <a:pt x="9871786" y="684864"/>
                </a:cubicBezTo>
                <a:lnTo>
                  <a:pt x="9871786" y="659475"/>
                </a:lnTo>
                <a:cubicBezTo>
                  <a:pt x="9871786" y="657832"/>
                  <a:pt x="9871376" y="656394"/>
                  <a:pt x="9870554" y="655162"/>
                </a:cubicBezTo>
                <a:cubicBezTo>
                  <a:pt x="9869732" y="653929"/>
                  <a:pt x="9868377" y="652902"/>
                  <a:pt x="9866487" y="652080"/>
                </a:cubicBezTo>
                <a:cubicBezTo>
                  <a:pt x="9864597" y="651259"/>
                  <a:pt x="9861926" y="650643"/>
                  <a:pt x="9858476" y="650232"/>
                </a:cubicBezTo>
                <a:cubicBezTo>
                  <a:pt x="9855024" y="649821"/>
                  <a:pt x="9850670" y="649615"/>
                  <a:pt x="9845412" y="649615"/>
                </a:cubicBezTo>
                <a:cubicBezTo>
                  <a:pt x="9840317" y="649615"/>
                  <a:pt x="9836086" y="649821"/>
                  <a:pt x="9832716" y="650232"/>
                </a:cubicBezTo>
                <a:cubicBezTo>
                  <a:pt x="9829348" y="650643"/>
                  <a:pt x="9826596" y="651259"/>
                  <a:pt x="9824459" y="652080"/>
                </a:cubicBezTo>
                <a:cubicBezTo>
                  <a:pt x="9822322" y="652902"/>
                  <a:pt x="9820844" y="653929"/>
                  <a:pt x="9820022" y="655162"/>
                </a:cubicBezTo>
                <a:cubicBezTo>
                  <a:pt x="9819200" y="656394"/>
                  <a:pt x="9818790" y="657832"/>
                  <a:pt x="9818790" y="659475"/>
                </a:cubicBezTo>
                <a:lnTo>
                  <a:pt x="9818790" y="879350"/>
                </a:lnTo>
                <a:cubicBezTo>
                  <a:pt x="9818790" y="880994"/>
                  <a:pt x="9819282" y="882431"/>
                  <a:pt x="9820268" y="883664"/>
                </a:cubicBezTo>
                <a:cubicBezTo>
                  <a:pt x="9821254" y="884896"/>
                  <a:pt x="9822940" y="885924"/>
                  <a:pt x="9825322" y="886745"/>
                </a:cubicBezTo>
                <a:cubicBezTo>
                  <a:pt x="9827705" y="887567"/>
                  <a:pt x="9830868" y="888183"/>
                  <a:pt x="9834812" y="888594"/>
                </a:cubicBezTo>
                <a:cubicBezTo>
                  <a:pt x="9838756" y="889005"/>
                  <a:pt x="9843768" y="889210"/>
                  <a:pt x="9849848" y="889210"/>
                </a:cubicBezTo>
                <a:cubicBezTo>
                  <a:pt x="9855928" y="889210"/>
                  <a:pt x="9860940" y="889005"/>
                  <a:pt x="9864884" y="888594"/>
                </a:cubicBezTo>
                <a:cubicBezTo>
                  <a:pt x="9868828" y="888183"/>
                  <a:pt x="9871992" y="887567"/>
                  <a:pt x="9874374" y="886745"/>
                </a:cubicBezTo>
                <a:cubicBezTo>
                  <a:pt x="9876758" y="885924"/>
                  <a:pt x="9878442" y="884896"/>
                  <a:pt x="9879428" y="883664"/>
                </a:cubicBezTo>
                <a:cubicBezTo>
                  <a:pt x="9880414" y="882431"/>
                  <a:pt x="9880907" y="880994"/>
                  <a:pt x="9880907" y="879350"/>
                </a:cubicBezTo>
                <a:lnTo>
                  <a:pt x="9880907" y="733178"/>
                </a:lnTo>
                <a:cubicBezTo>
                  <a:pt x="9889616" y="722168"/>
                  <a:pt x="9897998" y="713787"/>
                  <a:pt x="9906050" y="708035"/>
                </a:cubicBezTo>
                <a:cubicBezTo>
                  <a:pt x="9914102" y="702284"/>
                  <a:pt x="9922072" y="699408"/>
                  <a:pt x="9929960" y="699408"/>
                </a:cubicBezTo>
                <a:cubicBezTo>
                  <a:pt x="9936204" y="699408"/>
                  <a:pt x="9941668" y="700599"/>
                  <a:pt x="9946352" y="702982"/>
                </a:cubicBezTo>
                <a:cubicBezTo>
                  <a:pt x="9951035" y="705365"/>
                  <a:pt x="9954856" y="708734"/>
                  <a:pt x="9957814" y="713088"/>
                </a:cubicBezTo>
                <a:cubicBezTo>
                  <a:pt x="9960772" y="717443"/>
                  <a:pt x="9963032" y="722661"/>
                  <a:pt x="9964592" y="728741"/>
                </a:cubicBezTo>
                <a:cubicBezTo>
                  <a:pt x="9966154" y="734821"/>
                  <a:pt x="9966934" y="743202"/>
                  <a:pt x="9966934" y="753883"/>
                </a:cubicBezTo>
                <a:lnTo>
                  <a:pt x="9966934" y="879350"/>
                </a:lnTo>
                <a:cubicBezTo>
                  <a:pt x="9966934" y="880994"/>
                  <a:pt x="9967427" y="882431"/>
                  <a:pt x="9968413" y="883664"/>
                </a:cubicBezTo>
                <a:cubicBezTo>
                  <a:pt x="9969399" y="884896"/>
                  <a:pt x="9971042" y="885924"/>
                  <a:pt x="9973343" y="886745"/>
                </a:cubicBezTo>
                <a:cubicBezTo>
                  <a:pt x="9975644" y="887567"/>
                  <a:pt x="9978807" y="888183"/>
                  <a:pt x="9982833" y="888594"/>
                </a:cubicBezTo>
                <a:cubicBezTo>
                  <a:pt x="9986859" y="889005"/>
                  <a:pt x="9991913" y="889210"/>
                  <a:pt x="9997992" y="889210"/>
                </a:cubicBezTo>
                <a:cubicBezTo>
                  <a:pt x="10003908" y="889210"/>
                  <a:pt x="10008880" y="889005"/>
                  <a:pt x="10012906" y="888594"/>
                </a:cubicBezTo>
                <a:cubicBezTo>
                  <a:pt x="10016932" y="888183"/>
                  <a:pt x="10020096" y="887567"/>
                  <a:pt x="10022396" y="886745"/>
                </a:cubicBezTo>
                <a:cubicBezTo>
                  <a:pt x="10024696" y="885924"/>
                  <a:pt x="10026340" y="884896"/>
                  <a:pt x="10027326" y="883664"/>
                </a:cubicBezTo>
                <a:cubicBezTo>
                  <a:pt x="10028312" y="882431"/>
                  <a:pt x="10028805" y="880994"/>
                  <a:pt x="10028805" y="879350"/>
                </a:cubicBezTo>
                <a:lnTo>
                  <a:pt x="10028805" y="743531"/>
                </a:lnTo>
                <a:cubicBezTo>
                  <a:pt x="10028805" y="727591"/>
                  <a:pt x="10027408" y="713951"/>
                  <a:pt x="10024614" y="702612"/>
                </a:cubicBezTo>
                <a:cubicBezTo>
                  <a:pt x="10021821" y="691273"/>
                  <a:pt x="10017260" y="681372"/>
                  <a:pt x="10010934" y="672909"/>
                </a:cubicBezTo>
                <a:cubicBezTo>
                  <a:pt x="10004607" y="664446"/>
                  <a:pt x="9996308" y="657750"/>
                  <a:pt x="9986038" y="652820"/>
                </a:cubicBezTo>
                <a:cubicBezTo>
                  <a:pt x="9975766" y="647890"/>
                  <a:pt x="9963154" y="645425"/>
                  <a:pt x="9948200" y="645425"/>
                </a:cubicBezTo>
                <a:close/>
                <a:moveTo>
                  <a:pt x="9660953" y="645425"/>
                </a:moveTo>
                <a:cubicBezTo>
                  <a:pt x="9643534" y="645425"/>
                  <a:pt x="9627881" y="648301"/>
                  <a:pt x="9613995" y="654052"/>
                </a:cubicBezTo>
                <a:cubicBezTo>
                  <a:pt x="9600110" y="659804"/>
                  <a:pt x="9588318" y="668144"/>
                  <a:pt x="9578623" y="679072"/>
                </a:cubicBezTo>
                <a:cubicBezTo>
                  <a:pt x="9568928" y="690000"/>
                  <a:pt x="9561532" y="703311"/>
                  <a:pt x="9556438" y="719004"/>
                </a:cubicBezTo>
                <a:cubicBezTo>
                  <a:pt x="9551344" y="734698"/>
                  <a:pt x="9548797" y="752322"/>
                  <a:pt x="9548797" y="771878"/>
                </a:cubicBezTo>
                <a:cubicBezTo>
                  <a:pt x="9548797" y="792419"/>
                  <a:pt x="9551220" y="810331"/>
                  <a:pt x="9556068" y="825614"/>
                </a:cubicBezTo>
                <a:cubicBezTo>
                  <a:pt x="9560916" y="840897"/>
                  <a:pt x="9568270" y="853550"/>
                  <a:pt x="9578130" y="863574"/>
                </a:cubicBezTo>
                <a:cubicBezTo>
                  <a:pt x="9587990" y="873599"/>
                  <a:pt x="9600274" y="881076"/>
                  <a:pt x="9614981" y="886006"/>
                </a:cubicBezTo>
                <a:cubicBezTo>
                  <a:pt x="9629689" y="890936"/>
                  <a:pt x="9646820" y="893401"/>
                  <a:pt x="9666376" y="893401"/>
                </a:cubicBezTo>
                <a:cubicBezTo>
                  <a:pt x="9677222" y="893401"/>
                  <a:pt x="9687410" y="892702"/>
                  <a:pt x="9696942" y="891305"/>
                </a:cubicBezTo>
                <a:cubicBezTo>
                  <a:pt x="9706472" y="889909"/>
                  <a:pt x="9714936" y="888265"/>
                  <a:pt x="9722330" y="886375"/>
                </a:cubicBezTo>
                <a:cubicBezTo>
                  <a:pt x="9729726" y="884486"/>
                  <a:pt x="9735806" y="882555"/>
                  <a:pt x="9740571" y="880583"/>
                </a:cubicBezTo>
                <a:cubicBezTo>
                  <a:pt x="9745336" y="878611"/>
                  <a:pt x="9748254" y="877050"/>
                  <a:pt x="9749322" y="875899"/>
                </a:cubicBezTo>
                <a:cubicBezTo>
                  <a:pt x="9750390" y="874749"/>
                  <a:pt x="9751252" y="873558"/>
                  <a:pt x="9751910" y="872325"/>
                </a:cubicBezTo>
                <a:cubicBezTo>
                  <a:pt x="9752568" y="871093"/>
                  <a:pt x="9753060" y="869572"/>
                  <a:pt x="9753389" y="867765"/>
                </a:cubicBezTo>
                <a:cubicBezTo>
                  <a:pt x="9753718" y="865957"/>
                  <a:pt x="9753964" y="863780"/>
                  <a:pt x="9754128" y="861233"/>
                </a:cubicBezTo>
                <a:cubicBezTo>
                  <a:pt x="9754293" y="858686"/>
                  <a:pt x="9754375" y="855604"/>
                  <a:pt x="9754375" y="851989"/>
                </a:cubicBezTo>
                <a:cubicBezTo>
                  <a:pt x="9754375" y="847881"/>
                  <a:pt x="9754252" y="844471"/>
                  <a:pt x="9754005" y="841760"/>
                </a:cubicBezTo>
                <a:cubicBezTo>
                  <a:pt x="9753759" y="839048"/>
                  <a:pt x="9753307" y="836953"/>
                  <a:pt x="9752650" y="835474"/>
                </a:cubicBezTo>
                <a:cubicBezTo>
                  <a:pt x="9751992" y="833995"/>
                  <a:pt x="9751170" y="832968"/>
                  <a:pt x="9750184" y="832393"/>
                </a:cubicBezTo>
                <a:cubicBezTo>
                  <a:pt x="9749198" y="831817"/>
                  <a:pt x="9747966" y="831530"/>
                  <a:pt x="9746487" y="831530"/>
                </a:cubicBezTo>
                <a:cubicBezTo>
                  <a:pt x="9744022" y="831530"/>
                  <a:pt x="9740818" y="832311"/>
                  <a:pt x="9736874" y="833872"/>
                </a:cubicBezTo>
                <a:cubicBezTo>
                  <a:pt x="9732930" y="835433"/>
                  <a:pt x="9727958" y="837158"/>
                  <a:pt x="9721960" y="839048"/>
                </a:cubicBezTo>
                <a:cubicBezTo>
                  <a:pt x="9715963" y="840938"/>
                  <a:pt x="9708855" y="842663"/>
                  <a:pt x="9700638" y="844225"/>
                </a:cubicBezTo>
                <a:cubicBezTo>
                  <a:pt x="9692422" y="845786"/>
                  <a:pt x="9682891" y="846566"/>
                  <a:pt x="9672045" y="846566"/>
                </a:cubicBezTo>
                <a:cubicBezTo>
                  <a:pt x="9661364" y="846566"/>
                  <a:pt x="9652202" y="845169"/>
                  <a:pt x="9644561" y="842376"/>
                </a:cubicBezTo>
                <a:cubicBezTo>
                  <a:pt x="9636920" y="839582"/>
                  <a:pt x="9630675" y="835515"/>
                  <a:pt x="9625827" y="830174"/>
                </a:cubicBezTo>
                <a:cubicBezTo>
                  <a:pt x="9620979" y="824833"/>
                  <a:pt x="9617446" y="818342"/>
                  <a:pt x="9615228" y="810701"/>
                </a:cubicBezTo>
                <a:cubicBezTo>
                  <a:pt x="9613009" y="803059"/>
                  <a:pt x="9611900" y="794555"/>
                  <a:pt x="9611900" y="785189"/>
                </a:cubicBezTo>
                <a:lnTo>
                  <a:pt x="9745748" y="785189"/>
                </a:lnTo>
                <a:cubicBezTo>
                  <a:pt x="9751664" y="785189"/>
                  <a:pt x="9756306" y="783381"/>
                  <a:pt x="9759674" y="779766"/>
                </a:cubicBezTo>
                <a:cubicBezTo>
                  <a:pt x="9763044" y="776150"/>
                  <a:pt x="9764728" y="770563"/>
                  <a:pt x="9764728" y="763004"/>
                </a:cubicBezTo>
                <a:lnTo>
                  <a:pt x="9764728" y="753144"/>
                </a:lnTo>
                <a:cubicBezTo>
                  <a:pt x="9764728" y="737697"/>
                  <a:pt x="9762756" y="723400"/>
                  <a:pt x="9758812" y="710254"/>
                </a:cubicBezTo>
                <a:cubicBezTo>
                  <a:pt x="9754868" y="697107"/>
                  <a:pt x="9748706" y="685727"/>
                  <a:pt x="9740324" y="676114"/>
                </a:cubicBezTo>
                <a:cubicBezTo>
                  <a:pt x="9731944" y="666500"/>
                  <a:pt x="9721221" y="658982"/>
                  <a:pt x="9708157" y="653559"/>
                </a:cubicBezTo>
                <a:cubicBezTo>
                  <a:pt x="9695092" y="648136"/>
                  <a:pt x="9679358" y="645425"/>
                  <a:pt x="9660953" y="645425"/>
                </a:cubicBezTo>
                <a:close/>
                <a:moveTo>
                  <a:pt x="9279232" y="645425"/>
                </a:moveTo>
                <a:cubicBezTo>
                  <a:pt x="9266085" y="645425"/>
                  <a:pt x="9253473" y="648712"/>
                  <a:pt x="9241394" y="655285"/>
                </a:cubicBezTo>
                <a:cubicBezTo>
                  <a:pt x="9229316" y="661858"/>
                  <a:pt x="9217198" y="671718"/>
                  <a:pt x="9205036" y="684864"/>
                </a:cubicBezTo>
                <a:lnTo>
                  <a:pt x="9205036" y="659475"/>
                </a:lnTo>
                <a:cubicBezTo>
                  <a:pt x="9205036" y="657832"/>
                  <a:pt x="9204626" y="656394"/>
                  <a:pt x="9203804" y="655162"/>
                </a:cubicBezTo>
                <a:cubicBezTo>
                  <a:pt x="9202982" y="653929"/>
                  <a:pt x="9201626" y="652902"/>
                  <a:pt x="9199737" y="652080"/>
                </a:cubicBezTo>
                <a:cubicBezTo>
                  <a:pt x="9197848" y="651259"/>
                  <a:pt x="9195176" y="650643"/>
                  <a:pt x="9191726" y="650232"/>
                </a:cubicBezTo>
                <a:cubicBezTo>
                  <a:pt x="9188274" y="649821"/>
                  <a:pt x="9183920" y="649615"/>
                  <a:pt x="9178662" y="649615"/>
                </a:cubicBezTo>
                <a:cubicBezTo>
                  <a:pt x="9173568" y="649615"/>
                  <a:pt x="9169335" y="649821"/>
                  <a:pt x="9165966" y="650232"/>
                </a:cubicBezTo>
                <a:cubicBezTo>
                  <a:pt x="9162598" y="650643"/>
                  <a:pt x="9159845" y="651259"/>
                  <a:pt x="9157709" y="652080"/>
                </a:cubicBezTo>
                <a:cubicBezTo>
                  <a:pt x="9155573" y="652902"/>
                  <a:pt x="9154094" y="653929"/>
                  <a:pt x="9153272" y="655162"/>
                </a:cubicBezTo>
                <a:cubicBezTo>
                  <a:pt x="9152450" y="656394"/>
                  <a:pt x="9152040" y="657832"/>
                  <a:pt x="9152040" y="659475"/>
                </a:cubicBezTo>
                <a:lnTo>
                  <a:pt x="9152040" y="879350"/>
                </a:lnTo>
                <a:cubicBezTo>
                  <a:pt x="9152040" y="880994"/>
                  <a:pt x="9152532" y="882431"/>
                  <a:pt x="9153518" y="883664"/>
                </a:cubicBezTo>
                <a:cubicBezTo>
                  <a:pt x="9154504" y="884896"/>
                  <a:pt x="9156190" y="885924"/>
                  <a:pt x="9158572" y="886745"/>
                </a:cubicBezTo>
                <a:cubicBezTo>
                  <a:pt x="9160954" y="887567"/>
                  <a:pt x="9164118" y="888183"/>
                  <a:pt x="9168062" y="888594"/>
                </a:cubicBezTo>
                <a:cubicBezTo>
                  <a:pt x="9172006" y="889005"/>
                  <a:pt x="9177018" y="889210"/>
                  <a:pt x="9183098" y="889210"/>
                </a:cubicBezTo>
                <a:cubicBezTo>
                  <a:pt x="9189178" y="889210"/>
                  <a:pt x="9194190" y="889005"/>
                  <a:pt x="9198134" y="888594"/>
                </a:cubicBezTo>
                <a:cubicBezTo>
                  <a:pt x="9202078" y="888183"/>
                  <a:pt x="9205242" y="887567"/>
                  <a:pt x="9207624" y="886745"/>
                </a:cubicBezTo>
                <a:cubicBezTo>
                  <a:pt x="9210007" y="885924"/>
                  <a:pt x="9211692" y="884896"/>
                  <a:pt x="9212678" y="883664"/>
                </a:cubicBezTo>
                <a:cubicBezTo>
                  <a:pt x="9213664" y="882431"/>
                  <a:pt x="9214157" y="880994"/>
                  <a:pt x="9214157" y="879350"/>
                </a:cubicBezTo>
                <a:lnTo>
                  <a:pt x="9214157" y="733178"/>
                </a:lnTo>
                <a:cubicBezTo>
                  <a:pt x="9222866" y="722168"/>
                  <a:pt x="9231001" y="713787"/>
                  <a:pt x="9238560" y="708035"/>
                </a:cubicBezTo>
                <a:cubicBezTo>
                  <a:pt x="9246119" y="702284"/>
                  <a:pt x="9253679" y="699408"/>
                  <a:pt x="9261238" y="699408"/>
                </a:cubicBezTo>
                <a:cubicBezTo>
                  <a:pt x="9267154" y="699408"/>
                  <a:pt x="9272330" y="700599"/>
                  <a:pt x="9276767" y="702982"/>
                </a:cubicBezTo>
                <a:cubicBezTo>
                  <a:pt x="9281204" y="705365"/>
                  <a:pt x="9284819" y="708734"/>
                  <a:pt x="9287613" y="713088"/>
                </a:cubicBezTo>
                <a:cubicBezTo>
                  <a:pt x="9290407" y="717443"/>
                  <a:pt x="9292502" y="722661"/>
                  <a:pt x="9293898" y="728741"/>
                </a:cubicBezTo>
                <a:cubicBezTo>
                  <a:pt x="9295295" y="734821"/>
                  <a:pt x="9295994" y="741559"/>
                  <a:pt x="9295994" y="748954"/>
                </a:cubicBezTo>
                <a:lnTo>
                  <a:pt x="9295994" y="879350"/>
                </a:lnTo>
                <a:cubicBezTo>
                  <a:pt x="9295994" y="880994"/>
                  <a:pt x="9296486" y="882431"/>
                  <a:pt x="9297472" y="883664"/>
                </a:cubicBezTo>
                <a:cubicBezTo>
                  <a:pt x="9298458" y="884896"/>
                  <a:pt x="9300144" y="885924"/>
                  <a:pt x="9302526" y="886745"/>
                </a:cubicBezTo>
                <a:cubicBezTo>
                  <a:pt x="9304908" y="887567"/>
                  <a:pt x="9308072" y="888183"/>
                  <a:pt x="9312016" y="888594"/>
                </a:cubicBezTo>
                <a:cubicBezTo>
                  <a:pt x="9315960" y="889005"/>
                  <a:pt x="9320972" y="889210"/>
                  <a:pt x="9327052" y="889210"/>
                </a:cubicBezTo>
                <a:cubicBezTo>
                  <a:pt x="9332968" y="889210"/>
                  <a:pt x="9337898" y="889005"/>
                  <a:pt x="9341842" y="888594"/>
                </a:cubicBezTo>
                <a:cubicBezTo>
                  <a:pt x="9345786" y="888183"/>
                  <a:pt x="9348950" y="887567"/>
                  <a:pt x="9351332" y="886745"/>
                </a:cubicBezTo>
                <a:cubicBezTo>
                  <a:pt x="9353714" y="885924"/>
                  <a:pt x="9355400" y="884896"/>
                  <a:pt x="9356386" y="883664"/>
                </a:cubicBezTo>
                <a:cubicBezTo>
                  <a:pt x="9357372" y="882431"/>
                  <a:pt x="9357864" y="880994"/>
                  <a:pt x="9357864" y="879350"/>
                </a:cubicBezTo>
                <a:lnTo>
                  <a:pt x="9357864" y="733178"/>
                </a:lnTo>
                <a:cubicBezTo>
                  <a:pt x="9366738" y="722168"/>
                  <a:pt x="9374955" y="713787"/>
                  <a:pt x="9382514" y="708035"/>
                </a:cubicBezTo>
                <a:cubicBezTo>
                  <a:pt x="9390073" y="702284"/>
                  <a:pt x="9397550" y="699408"/>
                  <a:pt x="9404945" y="699408"/>
                </a:cubicBezTo>
                <a:cubicBezTo>
                  <a:pt x="9411025" y="699408"/>
                  <a:pt x="9416244" y="700599"/>
                  <a:pt x="9420598" y="702982"/>
                </a:cubicBezTo>
                <a:cubicBezTo>
                  <a:pt x="9424952" y="705365"/>
                  <a:pt x="9428568" y="708734"/>
                  <a:pt x="9431444" y="713088"/>
                </a:cubicBezTo>
                <a:cubicBezTo>
                  <a:pt x="9434319" y="717443"/>
                  <a:pt x="9436456" y="722661"/>
                  <a:pt x="9437852" y="728741"/>
                </a:cubicBezTo>
                <a:cubicBezTo>
                  <a:pt x="9439249" y="734821"/>
                  <a:pt x="9439948" y="741559"/>
                  <a:pt x="9439948" y="748954"/>
                </a:cubicBezTo>
                <a:lnTo>
                  <a:pt x="9439948" y="879350"/>
                </a:lnTo>
                <a:cubicBezTo>
                  <a:pt x="9439948" y="880994"/>
                  <a:pt x="9440400" y="882431"/>
                  <a:pt x="9441304" y="883664"/>
                </a:cubicBezTo>
                <a:cubicBezTo>
                  <a:pt x="9442207" y="884896"/>
                  <a:pt x="9443851" y="885924"/>
                  <a:pt x="9446234" y="886745"/>
                </a:cubicBezTo>
                <a:cubicBezTo>
                  <a:pt x="9448616" y="887567"/>
                  <a:pt x="9451780" y="888183"/>
                  <a:pt x="9455724" y="888594"/>
                </a:cubicBezTo>
                <a:cubicBezTo>
                  <a:pt x="9459668" y="889005"/>
                  <a:pt x="9464762" y="889210"/>
                  <a:pt x="9471006" y="889210"/>
                </a:cubicBezTo>
                <a:cubicBezTo>
                  <a:pt x="9477086" y="889210"/>
                  <a:pt x="9482098" y="889005"/>
                  <a:pt x="9486042" y="888594"/>
                </a:cubicBezTo>
                <a:cubicBezTo>
                  <a:pt x="9489986" y="888183"/>
                  <a:pt x="9493108" y="887567"/>
                  <a:pt x="9495410" y="886745"/>
                </a:cubicBezTo>
                <a:cubicBezTo>
                  <a:pt x="9497710" y="885924"/>
                  <a:pt x="9499354" y="884896"/>
                  <a:pt x="9500340" y="883664"/>
                </a:cubicBezTo>
                <a:cubicBezTo>
                  <a:pt x="9501326" y="882431"/>
                  <a:pt x="9501818" y="880994"/>
                  <a:pt x="9501818" y="879350"/>
                </a:cubicBezTo>
                <a:lnTo>
                  <a:pt x="9501818" y="738601"/>
                </a:lnTo>
                <a:cubicBezTo>
                  <a:pt x="9501818" y="725947"/>
                  <a:pt x="9500504" y="713951"/>
                  <a:pt x="9497874" y="702612"/>
                </a:cubicBezTo>
                <a:cubicBezTo>
                  <a:pt x="9495246" y="691273"/>
                  <a:pt x="9490849" y="681372"/>
                  <a:pt x="9484687" y="672909"/>
                </a:cubicBezTo>
                <a:cubicBezTo>
                  <a:pt x="9478524" y="664446"/>
                  <a:pt x="9470430" y="657750"/>
                  <a:pt x="9460407" y="652820"/>
                </a:cubicBezTo>
                <a:cubicBezTo>
                  <a:pt x="9450383" y="647890"/>
                  <a:pt x="9438058" y="645425"/>
                  <a:pt x="9423432" y="645425"/>
                </a:cubicBezTo>
                <a:cubicBezTo>
                  <a:pt x="9417024" y="645425"/>
                  <a:pt x="9410738" y="646206"/>
                  <a:pt x="9404576" y="647767"/>
                </a:cubicBezTo>
                <a:cubicBezTo>
                  <a:pt x="9398413" y="649328"/>
                  <a:pt x="9392250" y="651711"/>
                  <a:pt x="9386088" y="654915"/>
                </a:cubicBezTo>
                <a:cubicBezTo>
                  <a:pt x="9379926" y="658120"/>
                  <a:pt x="9373681" y="662269"/>
                  <a:pt x="9367354" y="667363"/>
                </a:cubicBezTo>
                <a:cubicBezTo>
                  <a:pt x="9361028" y="672457"/>
                  <a:pt x="9354578" y="678538"/>
                  <a:pt x="9348004" y="685604"/>
                </a:cubicBezTo>
                <a:cubicBezTo>
                  <a:pt x="9345210" y="679524"/>
                  <a:pt x="9341760" y="674019"/>
                  <a:pt x="9337652" y="669089"/>
                </a:cubicBezTo>
                <a:cubicBezTo>
                  <a:pt x="9333544" y="664159"/>
                  <a:pt x="9328654" y="659927"/>
                  <a:pt x="9322985" y="656394"/>
                </a:cubicBezTo>
                <a:cubicBezTo>
                  <a:pt x="9317316" y="652861"/>
                  <a:pt x="9310866" y="650150"/>
                  <a:pt x="9303635" y="648260"/>
                </a:cubicBezTo>
                <a:cubicBezTo>
                  <a:pt x="9296404" y="646370"/>
                  <a:pt x="9288270" y="645425"/>
                  <a:pt x="9279232" y="645425"/>
                </a:cubicBezTo>
                <a:close/>
                <a:moveTo>
                  <a:pt x="8994203" y="645425"/>
                </a:moveTo>
                <a:cubicBezTo>
                  <a:pt x="8976784" y="645425"/>
                  <a:pt x="8961132" y="648301"/>
                  <a:pt x="8947245" y="654052"/>
                </a:cubicBezTo>
                <a:cubicBezTo>
                  <a:pt x="8933360" y="659804"/>
                  <a:pt x="8921569" y="668144"/>
                  <a:pt x="8911873" y="679072"/>
                </a:cubicBezTo>
                <a:cubicBezTo>
                  <a:pt x="8902178" y="690000"/>
                  <a:pt x="8894782" y="703311"/>
                  <a:pt x="8889688" y="719004"/>
                </a:cubicBezTo>
                <a:cubicBezTo>
                  <a:pt x="8884594" y="734698"/>
                  <a:pt x="8882047" y="752322"/>
                  <a:pt x="8882047" y="771878"/>
                </a:cubicBezTo>
                <a:cubicBezTo>
                  <a:pt x="8882047" y="792419"/>
                  <a:pt x="8884471" y="810331"/>
                  <a:pt x="8889318" y="825614"/>
                </a:cubicBezTo>
                <a:cubicBezTo>
                  <a:pt x="8894166" y="840897"/>
                  <a:pt x="8901520" y="853550"/>
                  <a:pt x="8911380" y="863574"/>
                </a:cubicBezTo>
                <a:cubicBezTo>
                  <a:pt x="8921240" y="873599"/>
                  <a:pt x="8933524" y="881076"/>
                  <a:pt x="8948231" y="886006"/>
                </a:cubicBezTo>
                <a:cubicBezTo>
                  <a:pt x="8962939" y="890936"/>
                  <a:pt x="8980070" y="893401"/>
                  <a:pt x="8999626" y="893401"/>
                </a:cubicBezTo>
                <a:cubicBezTo>
                  <a:pt x="9010472" y="893401"/>
                  <a:pt x="9020660" y="892702"/>
                  <a:pt x="9030192" y="891305"/>
                </a:cubicBezTo>
                <a:cubicBezTo>
                  <a:pt x="9039722" y="889909"/>
                  <a:pt x="9048186" y="888265"/>
                  <a:pt x="9055580" y="886375"/>
                </a:cubicBezTo>
                <a:cubicBezTo>
                  <a:pt x="9062976" y="884486"/>
                  <a:pt x="9069056" y="882555"/>
                  <a:pt x="9073821" y="880583"/>
                </a:cubicBezTo>
                <a:cubicBezTo>
                  <a:pt x="9078587" y="878611"/>
                  <a:pt x="9081504" y="877050"/>
                  <a:pt x="9082572" y="875899"/>
                </a:cubicBezTo>
                <a:cubicBezTo>
                  <a:pt x="9083640" y="874749"/>
                  <a:pt x="9084503" y="873558"/>
                  <a:pt x="9085160" y="872325"/>
                </a:cubicBezTo>
                <a:cubicBezTo>
                  <a:pt x="9085818" y="871093"/>
                  <a:pt x="9086310" y="869572"/>
                  <a:pt x="9086639" y="867765"/>
                </a:cubicBezTo>
                <a:cubicBezTo>
                  <a:pt x="9086968" y="865957"/>
                  <a:pt x="9087214" y="863780"/>
                  <a:pt x="9087378" y="861233"/>
                </a:cubicBezTo>
                <a:cubicBezTo>
                  <a:pt x="9087543" y="858686"/>
                  <a:pt x="9087625" y="855604"/>
                  <a:pt x="9087625" y="851989"/>
                </a:cubicBezTo>
                <a:cubicBezTo>
                  <a:pt x="9087625" y="847881"/>
                  <a:pt x="9087502" y="844471"/>
                  <a:pt x="9087255" y="841760"/>
                </a:cubicBezTo>
                <a:cubicBezTo>
                  <a:pt x="9087009" y="839048"/>
                  <a:pt x="9086557" y="836953"/>
                  <a:pt x="9085900" y="835474"/>
                </a:cubicBezTo>
                <a:cubicBezTo>
                  <a:pt x="9085242" y="833995"/>
                  <a:pt x="9084420" y="832968"/>
                  <a:pt x="9083434" y="832393"/>
                </a:cubicBezTo>
                <a:cubicBezTo>
                  <a:pt x="9082448" y="831817"/>
                  <a:pt x="9081216" y="831530"/>
                  <a:pt x="9079737" y="831530"/>
                </a:cubicBezTo>
                <a:cubicBezTo>
                  <a:pt x="9077272" y="831530"/>
                  <a:pt x="9074068" y="832311"/>
                  <a:pt x="9070124" y="833872"/>
                </a:cubicBezTo>
                <a:cubicBezTo>
                  <a:pt x="9066180" y="835433"/>
                  <a:pt x="9061209" y="837158"/>
                  <a:pt x="9055210" y="839048"/>
                </a:cubicBezTo>
                <a:cubicBezTo>
                  <a:pt x="9049213" y="840938"/>
                  <a:pt x="9042106" y="842663"/>
                  <a:pt x="9033888" y="844225"/>
                </a:cubicBezTo>
                <a:cubicBezTo>
                  <a:pt x="9025672" y="845786"/>
                  <a:pt x="9016141" y="846566"/>
                  <a:pt x="9005295" y="846566"/>
                </a:cubicBezTo>
                <a:cubicBezTo>
                  <a:pt x="8994614" y="846566"/>
                  <a:pt x="8985452" y="845169"/>
                  <a:pt x="8977811" y="842376"/>
                </a:cubicBezTo>
                <a:cubicBezTo>
                  <a:pt x="8970170" y="839582"/>
                  <a:pt x="8963925" y="835515"/>
                  <a:pt x="8959077" y="830174"/>
                </a:cubicBezTo>
                <a:cubicBezTo>
                  <a:pt x="8954230" y="824833"/>
                  <a:pt x="8950696" y="818342"/>
                  <a:pt x="8948478" y="810701"/>
                </a:cubicBezTo>
                <a:cubicBezTo>
                  <a:pt x="8946259" y="803059"/>
                  <a:pt x="8945150" y="794555"/>
                  <a:pt x="8945150" y="785189"/>
                </a:cubicBezTo>
                <a:lnTo>
                  <a:pt x="9078998" y="785189"/>
                </a:lnTo>
                <a:cubicBezTo>
                  <a:pt x="9084914" y="785189"/>
                  <a:pt x="9089556" y="783381"/>
                  <a:pt x="9092924" y="779766"/>
                </a:cubicBezTo>
                <a:cubicBezTo>
                  <a:pt x="9096294" y="776150"/>
                  <a:pt x="9097978" y="770563"/>
                  <a:pt x="9097978" y="763004"/>
                </a:cubicBezTo>
                <a:lnTo>
                  <a:pt x="9097978" y="753144"/>
                </a:lnTo>
                <a:cubicBezTo>
                  <a:pt x="9097978" y="737697"/>
                  <a:pt x="9096006" y="723400"/>
                  <a:pt x="9092062" y="710254"/>
                </a:cubicBezTo>
                <a:cubicBezTo>
                  <a:pt x="9088118" y="697107"/>
                  <a:pt x="9081956" y="685727"/>
                  <a:pt x="9073574" y="676114"/>
                </a:cubicBezTo>
                <a:cubicBezTo>
                  <a:pt x="9065194" y="666500"/>
                  <a:pt x="9054471" y="658982"/>
                  <a:pt x="9041407" y="653559"/>
                </a:cubicBezTo>
                <a:cubicBezTo>
                  <a:pt x="9028342" y="648136"/>
                  <a:pt x="9012608" y="645425"/>
                  <a:pt x="8994203" y="645425"/>
                </a:cubicBezTo>
                <a:close/>
                <a:moveTo>
                  <a:pt x="8548026" y="645425"/>
                </a:moveTo>
                <a:cubicBezTo>
                  <a:pt x="8534386" y="645425"/>
                  <a:pt x="8521280" y="648712"/>
                  <a:pt x="8508709" y="655285"/>
                </a:cubicBezTo>
                <a:cubicBezTo>
                  <a:pt x="8496138" y="661858"/>
                  <a:pt x="8483772" y="671718"/>
                  <a:pt x="8471612" y="684864"/>
                </a:cubicBezTo>
                <a:lnTo>
                  <a:pt x="8471612" y="659475"/>
                </a:lnTo>
                <a:cubicBezTo>
                  <a:pt x="8471612" y="657832"/>
                  <a:pt x="8471200" y="656394"/>
                  <a:pt x="8470379" y="655162"/>
                </a:cubicBezTo>
                <a:cubicBezTo>
                  <a:pt x="8469558" y="653929"/>
                  <a:pt x="8468201" y="652902"/>
                  <a:pt x="8466312" y="652080"/>
                </a:cubicBezTo>
                <a:cubicBezTo>
                  <a:pt x="8464422" y="651259"/>
                  <a:pt x="8461752" y="650643"/>
                  <a:pt x="8458300" y="650232"/>
                </a:cubicBezTo>
                <a:cubicBezTo>
                  <a:pt x="8454850" y="649821"/>
                  <a:pt x="8450494" y="649615"/>
                  <a:pt x="8445236" y="649615"/>
                </a:cubicBezTo>
                <a:cubicBezTo>
                  <a:pt x="8440142" y="649615"/>
                  <a:pt x="8435910" y="649821"/>
                  <a:pt x="8432542" y="650232"/>
                </a:cubicBezTo>
                <a:cubicBezTo>
                  <a:pt x="8429172" y="650643"/>
                  <a:pt x="8426420" y="651259"/>
                  <a:pt x="8424284" y="652080"/>
                </a:cubicBezTo>
                <a:cubicBezTo>
                  <a:pt x="8422148" y="652902"/>
                  <a:pt x="8420668" y="653929"/>
                  <a:pt x="8419847" y="655162"/>
                </a:cubicBezTo>
                <a:cubicBezTo>
                  <a:pt x="8419026" y="656394"/>
                  <a:pt x="8418614" y="657832"/>
                  <a:pt x="8418614" y="659475"/>
                </a:cubicBezTo>
                <a:lnTo>
                  <a:pt x="8418614" y="879350"/>
                </a:lnTo>
                <a:cubicBezTo>
                  <a:pt x="8418614" y="880994"/>
                  <a:pt x="8419108" y="882431"/>
                  <a:pt x="8420094" y="883664"/>
                </a:cubicBezTo>
                <a:cubicBezTo>
                  <a:pt x="8421080" y="884896"/>
                  <a:pt x="8422764" y="885924"/>
                  <a:pt x="8425147" y="886745"/>
                </a:cubicBezTo>
                <a:cubicBezTo>
                  <a:pt x="8427530" y="887567"/>
                  <a:pt x="8430693" y="888183"/>
                  <a:pt x="8434637" y="888594"/>
                </a:cubicBezTo>
                <a:cubicBezTo>
                  <a:pt x="8438581" y="889005"/>
                  <a:pt x="8443593" y="889210"/>
                  <a:pt x="8449673" y="889210"/>
                </a:cubicBezTo>
                <a:cubicBezTo>
                  <a:pt x="8455754" y="889210"/>
                  <a:pt x="8460766" y="889005"/>
                  <a:pt x="8464710" y="888594"/>
                </a:cubicBezTo>
                <a:cubicBezTo>
                  <a:pt x="8468654" y="888183"/>
                  <a:pt x="8471816" y="887567"/>
                  <a:pt x="8474200" y="886745"/>
                </a:cubicBezTo>
                <a:cubicBezTo>
                  <a:pt x="8476582" y="885924"/>
                  <a:pt x="8478267" y="884896"/>
                  <a:pt x="8479253" y="883664"/>
                </a:cubicBezTo>
                <a:cubicBezTo>
                  <a:pt x="8480239" y="882431"/>
                  <a:pt x="8480732" y="880994"/>
                  <a:pt x="8480732" y="879350"/>
                </a:cubicBezTo>
                <a:lnTo>
                  <a:pt x="8480732" y="733178"/>
                </a:lnTo>
                <a:cubicBezTo>
                  <a:pt x="8489441" y="722168"/>
                  <a:pt x="8497822" y="713787"/>
                  <a:pt x="8505874" y="708035"/>
                </a:cubicBezTo>
                <a:cubicBezTo>
                  <a:pt x="8513927" y="702284"/>
                  <a:pt x="8521896" y="699408"/>
                  <a:pt x="8529784" y="699408"/>
                </a:cubicBezTo>
                <a:cubicBezTo>
                  <a:pt x="8536029" y="699408"/>
                  <a:pt x="8541493" y="700599"/>
                  <a:pt x="8546176" y="702982"/>
                </a:cubicBezTo>
                <a:cubicBezTo>
                  <a:pt x="8550860" y="705365"/>
                  <a:pt x="8554681" y="708734"/>
                  <a:pt x="8557638" y="713088"/>
                </a:cubicBezTo>
                <a:cubicBezTo>
                  <a:pt x="8560596" y="717443"/>
                  <a:pt x="8562856" y="722661"/>
                  <a:pt x="8564418" y="728741"/>
                </a:cubicBezTo>
                <a:cubicBezTo>
                  <a:pt x="8565978" y="734821"/>
                  <a:pt x="8566759" y="743202"/>
                  <a:pt x="8566759" y="753883"/>
                </a:cubicBezTo>
                <a:lnTo>
                  <a:pt x="8566759" y="879350"/>
                </a:lnTo>
                <a:cubicBezTo>
                  <a:pt x="8566759" y="880994"/>
                  <a:pt x="8567252" y="882431"/>
                  <a:pt x="8568238" y="883664"/>
                </a:cubicBezTo>
                <a:cubicBezTo>
                  <a:pt x="8569224" y="884896"/>
                  <a:pt x="8570867" y="885924"/>
                  <a:pt x="8573168" y="886745"/>
                </a:cubicBezTo>
                <a:cubicBezTo>
                  <a:pt x="8575468" y="887567"/>
                  <a:pt x="8578632" y="888183"/>
                  <a:pt x="8582658" y="888594"/>
                </a:cubicBezTo>
                <a:cubicBezTo>
                  <a:pt x="8586684" y="889005"/>
                  <a:pt x="8591737" y="889210"/>
                  <a:pt x="8597818" y="889210"/>
                </a:cubicBezTo>
                <a:cubicBezTo>
                  <a:pt x="8603734" y="889210"/>
                  <a:pt x="8608704" y="889005"/>
                  <a:pt x="8612730" y="888594"/>
                </a:cubicBezTo>
                <a:cubicBezTo>
                  <a:pt x="8616756" y="888183"/>
                  <a:pt x="8619920" y="887567"/>
                  <a:pt x="8622221" y="886745"/>
                </a:cubicBezTo>
                <a:cubicBezTo>
                  <a:pt x="8624522" y="885924"/>
                  <a:pt x="8626165" y="884896"/>
                  <a:pt x="8627151" y="883664"/>
                </a:cubicBezTo>
                <a:cubicBezTo>
                  <a:pt x="8628137" y="882431"/>
                  <a:pt x="8628630" y="880994"/>
                  <a:pt x="8628630" y="879350"/>
                </a:cubicBezTo>
                <a:lnTo>
                  <a:pt x="8628630" y="743531"/>
                </a:lnTo>
                <a:cubicBezTo>
                  <a:pt x="8628630" y="727591"/>
                  <a:pt x="8627232" y="713951"/>
                  <a:pt x="8624440" y="702612"/>
                </a:cubicBezTo>
                <a:cubicBezTo>
                  <a:pt x="8621646" y="691273"/>
                  <a:pt x="8617085" y="681372"/>
                  <a:pt x="8610759" y="672909"/>
                </a:cubicBezTo>
                <a:cubicBezTo>
                  <a:pt x="8604432" y="664446"/>
                  <a:pt x="8596133" y="657750"/>
                  <a:pt x="8585862" y="652820"/>
                </a:cubicBezTo>
                <a:cubicBezTo>
                  <a:pt x="8575592" y="647890"/>
                  <a:pt x="8562979" y="645425"/>
                  <a:pt x="8548026" y="645425"/>
                </a:cubicBezTo>
                <a:close/>
                <a:moveTo>
                  <a:pt x="8261183" y="645425"/>
                </a:moveTo>
                <a:cubicBezTo>
                  <a:pt x="8251487" y="645425"/>
                  <a:pt x="8242079" y="646206"/>
                  <a:pt x="8232959" y="647767"/>
                </a:cubicBezTo>
                <a:cubicBezTo>
                  <a:pt x="8223838" y="649328"/>
                  <a:pt x="8215416" y="651341"/>
                  <a:pt x="8207693" y="653806"/>
                </a:cubicBezTo>
                <a:cubicBezTo>
                  <a:pt x="8199970" y="656271"/>
                  <a:pt x="8193232" y="658941"/>
                  <a:pt x="8187480" y="661817"/>
                </a:cubicBezTo>
                <a:cubicBezTo>
                  <a:pt x="8181729" y="664693"/>
                  <a:pt x="8177702" y="667322"/>
                  <a:pt x="8175402" y="669705"/>
                </a:cubicBezTo>
                <a:cubicBezTo>
                  <a:pt x="8173101" y="672088"/>
                  <a:pt x="8171540" y="674758"/>
                  <a:pt x="8170718" y="677716"/>
                </a:cubicBezTo>
                <a:cubicBezTo>
                  <a:pt x="8169897" y="680674"/>
                  <a:pt x="8169486" y="684700"/>
                  <a:pt x="8169486" y="689794"/>
                </a:cubicBezTo>
                <a:cubicBezTo>
                  <a:pt x="8169486" y="693574"/>
                  <a:pt x="8169732" y="697025"/>
                  <a:pt x="8170225" y="700147"/>
                </a:cubicBezTo>
                <a:cubicBezTo>
                  <a:pt x="8170718" y="703270"/>
                  <a:pt x="8171417" y="705899"/>
                  <a:pt x="8172321" y="708035"/>
                </a:cubicBezTo>
                <a:cubicBezTo>
                  <a:pt x="8173225" y="710171"/>
                  <a:pt x="8174375" y="711815"/>
                  <a:pt x="8175772" y="712965"/>
                </a:cubicBezTo>
                <a:cubicBezTo>
                  <a:pt x="8177169" y="714115"/>
                  <a:pt x="8178771" y="714691"/>
                  <a:pt x="8180578" y="714691"/>
                </a:cubicBezTo>
                <a:cubicBezTo>
                  <a:pt x="8183208" y="714691"/>
                  <a:pt x="8186617" y="713540"/>
                  <a:pt x="8190808" y="711240"/>
                </a:cubicBezTo>
                <a:cubicBezTo>
                  <a:pt x="8194998" y="708939"/>
                  <a:pt x="8200216" y="706392"/>
                  <a:pt x="8206460" y="703598"/>
                </a:cubicBezTo>
                <a:cubicBezTo>
                  <a:pt x="8212705" y="700805"/>
                  <a:pt x="8219894" y="698257"/>
                  <a:pt x="8228029" y="695957"/>
                </a:cubicBezTo>
                <a:cubicBezTo>
                  <a:pt x="8236163" y="693656"/>
                  <a:pt x="8245407" y="692506"/>
                  <a:pt x="8255760" y="692506"/>
                </a:cubicBezTo>
                <a:cubicBezTo>
                  <a:pt x="8263648" y="692506"/>
                  <a:pt x="8270262" y="693327"/>
                  <a:pt x="8275603" y="694971"/>
                </a:cubicBezTo>
                <a:cubicBezTo>
                  <a:pt x="8280944" y="696614"/>
                  <a:pt x="8285216" y="699161"/>
                  <a:pt x="8288421" y="702612"/>
                </a:cubicBezTo>
                <a:cubicBezTo>
                  <a:pt x="8291625" y="706063"/>
                  <a:pt x="8293925" y="710377"/>
                  <a:pt x="8295322" y="715553"/>
                </a:cubicBezTo>
                <a:cubicBezTo>
                  <a:pt x="8296719" y="720730"/>
                  <a:pt x="8297418" y="726769"/>
                  <a:pt x="8297418" y="733671"/>
                </a:cubicBezTo>
                <a:lnTo>
                  <a:pt x="8297418" y="746982"/>
                </a:lnTo>
                <a:lnTo>
                  <a:pt x="8275972" y="746982"/>
                </a:lnTo>
                <a:cubicBezTo>
                  <a:pt x="8256417" y="746982"/>
                  <a:pt x="8239244" y="748461"/>
                  <a:pt x="8224455" y="751418"/>
                </a:cubicBezTo>
                <a:cubicBezTo>
                  <a:pt x="8209665" y="754377"/>
                  <a:pt x="8197299" y="758937"/>
                  <a:pt x="8187357" y="765099"/>
                </a:cubicBezTo>
                <a:cubicBezTo>
                  <a:pt x="8177415" y="771262"/>
                  <a:pt x="8169938" y="779067"/>
                  <a:pt x="8164926" y="788516"/>
                </a:cubicBezTo>
                <a:cubicBezTo>
                  <a:pt x="8159914" y="797965"/>
                  <a:pt x="8157408" y="809099"/>
                  <a:pt x="8157408" y="821916"/>
                </a:cubicBezTo>
                <a:cubicBezTo>
                  <a:pt x="8157408" y="833748"/>
                  <a:pt x="8159380" y="844101"/>
                  <a:pt x="8163324" y="852975"/>
                </a:cubicBezTo>
                <a:cubicBezTo>
                  <a:pt x="8167267" y="861849"/>
                  <a:pt x="8172814" y="869285"/>
                  <a:pt x="8179962" y="875283"/>
                </a:cubicBezTo>
                <a:cubicBezTo>
                  <a:pt x="8187110" y="881281"/>
                  <a:pt x="8195573" y="885800"/>
                  <a:pt x="8205351" y="888840"/>
                </a:cubicBezTo>
                <a:cubicBezTo>
                  <a:pt x="8215129" y="891881"/>
                  <a:pt x="8225852" y="893401"/>
                  <a:pt x="8237519" y="893401"/>
                </a:cubicBezTo>
                <a:cubicBezTo>
                  <a:pt x="8251651" y="893401"/>
                  <a:pt x="8264510" y="890689"/>
                  <a:pt x="8276096" y="885266"/>
                </a:cubicBezTo>
                <a:cubicBezTo>
                  <a:pt x="8287681" y="879843"/>
                  <a:pt x="8297993" y="872284"/>
                  <a:pt x="8307031" y="862589"/>
                </a:cubicBezTo>
                <a:lnTo>
                  <a:pt x="8307031" y="880090"/>
                </a:lnTo>
                <a:cubicBezTo>
                  <a:pt x="8307031" y="882390"/>
                  <a:pt x="8307729" y="884198"/>
                  <a:pt x="8309126" y="885513"/>
                </a:cubicBezTo>
                <a:cubicBezTo>
                  <a:pt x="8310523" y="886827"/>
                  <a:pt x="8312906" y="887772"/>
                  <a:pt x="8316275" y="888347"/>
                </a:cubicBezTo>
                <a:cubicBezTo>
                  <a:pt x="8319644" y="888923"/>
                  <a:pt x="8325025" y="889210"/>
                  <a:pt x="8332420" y="889210"/>
                </a:cubicBezTo>
                <a:cubicBezTo>
                  <a:pt x="8339322" y="889210"/>
                  <a:pt x="8344540" y="888923"/>
                  <a:pt x="8348073" y="888347"/>
                </a:cubicBezTo>
                <a:cubicBezTo>
                  <a:pt x="8351606" y="887772"/>
                  <a:pt x="8354194" y="886827"/>
                  <a:pt x="8355837" y="885513"/>
                </a:cubicBezTo>
                <a:cubicBezTo>
                  <a:pt x="8357481" y="884198"/>
                  <a:pt x="8358302" y="882390"/>
                  <a:pt x="8358302" y="880090"/>
                </a:cubicBezTo>
                <a:lnTo>
                  <a:pt x="8358302" y="732192"/>
                </a:lnTo>
                <a:cubicBezTo>
                  <a:pt x="8358302" y="717073"/>
                  <a:pt x="8356495" y="704009"/>
                  <a:pt x="8352879" y="692999"/>
                </a:cubicBezTo>
                <a:cubicBezTo>
                  <a:pt x="8349264" y="681989"/>
                  <a:pt x="8343513" y="672992"/>
                  <a:pt x="8335625" y="666007"/>
                </a:cubicBezTo>
                <a:cubicBezTo>
                  <a:pt x="8327737" y="659023"/>
                  <a:pt x="8317672" y="653847"/>
                  <a:pt x="8305429" y="650478"/>
                </a:cubicBezTo>
                <a:cubicBezTo>
                  <a:pt x="8293186" y="647109"/>
                  <a:pt x="8278437" y="645425"/>
                  <a:pt x="8261183" y="645425"/>
                </a:cubicBezTo>
                <a:close/>
                <a:moveTo>
                  <a:pt x="7766976" y="645425"/>
                </a:moveTo>
                <a:cubicBezTo>
                  <a:pt x="7753336" y="645425"/>
                  <a:pt x="7740231" y="648712"/>
                  <a:pt x="7727659" y="655285"/>
                </a:cubicBezTo>
                <a:cubicBezTo>
                  <a:pt x="7715088" y="661858"/>
                  <a:pt x="7702723" y="671718"/>
                  <a:pt x="7690562" y="684864"/>
                </a:cubicBezTo>
                <a:lnTo>
                  <a:pt x="7690562" y="659475"/>
                </a:lnTo>
                <a:cubicBezTo>
                  <a:pt x="7690562" y="657832"/>
                  <a:pt x="7690151" y="656394"/>
                  <a:pt x="7689329" y="655162"/>
                </a:cubicBezTo>
                <a:cubicBezTo>
                  <a:pt x="7688507" y="653929"/>
                  <a:pt x="7687151" y="652902"/>
                  <a:pt x="7685262" y="652080"/>
                </a:cubicBezTo>
                <a:cubicBezTo>
                  <a:pt x="7683373" y="651259"/>
                  <a:pt x="7680702" y="650643"/>
                  <a:pt x="7677251" y="650232"/>
                </a:cubicBezTo>
                <a:cubicBezTo>
                  <a:pt x="7673800" y="649821"/>
                  <a:pt x="7669446" y="649615"/>
                  <a:pt x="7664187" y="649615"/>
                </a:cubicBezTo>
                <a:cubicBezTo>
                  <a:pt x="7659093" y="649615"/>
                  <a:pt x="7654860" y="649821"/>
                  <a:pt x="7651492" y="650232"/>
                </a:cubicBezTo>
                <a:cubicBezTo>
                  <a:pt x="7648124" y="650643"/>
                  <a:pt x="7645370" y="651259"/>
                  <a:pt x="7643234" y="652080"/>
                </a:cubicBezTo>
                <a:cubicBezTo>
                  <a:pt x="7641098" y="652902"/>
                  <a:pt x="7639619" y="653929"/>
                  <a:pt x="7638797" y="655162"/>
                </a:cubicBezTo>
                <a:cubicBezTo>
                  <a:pt x="7637975" y="656394"/>
                  <a:pt x="7637565" y="657832"/>
                  <a:pt x="7637565" y="659475"/>
                </a:cubicBezTo>
                <a:lnTo>
                  <a:pt x="7637565" y="879350"/>
                </a:lnTo>
                <a:cubicBezTo>
                  <a:pt x="7637565" y="880994"/>
                  <a:pt x="7638058" y="882431"/>
                  <a:pt x="7639044" y="883664"/>
                </a:cubicBezTo>
                <a:cubicBezTo>
                  <a:pt x="7640030" y="884896"/>
                  <a:pt x="7641715" y="885924"/>
                  <a:pt x="7644097" y="886745"/>
                </a:cubicBezTo>
                <a:cubicBezTo>
                  <a:pt x="7646479" y="887567"/>
                  <a:pt x="7649643" y="888183"/>
                  <a:pt x="7653587" y="888594"/>
                </a:cubicBezTo>
                <a:cubicBezTo>
                  <a:pt x="7657531" y="889005"/>
                  <a:pt x="7662544" y="889210"/>
                  <a:pt x="7668623" y="889210"/>
                </a:cubicBezTo>
                <a:cubicBezTo>
                  <a:pt x="7674703" y="889210"/>
                  <a:pt x="7679716" y="889005"/>
                  <a:pt x="7683660" y="888594"/>
                </a:cubicBezTo>
                <a:cubicBezTo>
                  <a:pt x="7687604" y="888183"/>
                  <a:pt x="7690767" y="887567"/>
                  <a:pt x="7693150" y="886745"/>
                </a:cubicBezTo>
                <a:cubicBezTo>
                  <a:pt x="7695532" y="885924"/>
                  <a:pt x="7697217" y="884896"/>
                  <a:pt x="7698203" y="883664"/>
                </a:cubicBezTo>
                <a:cubicBezTo>
                  <a:pt x="7699189" y="882431"/>
                  <a:pt x="7699682" y="880994"/>
                  <a:pt x="7699682" y="879350"/>
                </a:cubicBezTo>
                <a:lnTo>
                  <a:pt x="7699682" y="733178"/>
                </a:lnTo>
                <a:cubicBezTo>
                  <a:pt x="7708392" y="722168"/>
                  <a:pt x="7716773" y="713787"/>
                  <a:pt x="7724825" y="708035"/>
                </a:cubicBezTo>
                <a:cubicBezTo>
                  <a:pt x="7732877" y="702284"/>
                  <a:pt x="7740847" y="699408"/>
                  <a:pt x="7748735" y="699408"/>
                </a:cubicBezTo>
                <a:cubicBezTo>
                  <a:pt x="7754980" y="699408"/>
                  <a:pt x="7760443" y="700599"/>
                  <a:pt x="7765127" y="702982"/>
                </a:cubicBezTo>
                <a:cubicBezTo>
                  <a:pt x="7769810" y="705365"/>
                  <a:pt x="7773631" y="708734"/>
                  <a:pt x="7776589" y="713088"/>
                </a:cubicBezTo>
                <a:cubicBezTo>
                  <a:pt x="7779547" y="717443"/>
                  <a:pt x="7781806" y="722661"/>
                  <a:pt x="7783368" y="728741"/>
                </a:cubicBezTo>
                <a:cubicBezTo>
                  <a:pt x="7784929" y="734821"/>
                  <a:pt x="7785709" y="743202"/>
                  <a:pt x="7785709" y="753883"/>
                </a:cubicBezTo>
                <a:lnTo>
                  <a:pt x="7785709" y="879350"/>
                </a:lnTo>
                <a:cubicBezTo>
                  <a:pt x="7785709" y="880994"/>
                  <a:pt x="7786202" y="882431"/>
                  <a:pt x="7787188" y="883664"/>
                </a:cubicBezTo>
                <a:cubicBezTo>
                  <a:pt x="7788174" y="884896"/>
                  <a:pt x="7789817" y="885924"/>
                  <a:pt x="7792118" y="886745"/>
                </a:cubicBezTo>
                <a:cubicBezTo>
                  <a:pt x="7794419" y="887567"/>
                  <a:pt x="7797582" y="888183"/>
                  <a:pt x="7801608" y="888594"/>
                </a:cubicBezTo>
                <a:cubicBezTo>
                  <a:pt x="7805635" y="889005"/>
                  <a:pt x="7810688" y="889210"/>
                  <a:pt x="7816768" y="889210"/>
                </a:cubicBezTo>
                <a:cubicBezTo>
                  <a:pt x="7822684" y="889210"/>
                  <a:pt x="7827654" y="889005"/>
                  <a:pt x="7831681" y="888594"/>
                </a:cubicBezTo>
                <a:cubicBezTo>
                  <a:pt x="7835707" y="888183"/>
                  <a:pt x="7838870" y="887567"/>
                  <a:pt x="7841171" y="886745"/>
                </a:cubicBezTo>
                <a:cubicBezTo>
                  <a:pt x="7843472" y="885924"/>
                  <a:pt x="7845115" y="884896"/>
                  <a:pt x="7846101" y="883664"/>
                </a:cubicBezTo>
                <a:cubicBezTo>
                  <a:pt x="7847087" y="882431"/>
                  <a:pt x="7847580" y="880994"/>
                  <a:pt x="7847580" y="879350"/>
                </a:cubicBezTo>
                <a:lnTo>
                  <a:pt x="7847580" y="743531"/>
                </a:lnTo>
                <a:cubicBezTo>
                  <a:pt x="7847580" y="727591"/>
                  <a:pt x="7846184" y="713951"/>
                  <a:pt x="7843390" y="702612"/>
                </a:cubicBezTo>
                <a:cubicBezTo>
                  <a:pt x="7840596" y="691273"/>
                  <a:pt x="7836035" y="681372"/>
                  <a:pt x="7829709" y="672909"/>
                </a:cubicBezTo>
                <a:cubicBezTo>
                  <a:pt x="7823383" y="664446"/>
                  <a:pt x="7815083" y="657750"/>
                  <a:pt x="7804813" y="652820"/>
                </a:cubicBezTo>
                <a:cubicBezTo>
                  <a:pt x="7794543" y="647890"/>
                  <a:pt x="7781929" y="645425"/>
                  <a:pt x="7766976" y="645425"/>
                </a:cubicBezTo>
                <a:close/>
                <a:moveTo>
                  <a:pt x="7098728" y="645425"/>
                </a:moveTo>
                <a:cubicBezTo>
                  <a:pt x="7081309" y="645425"/>
                  <a:pt x="7065656" y="648301"/>
                  <a:pt x="7051770" y="654052"/>
                </a:cubicBezTo>
                <a:cubicBezTo>
                  <a:pt x="7037885" y="659804"/>
                  <a:pt x="7026094" y="668144"/>
                  <a:pt x="7016398" y="679072"/>
                </a:cubicBezTo>
                <a:cubicBezTo>
                  <a:pt x="7006703" y="690000"/>
                  <a:pt x="6999308" y="703311"/>
                  <a:pt x="6994213" y="719004"/>
                </a:cubicBezTo>
                <a:cubicBezTo>
                  <a:pt x="6989119" y="734698"/>
                  <a:pt x="6986572" y="752322"/>
                  <a:pt x="6986572" y="771878"/>
                </a:cubicBezTo>
                <a:cubicBezTo>
                  <a:pt x="6986572" y="792419"/>
                  <a:pt x="6988996" y="810331"/>
                  <a:pt x="6993844" y="825614"/>
                </a:cubicBezTo>
                <a:cubicBezTo>
                  <a:pt x="6998692" y="840897"/>
                  <a:pt x="7006045" y="853550"/>
                  <a:pt x="7015905" y="863574"/>
                </a:cubicBezTo>
                <a:cubicBezTo>
                  <a:pt x="7025765" y="873599"/>
                  <a:pt x="7038049" y="881076"/>
                  <a:pt x="7052756" y="886006"/>
                </a:cubicBezTo>
                <a:cubicBezTo>
                  <a:pt x="7067464" y="890936"/>
                  <a:pt x="7084596" y="893401"/>
                  <a:pt x="7104151" y="893401"/>
                </a:cubicBezTo>
                <a:cubicBezTo>
                  <a:pt x="7114997" y="893401"/>
                  <a:pt x="7125185" y="892702"/>
                  <a:pt x="7134717" y="891305"/>
                </a:cubicBezTo>
                <a:cubicBezTo>
                  <a:pt x="7144248" y="889909"/>
                  <a:pt x="7152711" y="888265"/>
                  <a:pt x="7160106" y="886375"/>
                </a:cubicBezTo>
                <a:cubicBezTo>
                  <a:pt x="7167501" y="884486"/>
                  <a:pt x="7173581" y="882555"/>
                  <a:pt x="7178346" y="880583"/>
                </a:cubicBezTo>
                <a:cubicBezTo>
                  <a:pt x="7183112" y="878611"/>
                  <a:pt x="7186029" y="877050"/>
                  <a:pt x="7187097" y="875899"/>
                </a:cubicBezTo>
                <a:cubicBezTo>
                  <a:pt x="7188165" y="874749"/>
                  <a:pt x="7189028" y="873558"/>
                  <a:pt x="7189685" y="872325"/>
                </a:cubicBezTo>
                <a:cubicBezTo>
                  <a:pt x="7190343" y="871093"/>
                  <a:pt x="7190836" y="869572"/>
                  <a:pt x="7191164" y="867765"/>
                </a:cubicBezTo>
                <a:cubicBezTo>
                  <a:pt x="7191493" y="865957"/>
                  <a:pt x="7191739" y="863780"/>
                  <a:pt x="7191904" y="861233"/>
                </a:cubicBezTo>
                <a:cubicBezTo>
                  <a:pt x="7192068" y="858686"/>
                  <a:pt x="7192150" y="855604"/>
                  <a:pt x="7192150" y="851989"/>
                </a:cubicBezTo>
                <a:cubicBezTo>
                  <a:pt x="7192150" y="847881"/>
                  <a:pt x="7192027" y="844471"/>
                  <a:pt x="7191780" y="841760"/>
                </a:cubicBezTo>
                <a:cubicBezTo>
                  <a:pt x="7191534" y="839048"/>
                  <a:pt x="7191082" y="836953"/>
                  <a:pt x="7190425" y="835474"/>
                </a:cubicBezTo>
                <a:cubicBezTo>
                  <a:pt x="7189767" y="833995"/>
                  <a:pt x="7188946" y="832968"/>
                  <a:pt x="7187960" y="832393"/>
                </a:cubicBezTo>
                <a:cubicBezTo>
                  <a:pt x="7186974" y="831817"/>
                  <a:pt x="7185741" y="831530"/>
                  <a:pt x="7184262" y="831530"/>
                </a:cubicBezTo>
                <a:cubicBezTo>
                  <a:pt x="7181797" y="831530"/>
                  <a:pt x="7178593" y="832311"/>
                  <a:pt x="7174649" y="833872"/>
                </a:cubicBezTo>
                <a:cubicBezTo>
                  <a:pt x="7170705" y="835433"/>
                  <a:pt x="7165734" y="837158"/>
                  <a:pt x="7159736" y="839048"/>
                </a:cubicBezTo>
                <a:cubicBezTo>
                  <a:pt x="7153738" y="840938"/>
                  <a:pt x="7146630" y="842663"/>
                  <a:pt x="7138414" y="844225"/>
                </a:cubicBezTo>
                <a:cubicBezTo>
                  <a:pt x="7130198" y="845786"/>
                  <a:pt x="7120666" y="846566"/>
                  <a:pt x="7109820" y="846566"/>
                </a:cubicBezTo>
                <a:cubicBezTo>
                  <a:pt x="7099139" y="846566"/>
                  <a:pt x="7089977" y="845169"/>
                  <a:pt x="7082336" y="842376"/>
                </a:cubicBezTo>
                <a:cubicBezTo>
                  <a:pt x="7074695" y="839582"/>
                  <a:pt x="7068450" y="835515"/>
                  <a:pt x="7063602" y="830174"/>
                </a:cubicBezTo>
                <a:cubicBezTo>
                  <a:pt x="7058754" y="824833"/>
                  <a:pt x="7055221" y="818342"/>
                  <a:pt x="7053003" y="810701"/>
                </a:cubicBezTo>
                <a:cubicBezTo>
                  <a:pt x="7050784" y="803059"/>
                  <a:pt x="7049675" y="794555"/>
                  <a:pt x="7049675" y="785189"/>
                </a:cubicBezTo>
                <a:lnTo>
                  <a:pt x="7183523" y="785189"/>
                </a:lnTo>
                <a:cubicBezTo>
                  <a:pt x="7189439" y="785189"/>
                  <a:pt x="7194081" y="783381"/>
                  <a:pt x="7197450" y="779766"/>
                </a:cubicBezTo>
                <a:cubicBezTo>
                  <a:pt x="7200819" y="776150"/>
                  <a:pt x="7202503" y="770563"/>
                  <a:pt x="7202503" y="763004"/>
                </a:cubicBezTo>
                <a:lnTo>
                  <a:pt x="7202503" y="753144"/>
                </a:lnTo>
                <a:cubicBezTo>
                  <a:pt x="7202503" y="737697"/>
                  <a:pt x="7200531" y="723400"/>
                  <a:pt x="7196587" y="710254"/>
                </a:cubicBezTo>
                <a:cubicBezTo>
                  <a:pt x="7192643" y="697107"/>
                  <a:pt x="7186481" y="685727"/>
                  <a:pt x="7178100" y="676114"/>
                </a:cubicBezTo>
                <a:cubicBezTo>
                  <a:pt x="7169719" y="666500"/>
                  <a:pt x="7158996" y="658982"/>
                  <a:pt x="7145932" y="653559"/>
                </a:cubicBezTo>
                <a:cubicBezTo>
                  <a:pt x="7132868" y="648136"/>
                  <a:pt x="7117133" y="645425"/>
                  <a:pt x="7098728" y="645425"/>
                </a:cubicBezTo>
                <a:close/>
                <a:moveTo>
                  <a:pt x="6613358" y="645425"/>
                </a:moveTo>
                <a:cubicBezTo>
                  <a:pt x="6603662" y="645425"/>
                  <a:pt x="6594254" y="646206"/>
                  <a:pt x="6585134" y="647767"/>
                </a:cubicBezTo>
                <a:cubicBezTo>
                  <a:pt x="6576013" y="649328"/>
                  <a:pt x="6567592" y="651341"/>
                  <a:pt x="6559868" y="653806"/>
                </a:cubicBezTo>
                <a:cubicBezTo>
                  <a:pt x="6552144" y="656271"/>
                  <a:pt x="6545407" y="658941"/>
                  <a:pt x="6539655" y="661817"/>
                </a:cubicBezTo>
                <a:cubicBezTo>
                  <a:pt x="6533904" y="664693"/>
                  <a:pt x="6529878" y="667322"/>
                  <a:pt x="6527577" y="669705"/>
                </a:cubicBezTo>
                <a:cubicBezTo>
                  <a:pt x="6525276" y="672088"/>
                  <a:pt x="6523715" y="674758"/>
                  <a:pt x="6522893" y="677716"/>
                </a:cubicBezTo>
                <a:cubicBezTo>
                  <a:pt x="6522072" y="680674"/>
                  <a:pt x="6521661" y="684700"/>
                  <a:pt x="6521661" y="689794"/>
                </a:cubicBezTo>
                <a:cubicBezTo>
                  <a:pt x="6521661" y="693574"/>
                  <a:pt x="6521907" y="697025"/>
                  <a:pt x="6522400" y="700147"/>
                </a:cubicBezTo>
                <a:cubicBezTo>
                  <a:pt x="6522893" y="703270"/>
                  <a:pt x="6523592" y="705899"/>
                  <a:pt x="6524496" y="708035"/>
                </a:cubicBezTo>
                <a:cubicBezTo>
                  <a:pt x="6525399" y="710171"/>
                  <a:pt x="6526550" y="711815"/>
                  <a:pt x="6527947" y="712965"/>
                </a:cubicBezTo>
                <a:cubicBezTo>
                  <a:pt x="6529343" y="714115"/>
                  <a:pt x="6530946" y="714691"/>
                  <a:pt x="6532753" y="714691"/>
                </a:cubicBezTo>
                <a:cubicBezTo>
                  <a:pt x="6535382" y="714691"/>
                  <a:pt x="6538792" y="713540"/>
                  <a:pt x="6542983" y="711240"/>
                </a:cubicBezTo>
                <a:cubicBezTo>
                  <a:pt x="6547173" y="708939"/>
                  <a:pt x="6552391" y="706392"/>
                  <a:pt x="6558635" y="703598"/>
                </a:cubicBezTo>
                <a:cubicBezTo>
                  <a:pt x="6564880" y="700805"/>
                  <a:pt x="6572069" y="698257"/>
                  <a:pt x="6580204" y="695957"/>
                </a:cubicBezTo>
                <a:cubicBezTo>
                  <a:pt x="6588338" y="693656"/>
                  <a:pt x="6597582" y="692506"/>
                  <a:pt x="6607935" y="692506"/>
                </a:cubicBezTo>
                <a:cubicBezTo>
                  <a:pt x="6615823" y="692506"/>
                  <a:pt x="6622437" y="693327"/>
                  <a:pt x="6627778" y="694971"/>
                </a:cubicBezTo>
                <a:cubicBezTo>
                  <a:pt x="6633118" y="696614"/>
                  <a:pt x="6637391" y="699161"/>
                  <a:pt x="6640596" y="702612"/>
                </a:cubicBezTo>
                <a:cubicBezTo>
                  <a:pt x="6643800" y="706063"/>
                  <a:pt x="6646101" y="710377"/>
                  <a:pt x="6647497" y="715553"/>
                </a:cubicBezTo>
                <a:cubicBezTo>
                  <a:pt x="6648894" y="720730"/>
                  <a:pt x="6649593" y="726769"/>
                  <a:pt x="6649593" y="733671"/>
                </a:cubicBezTo>
                <a:lnTo>
                  <a:pt x="6649593" y="746982"/>
                </a:lnTo>
                <a:lnTo>
                  <a:pt x="6628147" y="746982"/>
                </a:lnTo>
                <a:cubicBezTo>
                  <a:pt x="6608592" y="746982"/>
                  <a:pt x="6591419" y="748461"/>
                  <a:pt x="6576630" y="751418"/>
                </a:cubicBezTo>
                <a:cubicBezTo>
                  <a:pt x="6561840" y="754377"/>
                  <a:pt x="6549474" y="758937"/>
                  <a:pt x="6539532" y="765099"/>
                </a:cubicBezTo>
                <a:cubicBezTo>
                  <a:pt x="6529590" y="771262"/>
                  <a:pt x="6522113" y="779067"/>
                  <a:pt x="6517101" y="788516"/>
                </a:cubicBezTo>
                <a:cubicBezTo>
                  <a:pt x="6512089" y="797965"/>
                  <a:pt x="6509583" y="809099"/>
                  <a:pt x="6509583" y="821916"/>
                </a:cubicBezTo>
                <a:cubicBezTo>
                  <a:pt x="6509583" y="833748"/>
                  <a:pt x="6511555" y="844101"/>
                  <a:pt x="6515499" y="852975"/>
                </a:cubicBezTo>
                <a:cubicBezTo>
                  <a:pt x="6519442" y="861849"/>
                  <a:pt x="6524989" y="869285"/>
                  <a:pt x="6532137" y="875283"/>
                </a:cubicBezTo>
                <a:cubicBezTo>
                  <a:pt x="6539285" y="881281"/>
                  <a:pt x="6547749" y="885800"/>
                  <a:pt x="6557526" y="888840"/>
                </a:cubicBezTo>
                <a:cubicBezTo>
                  <a:pt x="6567304" y="891881"/>
                  <a:pt x="6578026" y="893401"/>
                  <a:pt x="6589694" y="893401"/>
                </a:cubicBezTo>
                <a:cubicBezTo>
                  <a:pt x="6603827" y="893401"/>
                  <a:pt x="6616685" y="890689"/>
                  <a:pt x="6628271" y="885266"/>
                </a:cubicBezTo>
                <a:cubicBezTo>
                  <a:pt x="6639856" y="879843"/>
                  <a:pt x="6650168" y="872284"/>
                  <a:pt x="6659206" y="862589"/>
                </a:cubicBezTo>
                <a:lnTo>
                  <a:pt x="6659206" y="880090"/>
                </a:lnTo>
                <a:cubicBezTo>
                  <a:pt x="6659206" y="882390"/>
                  <a:pt x="6659905" y="884198"/>
                  <a:pt x="6661301" y="885513"/>
                </a:cubicBezTo>
                <a:cubicBezTo>
                  <a:pt x="6662698" y="886827"/>
                  <a:pt x="6665081" y="887772"/>
                  <a:pt x="6668450" y="888347"/>
                </a:cubicBezTo>
                <a:cubicBezTo>
                  <a:pt x="6671818" y="888923"/>
                  <a:pt x="6677200" y="889210"/>
                  <a:pt x="6684595" y="889210"/>
                </a:cubicBezTo>
                <a:cubicBezTo>
                  <a:pt x="6691497" y="889210"/>
                  <a:pt x="6696714" y="888923"/>
                  <a:pt x="6700248" y="888347"/>
                </a:cubicBezTo>
                <a:cubicBezTo>
                  <a:pt x="6703781" y="887772"/>
                  <a:pt x="6706369" y="886827"/>
                  <a:pt x="6708012" y="885513"/>
                </a:cubicBezTo>
                <a:cubicBezTo>
                  <a:pt x="6709655" y="884198"/>
                  <a:pt x="6710477" y="882390"/>
                  <a:pt x="6710477" y="880090"/>
                </a:cubicBezTo>
                <a:lnTo>
                  <a:pt x="6710477" y="732192"/>
                </a:lnTo>
                <a:cubicBezTo>
                  <a:pt x="6710477" y="717073"/>
                  <a:pt x="6708669" y="704009"/>
                  <a:pt x="6705054" y="692999"/>
                </a:cubicBezTo>
                <a:cubicBezTo>
                  <a:pt x="6701439" y="681989"/>
                  <a:pt x="6695688" y="672992"/>
                  <a:pt x="6687800" y="666007"/>
                </a:cubicBezTo>
                <a:cubicBezTo>
                  <a:pt x="6679912" y="659023"/>
                  <a:pt x="6669846" y="653847"/>
                  <a:pt x="6657604" y="650478"/>
                </a:cubicBezTo>
                <a:cubicBezTo>
                  <a:pt x="6645361" y="647109"/>
                  <a:pt x="6630612" y="645425"/>
                  <a:pt x="6613358" y="645425"/>
                </a:cubicBezTo>
                <a:close/>
                <a:moveTo>
                  <a:pt x="6240757" y="645425"/>
                </a:moveTo>
                <a:cubicBezTo>
                  <a:pt x="6227611" y="645425"/>
                  <a:pt x="6214999" y="648712"/>
                  <a:pt x="6202920" y="655285"/>
                </a:cubicBezTo>
                <a:cubicBezTo>
                  <a:pt x="6190842" y="661858"/>
                  <a:pt x="6178722" y="671718"/>
                  <a:pt x="6166562" y="684864"/>
                </a:cubicBezTo>
                <a:lnTo>
                  <a:pt x="6166562" y="659475"/>
                </a:lnTo>
                <a:cubicBezTo>
                  <a:pt x="6166562" y="657832"/>
                  <a:pt x="6166151" y="656394"/>
                  <a:pt x="6165329" y="655162"/>
                </a:cubicBezTo>
                <a:cubicBezTo>
                  <a:pt x="6164507" y="653929"/>
                  <a:pt x="6163152" y="652902"/>
                  <a:pt x="6161262" y="652080"/>
                </a:cubicBezTo>
                <a:cubicBezTo>
                  <a:pt x="6159372" y="651259"/>
                  <a:pt x="6156702" y="650643"/>
                  <a:pt x="6153251" y="650232"/>
                </a:cubicBezTo>
                <a:cubicBezTo>
                  <a:pt x="6149800" y="649821"/>
                  <a:pt x="6145445" y="649615"/>
                  <a:pt x="6140187" y="649615"/>
                </a:cubicBezTo>
                <a:cubicBezTo>
                  <a:pt x="6135092" y="649615"/>
                  <a:pt x="6130861" y="649821"/>
                  <a:pt x="6127492" y="650232"/>
                </a:cubicBezTo>
                <a:cubicBezTo>
                  <a:pt x="6124123" y="650643"/>
                  <a:pt x="6121371" y="651259"/>
                  <a:pt x="6119235" y="652080"/>
                </a:cubicBezTo>
                <a:cubicBezTo>
                  <a:pt x="6117098" y="652902"/>
                  <a:pt x="6115619" y="653929"/>
                  <a:pt x="6114798" y="655162"/>
                </a:cubicBezTo>
                <a:cubicBezTo>
                  <a:pt x="6113976" y="656394"/>
                  <a:pt x="6113565" y="657832"/>
                  <a:pt x="6113565" y="659475"/>
                </a:cubicBezTo>
                <a:lnTo>
                  <a:pt x="6113565" y="879350"/>
                </a:lnTo>
                <a:cubicBezTo>
                  <a:pt x="6113565" y="880994"/>
                  <a:pt x="6114058" y="882431"/>
                  <a:pt x="6115044" y="883664"/>
                </a:cubicBezTo>
                <a:cubicBezTo>
                  <a:pt x="6116030" y="884896"/>
                  <a:pt x="6117714" y="885924"/>
                  <a:pt x="6120097" y="886745"/>
                </a:cubicBezTo>
                <a:cubicBezTo>
                  <a:pt x="6122480" y="887567"/>
                  <a:pt x="6125644" y="888183"/>
                  <a:pt x="6129587" y="888594"/>
                </a:cubicBezTo>
                <a:cubicBezTo>
                  <a:pt x="6133531" y="889005"/>
                  <a:pt x="6138543" y="889210"/>
                  <a:pt x="6144624" y="889210"/>
                </a:cubicBezTo>
                <a:cubicBezTo>
                  <a:pt x="6150704" y="889210"/>
                  <a:pt x="6155716" y="889005"/>
                  <a:pt x="6159660" y="888594"/>
                </a:cubicBezTo>
                <a:cubicBezTo>
                  <a:pt x="6163604" y="888183"/>
                  <a:pt x="6166767" y="887567"/>
                  <a:pt x="6169150" y="886745"/>
                </a:cubicBezTo>
                <a:cubicBezTo>
                  <a:pt x="6171533" y="885924"/>
                  <a:pt x="6173217" y="884896"/>
                  <a:pt x="6174203" y="883664"/>
                </a:cubicBezTo>
                <a:cubicBezTo>
                  <a:pt x="6175189" y="882431"/>
                  <a:pt x="6175682" y="880994"/>
                  <a:pt x="6175682" y="879350"/>
                </a:cubicBezTo>
                <a:lnTo>
                  <a:pt x="6175682" y="733178"/>
                </a:lnTo>
                <a:cubicBezTo>
                  <a:pt x="6184391" y="722168"/>
                  <a:pt x="6192526" y="713787"/>
                  <a:pt x="6200086" y="708035"/>
                </a:cubicBezTo>
                <a:cubicBezTo>
                  <a:pt x="6207644" y="702284"/>
                  <a:pt x="6215203" y="699408"/>
                  <a:pt x="6222763" y="699408"/>
                </a:cubicBezTo>
                <a:cubicBezTo>
                  <a:pt x="6228679" y="699408"/>
                  <a:pt x="6233856" y="700599"/>
                  <a:pt x="6238292" y="702982"/>
                </a:cubicBezTo>
                <a:cubicBezTo>
                  <a:pt x="6242729" y="705365"/>
                  <a:pt x="6246344" y="708734"/>
                  <a:pt x="6249138" y="713088"/>
                </a:cubicBezTo>
                <a:cubicBezTo>
                  <a:pt x="6251931" y="717443"/>
                  <a:pt x="6254027" y="722661"/>
                  <a:pt x="6255424" y="728741"/>
                </a:cubicBezTo>
                <a:cubicBezTo>
                  <a:pt x="6256820" y="734821"/>
                  <a:pt x="6257519" y="741559"/>
                  <a:pt x="6257519" y="748954"/>
                </a:cubicBezTo>
                <a:lnTo>
                  <a:pt x="6257519" y="879350"/>
                </a:lnTo>
                <a:cubicBezTo>
                  <a:pt x="6257519" y="880994"/>
                  <a:pt x="6258012" y="882431"/>
                  <a:pt x="6258998" y="883664"/>
                </a:cubicBezTo>
                <a:cubicBezTo>
                  <a:pt x="6259984" y="884896"/>
                  <a:pt x="6261668" y="885924"/>
                  <a:pt x="6264051" y="886745"/>
                </a:cubicBezTo>
                <a:cubicBezTo>
                  <a:pt x="6266434" y="887567"/>
                  <a:pt x="6269598" y="888183"/>
                  <a:pt x="6273541" y="888594"/>
                </a:cubicBezTo>
                <a:cubicBezTo>
                  <a:pt x="6277485" y="889005"/>
                  <a:pt x="6282497" y="889210"/>
                  <a:pt x="6288578" y="889210"/>
                </a:cubicBezTo>
                <a:cubicBezTo>
                  <a:pt x="6294494" y="889210"/>
                  <a:pt x="6299424" y="889005"/>
                  <a:pt x="6303368" y="888594"/>
                </a:cubicBezTo>
                <a:cubicBezTo>
                  <a:pt x="6307312" y="888183"/>
                  <a:pt x="6310474" y="887567"/>
                  <a:pt x="6312858" y="886745"/>
                </a:cubicBezTo>
                <a:cubicBezTo>
                  <a:pt x="6315240" y="885924"/>
                  <a:pt x="6316925" y="884896"/>
                  <a:pt x="6317911" y="883664"/>
                </a:cubicBezTo>
                <a:cubicBezTo>
                  <a:pt x="6318897" y="882431"/>
                  <a:pt x="6319390" y="880994"/>
                  <a:pt x="6319390" y="879350"/>
                </a:cubicBezTo>
                <a:lnTo>
                  <a:pt x="6319390" y="733178"/>
                </a:lnTo>
                <a:cubicBezTo>
                  <a:pt x="6328264" y="722168"/>
                  <a:pt x="6336480" y="713787"/>
                  <a:pt x="6344040" y="708035"/>
                </a:cubicBezTo>
                <a:cubicBezTo>
                  <a:pt x="6351598" y="702284"/>
                  <a:pt x="6359076" y="699408"/>
                  <a:pt x="6366471" y="699408"/>
                </a:cubicBezTo>
                <a:cubicBezTo>
                  <a:pt x="6372551" y="699408"/>
                  <a:pt x="6377768" y="700599"/>
                  <a:pt x="6382123" y="702982"/>
                </a:cubicBezTo>
                <a:cubicBezTo>
                  <a:pt x="6386478" y="705365"/>
                  <a:pt x="6390093" y="708734"/>
                  <a:pt x="6392969" y="713088"/>
                </a:cubicBezTo>
                <a:cubicBezTo>
                  <a:pt x="6395844" y="717443"/>
                  <a:pt x="6397981" y="722661"/>
                  <a:pt x="6399378" y="728741"/>
                </a:cubicBezTo>
                <a:cubicBezTo>
                  <a:pt x="6400774" y="734821"/>
                  <a:pt x="6401473" y="741559"/>
                  <a:pt x="6401473" y="748954"/>
                </a:cubicBezTo>
                <a:lnTo>
                  <a:pt x="6401473" y="879350"/>
                </a:lnTo>
                <a:cubicBezTo>
                  <a:pt x="6401473" y="880994"/>
                  <a:pt x="6401925" y="882431"/>
                  <a:pt x="6402829" y="883664"/>
                </a:cubicBezTo>
                <a:cubicBezTo>
                  <a:pt x="6403732" y="884896"/>
                  <a:pt x="6405376" y="885924"/>
                  <a:pt x="6407759" y="886745"/>
                </a:cubicBezTo>
                <a:cubicBezTo>
                  <a:pt x="6410141" y="887567"/>
                  <a:pt x="6413305" y="888183"/>
                  <a:pt x="6417249" y="888594"/>
                </a:cubicBezTo>
                <a:cubicBezTo>
                  <a:pt x="6421193" y="889005"/>
                  <a:pt x="6426287" y="889210"/>
                  <a:pt x="6432532" y="889210"/>
                </a:cubicBezTo>
                <a:cubicBezTo>
                  <a:pt x="6438612" y="889210"/>
                  <a:pt x="6443624" y="889005"/>
                  <a:pt x="6447568" y="888594"/>
                </a:cubicBezTo>
                <a:cubicBezTo>
                  <a:pt x="6451512" y="888183"/>
                  <a:pt x="6454634" y="887567"/>
                  <a:pt x="6456935" y="886745"/>
                </a:cubicBezTo>
                <a:cubicBezTo>
                  <a:pt x="6459235" y="885924"/>
                  <a:pt x="6460879" y="884896"/>
                  <a:pt x="6461865" y="883664"/>
                </a:cubicBezTo>
                <a:cubicBezTo>
                  <a:pt x="6462851" y="882431"/>
                  <a:pt x="6463344" y="880994"/>
                  <a:pt x="6463344" y="879350"/>
                </a:cubicBezTo>
                <a:lnTo>
                  <a:pt x="6463344" y="738601"/>
                </a:lnTo>
                <a:cubicBezTo>
                  <a:pt x="6463344" y="725947"/>
                  <a:pt x="6462029" y="713951"/>
                  <a:pt x="6459400" y="702612"/>
                </a:cubicBezTo>
                <a:cubicBezTo>
                  <a:pt x="6456770" y="691273"/>
                  <a:pt x="6452375" y="681372"/>
                  <a:pt x="6446212" y="672909"/>
                </a:cubicBezTo>
                <a:cubicBezTo>
                  <a:pt x="6440050" y="664446"/>
                  <a:pt x="6431956" y="657750"/>
                  <a:pt x="6421932" y="652820"/>
                </a:cubicBezTo>
                <a:cubicBezTo>
                  <a:pt x="6411908" y="647890"/>
                  <a:pt x="6399583" y="645425"/>
                  <a:pt x="6384958" y="645425"/>
                </a:cubicBezTo>
                <a:cubicBezTo>
                  <a:pt x="6378549" y="645425"/>
                  <a:pt x="6372263" y="646206"/>
                  <a:pt x="6366101" y="647767"/>
                </a:cubicBezTo>
                <a:cubicBezTo>
                  <a:pt x="6359939" y="649328"/>
                  <a:pt x="6353776" y="651711"/>
                  <a:pt x="6347614" y="654915"/>
                </a:cubicBezTo>
                <a:cubicBezTo>
                  <a:pt x="6341451" y="658120"/>
                  <a:pt x="6335206" y="662269"/>
                  <a:pt x="6328880" y="667363"/>
                </a:cubicBezTo>
                <a:cubicBezTo>
                  <a:pt x="6322553" y="672457"/>
                  <a:pt x="6316103" y="678538"/>
                  <a:pt x="6309530" y="685604"/>
                </a:cubicBezTo>
                <a:cubicBezTo>
                  <a:pt x="6306736" y="679524"/>
                  <a:pt x="6303285" y="674019"/>
                  <a:pt x="6299177" y="669089"/>
                </a:cubicBezTo>
                <a:cubicBezTo>
                  <a:pt x="6295068" y="664159"/>
                  <a:pt x="6290180" y="659927"/>
                  <a:pt x="6284511" y="656394"/>
                </a:cubicBezTo>
                <a:cubicBezTo>
                  <a:pt x="6278841" y="652861"/>
                  <a:pt x="6272391" y="650150"/>
                  <a:pt x="6265161" y="648260"/>
                </a:cubicBezTo>
                <a:cubicBezTo>
                  <a:pt x="6257930" y="646370"/>
                  <a:pt x="6249795" y="645425"/>
                  <a:pt x="6240757" y="645425"/>
                </a:cubicBezTo>
                <a:close/>
                <a:moveTo>
                  <a:pt x="5575133" y="645425"/>
                </a:moveTo>
                <a:cubicBezTo>
                  <a:pt x="5565437" y="645425"/>
                  <a:pt x="5556029" y="646206"/>
                  <a:pt x="5546909" y="647767"/>
                </a:cubicBezTo>
                <a:cubicBezTo>
                  <a:pt x="5537789" y="649328"/>
                  <a:pt x="5529366" y="651341"/>
                  <a:pt x="5521643" y="653806"/>
                </a:cubicBezTo>
                <a:cubicBezTo>
                  <a:pt x="5513920" y="656271"/>
                  <a:pt x="5507182" y="658941"/>
                  <a:pt x="5501430" y="661817"/>
                </a:cubicBezTo>
                <a:cubicBezTo>
                  <a:pt x="5495678" y="664693"/>
                  <a:pt x="5491653" y="667322"/>
                  <a:pt x="5489352" y="669705"/>
                </a:cubicBezTo>
                <a:cubicBezTo>
                  <a:pt x="5487051" y="672088"/>
                  <a:pt x="5485490" y="674758"/>
                  <a:pt x="5484668" y="677716"/>
                </a:cubicBezTo>
                <a:cubicBezTo>
                  <a:pt x="5483847" y="680674"/>
                  <a:pt x="5483436" y="684700"/>
                  <a:pt x="5483436" y="689794"/>
                </a:cubicBezTo>
                <a:cubicBezTo>
                  <a:pt x="5483436" y="693574"/>
                  <a:pt x="5483682" y="697025"/>
                  <a:pt x="5484176" y="700147"/>
                </a:cubicBezTo>
                <a:cubicBezTo>
                  <a:pt x="5484668" y="703270"/>
                  <a:pt x="5485367" y="705899"/>
                  <a:pt x="5486271" y="708035"/>
                </a:cubicBezTo>
                <a:cubicBezTo>
                  <a:pt x="5487175" y="710171"/>
                  <a:pt x="5488325" y="711815"/>
                  <a:pt x="5489721" y="712965"/>
                </a:cubicBezTo>
                <a:cubicBezTo>
                  <a:pt x="5491118" y="714115"/>
                  <a:pt x="5492720" y="714691"/>
                  <a:pt x="5494528" y="714691"/>
                </a:cubicBezTo>
                <a:cubicBezTo>
                  <a:pt x="5497157" y="714691"/>
                  <a:pt x="5500567" y="713540"/>
                  <a:pt x="5504758" y="711240"/>
                </a:cubicBezTo>
                <a:cubicBezTo>
                  <a:pt x="5508949" y="708939"/>
                  <a:pt x="5514166" y="706392"/>
                  <a:pt x="5520410" y="703598"/>
                </a:cubicBezTo>
                <a:cubicBezTo>
                  <a:pt x="5526655" y="700805"/>
                  <a:pt x="5533845" y="698257"/>
                  <a:pt x="5541979" y="695957"/>
                </a:cubicBezTo>
                <a:cubicBezTo>
                  <a:pt x="5550114" y="693656"/>
                  <a:pt x="5559357" y="692506"/>
                  <a:pt x="5569710" y="692506"/>
                </a:cubicBezTo>
                <a:cubicBezTo>
                  <a:pt x="5577598" y="692506"/>
                  <a:pt x="5584212" y="693327"/>
                  <a:pt x="5589553" y="694971"/>
                </a:cubicBezTo>
                <a:cubicBezTo>
                  <a:pt x="5594894" y="696614"/>
                  <a:pt x="5599166" y="699161"/>
                  <a:pt x="5602370" y="702612"/>
                </a:cubicBezTo>
                <a:cubicBezTo>
                  <a:pt x="5605575" y="706063"/>
                  <a:pt x="5607877" y="710377"/>
                  <a:pt x="5609273" y="715553"/>
                </a:cubicBezTo>
                <a:cubicBezTo>
                  <a:pt x="5610669" y="720730"/>
                  <a:pt x="5611368" y="726769"/>
                  <a:pt x="5611368" y="733671"/>
                </a:cubicBezTo>
                <a:lnTo>
                  <a:pt x="5611368" y="746982"/>
                </a:lnTo>
                <a:lnTo>
                  <a:pt x="5589923" y="746982"/>
                </a:lnTo>
                <a:cubicBezTo>
                  <a:pt x="5570367" y="746982"/>
                  <a:pt x="5553195" y="748461"/>
                  <a:pt x="5538405" y="751418"/>
                </a:cubicBezTo>
                <a:cubicBezTo>
                  <a:pt x="5523615" y="754377"/>
                  <a:pt x="5511249" y="758937"/>
                  <a:pt x="5501307" y="765099"/>
                </a:cubicBezTo>
                <a:cubicBezTo>
                  <a:pt x="5491365" y="771262"/>
                  <a:pt x="5483888" y="779067"/>
                  <a:pt x="5478876" y="788516"/>
                </a:cubicBezTo>
                <a:cubicBezTo>
                  <a:pt x="5473864" y="797965"/>
                  <a:pt x="5471357" y="809099"/>
                  <a:pt x="5471357" y="821916"/>
                </a:cubicBezTo>
                <a:cubicBezTo>
                  <a:pt x="5471357" y="833748"/>
                  <a:pt x="5473329" y="844101"/>
                  <a:pt x="5477273" y="852975"/>
                </a:cubicBezTo>
                <a:cubicBezTo>
                  <a:pt x="5481217" y="861849"/>
                  <a:pt x="5486764" y="869285"/>
                  <a:pt x="5493912" y="875283"/>
                </a:cubicBezTo>
                <a:cubicBezTo>
                  <a:pt x="5501060" y="881281"/>
                  <a:pt x="5509524" y="885800"/>
                  <a:pt x="5519301" y="888840"/>
                </a:cubicBezTo>
                <a:cubicBezTo>
                  <a:pt x="5529079" y="891881"/>
                  <a:pt x="5539801" y="893401"/>
                  <a:pt x="5551469" y="893401"/>
                </a:cubicBezTo>
                <a:cubicBezTo>
                  <a:pt x="5565601" y="893401"/>
                  <a:pt x="5578461" y="890689"/>
                  <a:pt x="5590046" y="885266"/>
                </a:cubicBezTo>
                <a:cubicBezTo>
                  <a:pt x="5601631" y="879843"/>
                  <a:pt x="5611943" y="872284"/>
                  <a:pt x="5620981" y="862589"/>
                </a:cubicBezTo>
                <a:lnTo>
                  <a:pt x="5620981" y="880090"/>
                </a:lnTo>
                <a:cubicBezTo>
                  <a:pt x="5620981" y="882390"/>
                  <a:pt x="5621679" y="884198"/>
                  <a:pt x="5623076" y="885513"/>
                </a:cubicBezTo>
                <a:cubicBezTo>
                  <a:pt x="5624473" y="886827"/>
                  <a:pt x="5626856" y="887772"/>
                  <a:pt x="5630225" y="888347"/>
                </a:cubicBezTo>
                <a:cubicBezTo>
                  <a:pt x="5633594" y="888923"/>
                  <a:pt x="5638975" y="889210"/>
                  <a:pt x="5646370" y="889210"/>
                </a:cubicBezTo>
                <a:cubicBezTo>
                  <a:pt x="5653272" y="889210"/>
                  <a:pt x="5658489" y="888923"/>
                  <a:pt x="5662023" y="888347"/>
                </a:cubicBezTo>
                <a:cubicBezTo>
                  <a:pt x="5665557" y="887772"/>
                  <a:pt x="5668144" y="886827"/>
                  <a:pt x="5669787" y="885513"/>
                </a:cubicBezTo>
                <a:cubicBezTo>
                  <a:pt x="5671431" y="884198"/>
                  <a:pt x="5672252" y="882390"/>
                  <a:pt x="5672252" y="880090"/>
                </a:cubicBezTo>
                <a:lnTo>
                  <a:pt x="5672252" y="732192"/>
                </a:lnTo>
                <a:cubicBezTo>
                  <a:pt x="5672252" y="717073"/>
                  <a:pt x="5670444" y="704009"/>
                  <a:pt x="5666829" y="692999"/>
                </a:cubicBezTo>
                <a:cubicBezTo>
                  <a:pt x="5663214" y="681989"/>
                  <a:pt x="5657463" y="672992"/>
                  <a:pt x="5649575" y="666007"/>
                </a:cubicBezTo>
                <a:cubicBezTo>
                  <a:pt x="5641688" y="659023"/>
                  <a:pt x="5631622" y="653847"/>
                  <a:pt x="5619379" y="650478"/>
                </a:cubicBezTo>
                <a:cubicBezTo>
                  <a:pt x="5607136" y="647109"/>
                  <a:pt x="5592387" y="645425"/>
                  <a:pt x="5575133" y="645425"/>
                </a:cubicBezTo>
                <a:close/>
                <a:moveTo>
                  <a:pt x="4727004" y="645425"/>
                </a:moveTo>
                <a:cubicBezTo>
                  <a:pt x="4709584" y="645425"/>
                  <a:pt x="4693931" y="648301"/>
                  <a:pt x="4680046" y="654052"/>
                </a:cubicBezTo>
                <a:cubicBezTo>
                  <a:pt x="4666160" y="659804"/>
                  <a:pt x="4654368" y="668144"/>
                  <a:pt x="4644674" y="679072"/>
                </a:cubicBezTo>
                <a:cubicBezTo>
                  <a:pt x="4634978" y="690000"/>
                  <a:pt x="4627584" y="703311"/>
                  <a:pt x="4622488" y="719004"/>
                </a:cubicBezTo>
                <a:cubicBezTo>
                  <a:pt x="4617394" y="734698"/>
                  <a:pt x="4614847" y="752322"/>
                  <a:pt x="4614847" y="771878"/>
                </a:cubicBezTo>
                <a:cubicBezTo>
                  <a:pt x="4614847" y="792419"/>
                  <a:pt x="4617271" y="810331"/>
                  <a:pt x="4622119" y="825614"/>
                </a:cubicBezTo>
                <a:cubicBezTo>
                  <a:pt x="4626967" y="840897"/>
                  <a:pt x="4634320" y="853550"/>
                  <a:pt x="4644180" y="863574"/>
                </a:cubicBezTo>
                <a:cubicBezTo>
                  <a:pt x="4654040" y="873599"/>
                  <a:pt x="4666323" y="881076"/>
                  <a:pt x="4681032" y="886006"/>
                </a:cubicBezTo>
                <a:cubicBezTo>
                  <a:pt x="4695739" y="890936"/>
                  <a:pt x="4712871" y="893401"/>
                  <a:pt x="4732427" y="893401"/>
                </a:cubicBezTo>
                <a:cubicBezTo>
                  <a:pt x="4743272" y="893401"/>
                  <a:pt x="4753460" y="892702"/>
                  <a:pt x="4762991" y="891305"/>
                </a:cubicBezTo>
                <a:cubicBezTo>
                  <a:pt x="4772523" y="889909"/>
                  <a:pt x="4780986" y="888265"/>
                  <a:pt x="4788381" y="886375"/>
                </a:cubicBezTo>
                <a:cubicBezTo>
                  <a:pt x="4795775" y="884486"/>
                  <a:pt x="4801856" y="882555"/>
                  <a:pt x="4806621" y="880583"/>
                </a:cubicBezTo>
                <a:cubicBezTo>
                  <a:pt x="4811387" y="878611"/>
                  <a:pt x="4814305" y="877050"/>
                  <a:pt x="4815372" y="875899"/>
                </a:cubicBezTo>
                <a:cubicBezTo>
                  <a:pt x="4816440" y="874749"/>
                  <a:pt x="4817303" y="873558"/>
                  <a:pt x="4817960" y="872325"/>
                </a:cubicBezTo>
                <a:cubicBezTo>
                  <a:pt x="4818618" y="871093"/>
                  <a:pt x="4819111" y="869572"/>
                  <a:pt x="4819439" y="867765"/>
                </a:cubicBezTo>
                <a:cubicBezTo>
                  <a:pt x="4819768" y="865957"/>
                  <a:pt x="4820014" y="863780"/>
                  <a:pt x="4820179" y="861233"/>
                </a:cubicBezTo>
                <a:cubicBezTo>
                  <a:pt x="4820343" y="858686"/>
                  <a:pt x="4820425" y="855604"/>
                  <a:pt x="4820425" y="851989"/>
                </a:cubicBezTo>
                <a:cubicBezTo>
                  <a:pt x="4820425" y="847881"/>
                  <a:pt x="4820302" y="844471"/>
                  <a:pt x="4820055" y="841760"/>
                </a:cubicBezTo>
                <a:cubicBezTo>
                  <a:pt x="4819809" y="839048"/>
                  <a:pt x="4819357" y="836953"/>
                  <a:pt x="4818700" y="835474"/>
                </a:cubicBezTo>
                <a:cubicBezTo>
                  <a:pt x="4818042" y="833995"/>
                  <a:pt x="4817221" y="832968"/>
                  <a:pt x="4816235" y="832393"/>
                </a:cubicBezTo>
                <a:cubicBezTo>
                  <a:pt x="4815249" y="831817"/>
                  <a:pt x="4814016" y="831530"/>
                  <a:pt x="4812537" y="831530"/>
                </a:cubicBezTo>
                <a:cubicBezTo>
                  <a:pt x="4810072" y="831530"/>
                  <a:pt x="4806868" y="832311"/>
                  <a:pt x="4802924" y="833872"/>
                </a:cubicBezTo>
                <a:cubicBezTo>
                  <a:pt x="4798980" y="835433"/>
                  <a:pt x="4794009" y="837158"/>
                  <a:pt x="4788011" y="839048"/>
                </a:cubicBezTo>
                <a:cubicBezTo>
                  <a:pt x="4782013" y="840938"/>
                  <a:pt x="4774906" y="842663"/>
                  <a:pt x="4766689" y="844225"/>
                </a:cubicBezTo>
                <a:cubicBezTo>
                  <a:pt x="4758473" y="845786"/>
                  <a:pt x="4748941" y="846566"/>
                  <a:pt x="4738096" y="846566"/>
                </a:cubicBezTo>
                <a:cubicBezTo>
                  <a:pt x="4727414" y="846566"/>
                  <a:pt x="4718252" y="845169"/>
                  <a:pt x="4710612" y="842376"/>
                </a:cubicBezTo>
                <a:cubicBezTo>
                  <a:pt x="4702969" y="839582"/>
                  <a:pt x="4696725" y="835515"/>
                  <a:pt x="4691877" y="830174"/>
                </a:cubicBezTo>
                <a:cubicBezTo>
                  <a:pt x="4687029" y="824833"/>
                  <a:pt x="4683496" y="818342"/>
                  <a:pt x="4681278" y="810701"/>
                </a:cubicBezTo>
                <a:cubicBezTo>
                  <a:pt x="4679060" y="803059"/>
                  <a:pt x="4677950" y="794555"/>
                  <a:pt x="4677950" y="785189"/>
                </a:cubicBezTo>
                <a:lnTo>
                  <a:pt x="4811798" y="785189"/>
                </a:lnTo>
                <a:cubicBezTo>
                  <a:pt x="4817714" y="785189"/>
                  <a:pt x="4822357" y="783381"/>
                  <a:pt x="4825725" y="779766"/>
                </a:cubicBezTo>
                <a:cubicBezTo>
                  <a:pt x="4829094" y="776150"/>
                  <a:pt x="4830778" y="770563"/>
                  <a:pt x="4830778" y="763004"/>
                </a:cubicBezTo>
                <a:lnTo>
                  <a:pt x="4830778" y="753144"/>
                </a:lnTo>
                <a:cubicBezTo>
                  <a:pt x="4830778" y="737697"/>
                  <a:pt x="4828807" y="723400"/>
                  <a:pt x="4824862" y="710254"/>
                </a:cubicBezTo>
                <a:cubicBezTo>
                  <a:pt x="4820918" y="697107"/>
                  <a:pt x="4814756" y="685727"/>
                  <a:pt x="4806375" y="676114"/>
                </a:cubicBezTo>
                <a:cubicBezTo>
                  <a:pt x="4797994" y="666500"/>
                  <a:pt x="4787271" y="658982"/>
                  <a:pt x="4774207" y="653559"/>
                </a:cubicBezTo>
                <a:cubicBezTo>
                  <a:pt x="4761143" y="648136"/>
                  <a:pt x="4745408" y="645425"/>
                  <a:pt x="4727004" y="645425"/>
                </a:cubicBezTo>
                <a:close/>
                <a:moveTo>
                  <a:pt x="2536253" y="645425"/>
                </a:moveTo>
                <a:cubicBezTo>
                  <a:pt x="2518834" y="645425"/>
                  <a:pt x="2503182" y="648301"/>
                  <a:pt x="2489295" y="654052"/>
                </a:cubicBezTo>
                <a:cubicBezTo>
                  <a:pt x="2475410" y="659804"/>
                  <a:pt x="2463619" y="668144"/>
                  <a:pt x="2453923" y="679072"/>
                </a:cubicBezTo>
                <a:cubicBezTo>
                  <a:pt x="2444228" y="690000"/>
                  <a:pt x="2436833" y="703311"/>
                  <a:pt x="2431739" y="719004"/>
                </a:cubicBezTo>
                <a:cubicBezTo>
                  <a:pt x="2426644" y="734698"/>
                  <a:pt x="2424097" y="752322"/>
                  <a:pt x="2424097" y="771878"/>
                </a:cubicBezTo>
                <a:cubicBezTo>
                  <a:pt x="2424097" y="792419"/>
                  <a:pt x="2426521" y="810331"/>
                  <a:pt x="2431369" y="825614"/>
                </a:cubicBezTo>
                <a:cubicBezTo>
                  <a:pt x="2436217" y="840897"/>
                  <a:pt x="2443570" y="853550"/>
                  <a:pt x="2453430" y="863574"/>
                </a:cubicBezTo>
                <a:cubicBezTo>
                  <a:pt x="2463290" y="873599"/>
                  <a:pt x="2475574" y="881076"/>
                  <a:pt x="2490282" y="886006"/>
                </a:cubicBezTo>
                <a:cubicBezTo>
                  <a:pt x="2504989" y="890936"/>
                  <a:pt x="2522121" y="893401"/>
                  <a:pt x="2541676" y="893401"/>
                </a:cubicBezTo>
                <a:cubicBezTo>
                  <a:pt x="2552522" y="893401"/>
                  <a:pt x="2562710" y="892702"/>
                  <a:pt x="2572242" y="891305"/>
                </a:cubicBezTo>
                <a:cubicBezTo>
                  <a:pt x="2581773" y="889909"/>
                  <a:pt x="2590236" y="888265"/>
                  <a:pt x="2597631" y="886375"/>
                </a:cubicBezTo>
                <a:cubicBezTo>
                  <a:pt x="2605026" y="884486"/>
                  <a:pt x="2611106" y="882555"/>
                  <a:pt x="2615872" y="880583"/>
                </a:cubicBezTo>
                <a:cubicBezTo>
                  <a:pt x="2620637" y="878611"/>
                  <a:pt x="2623554" y="877050"/>
                  <a:pt x="2624622" y="875899"/>
                </a:cubicBezTo>
                <a:cubicBezTo>
                  <a:pt x="2625690" y="874749"/>
                  <a:pt x="2626553" y="873558"/>
                  <a:pt x="2627210" y="872325"/>
                </a:cubicBezTo>
                <a:cubicBezTo>
                  <a:pt x="2627868" y="871093"/>
                  <a:pt x="2628361" y="869572"/>
                  <a:pt x="2628689" y="867765"/>
                </a:cubicBezTo>
                <a:cubicBezTo>
                  <a:pt x="2629018" y="865957"/>
                  <a:pt x="2629265" y="863780"/>
                  <a:pt x="2629429" y="861233"/>
                </a:cubicBezTo>
                <a:cubicBezTo>
                  <a:pt x="2629593" y="858686"/>
                  <a:pt x="2629675" y="855604"/>
                  <a:pt x="2629675" y="851989"/>
                </a:cubicBezTo>
                <a:cubicBezTo>
                  <a:pt x="2629675" y="847881"/>
                  <a:pt x="2629552" y="844471"/>
                  <a:pt x="2629305" y="841760"/>
                </a:cubicBezTo>
                <a:cubicBezTo>
                  <a:pt x="2629059" y="839048"/>
                  <a:pt x="2628607" y="836953"/>
                  <a:pt x="2627950" y="835474"/>
                </a:cubicBezTo>
                <a:cubicBezTo>
                  <a:pt x="2627293" y="833995"/>
                  <a:pt x="2626471" y="832968"/>
                  <a:pt x="2625485" y="832393"/>
                </a:cubicBezTo>
                <a:cubicBezTo>
                  <a:pt x="2624499" y="831817"/>
                  <a:pt x="2623266" y="831530"/>
                  <a:pt x="2621788" y="831530"/>
                </a:cubicBezTo>
                <a:cubicBezTo>
                  <a:pt x="2619323" y="831530"/>
                  <a:pt x="2616118" y="832311"/>
                  <a:pt x="2612174" y="833872"/>
                </a:cubicBezTo>
                <a:cubicBezTo>
                  <a:pt x="2608230" y="835433"/>
                  <a:pt x="2603259" y="837158"/>
                  <a:pt x="2597261" y="839048"/>
                </a:cubicBezTo>
                <a:cubicBezTo>
                  <a:pt x="2591263" y="840938"/>
                  <a:pt x="2584156" y="842663"/>
                  <a:pt x="2575939" y="844225"/>
                </a:cubicBezTo>
                <a:cubicBezTo>
                  <a:pt x="2567723" y="845786"/>
                  <a:pt x="2558191" y="846566"/>
                  <a:pt x="2547346" y="846566"/>
                </a:cubicBezTo>
                <a:cubicBezTo>
                  <a:pt x="2536664" y="846566"/>
                  <a:pt x="2527503" y="845169"/>
                  <a:pt x="2519861" y="842376"/>
                </a:cubicBezTo>
                <a:cubicBezTo>
                  <a:pt x="2512220" y="839582"/>
                  <a:pt x="2505975" y="835515"/>
                  <a:pt x="2501127" y="830174"/>
                </a:cubicBezTo>
                <a:cubicBezTo>
                  <a:pt x="2496280" y="824833"/>
                  <a:pt x="2492746" y="818342"/>
                  <a:pt x="2490528" y="810701"/>
                </a:cubicBezTo>
                <a:cubicBezTo>
                  <a:pt x="2488310" y="803059"/>
                  <a:pt x="2487200" y="794555"/>
                  <a:pt x="2487200" y="785189"/>
                </a:cubicBezTo>
                <a:lnTo>
                  <a:pt x="2621048" y="785189"/>
                </a:lnTo>
                <a:cubicBezTo>
                  <a:pt x="2626964" y="785189"/>
                  <a:pt x="2631606" y="783381"/>
                  <a:pt x="2634975" y="779766"/>
                </a:cubicBezTo>
                <a:cubicBezTo>
                  <a:pt x="2638344" y="776150"/>
                  <a:pt x="2640028" y="770563"/>
                  <a:pt x="2640028" y="763004"/>
                </a:cubicBezTo>
                <a:lnTo>
                  <a:pt x="2640028" y="753144"/>
                </a:lnTo>
                <a:cubicBezTo>
                  <a:pt x="2640028" y="737697"/>
                  <a:pt x="2638056" y="723400"/>
                  <a:pt x="2634112" y="710254"/>
                </a:cubicBezTo>
                <a:cubicBezTo>
                  <a:pt x="2630168" y="697107"/>
                  <a:pt x="2624006" y="685727"/>
                  <a:pt x="2615625" y="676114"/>
                </a:cubicBezTo>
                <a:cubicBezTo>
                  <a:pt x="2607244" y="666500"/>
                  <a:pt x="2596522" y="658982"/>
                  <a:pt x="2583457" y="653559"/>
                </a:cubicBezTo>
                <a:cubicBezTo>
                  <a:pt x="2570393" y="648136"/>
                  <a:pt x="2554658" y="645425"/>
                  <a:pt x="2536253" y="645425"/>
                </a:cubicBezTo>
                <a:close/>
                <a:moveTo>
                  <a:pt x="3202933" y="629649"/>
                </a:moveTo>
                <a:lnTo>
                  <a:pt x="3203180" y="629649"/>
                </a:lnTo>
                <a:lnTo>
                  <a:pt x="3248289" y="765222"/>
                </a:lnTo>
                <a:lnTo>
                  <a:pt x="3157824" y="765222"/>
                </a:lnTo>
                <a:close/>
                <a:moveTo>
                  <a:pt x="3724641" y="618803"/>
                </a:moveTo>
                <a:lnTo>
                  <a:pt x="3752249" y="618803"/>
                </a:lnTo>
                <a:cubicBezTo>
                  <a:pt x="3758986" y="618803"/>
                  <a:pt x="3765518" y="619255"/>
                  <a:pt x="3771845" y="620159"/>
                </a:cubicBezTo>
                <a:cubicBezTo>
                  <a:pt x="3778172" y="621063"/>
                  <a:pt x="3784211" y="623240"/>
                  <a:pt x="3789962" y="626691"/>
                </a:cubicBezTo>
                <a:cubicBezTo>
                  <a:pt x="3795714" y="630142"/>
                  <a:pt x="3800562" y="635483"/>
                  <a:pt x="3804506" y="642714"/>
                </a:cubicBezTo>
                <a:cubicBezTo>
                  <a:pt x="3808450" y="649944"/>
                  <a:pt x="3810422" y="659147"/>
                  <a:pt x="3810422" y="670321"/>
                </a:cubicBezTo>
                <a:cubicBezTo>
                  <a:pt x="3810422" y="678538"/>
                  <a:pt x="3809271" y="686138"/>
                  <a:pt x="3806971" y="693122"/>
                </a:cubicBezTo>
                <a:cubicBezTo>
                  <a:pt x="3804670" y="700106"/>
                  <a:pt x="3801301" y="706104"/>
                  <a:pt x="3796864" y="711116"/>
                </a:cubicBezTo>
                <a:cubicBezTo>
                  <a:pt x="3792427" y="716128"/>
                  <a:pt x="3786717" y="720031"/>
                  <a:pt x="3779733" y="722825"/>
                </a:cubicBezTo>
                <a:cubicBezTo>
                  <a:pt x="3772749" y="725619"/>
                  <a:pt x="3764080" y="727015"/>
                  <a:pt x="3753728" y="727015"/>
                </a:cubicBezTo>
                <a:lnTo>
                  <a:pt x="3724641" y="727015"/>
                </a:lnTo>
                <a:close/>
                <a:moveTo>
                  <a:pt x="3457941" y="618803"/>
                </a:moveTo>
                <a:lnTo>
                  <a:pt x="3485548" y="618803"/>
                </a:lnTo>
                <a:cubicBezTo>
                  <a:pt x="3492286" y="618803"/>
                  <a:pt x="3498818" y="619255"/>
                  <a:pt x="3505145" y="620159"/>
                </a:cubicBezTo>
                <a:cubicBezTo>
                  <a:pt x="3511472" y="621063"/>
                  <a:pt x="3517511" y="623240"/>
                  <a:pt x="3523263" y="626691"/>
                </a:cubicBezTo>
                <a:cubicBezTo>
                  <a:pt x="3529014" y="630142"/>
                  <a:pt x="3533862" y="635483"/>
                  <a:pt x="3537806" y="642714"/>
                </a:cubicBezTo>
                <a:cubicBezTo>
                  <a:pt x="3541750" y="649944"/>
                  <a:pt x="3543722" y="659147"/>
                  <a:pt x="3543722" y="670321"/>
                </a:cubicBezTo>
                <a:cubicBezTo>
                  <a:pt x="3543722" y="678538"/>
                  <a:pt x="3542571" y="686138"/>
                  <a:pt x="3540271" y="693122"/>
                </a:cubicBezTo>
                <a:cubicBezTo>
                  <a:pt x="3537970" y="700106"/>
                  <a:pt x="3534601" y="706104"/>
                  <a:pt x="3530165" y="711116"/>
                </a:cubicBezTo>
                <a:cubicBezTo>
                  <a:pt x="3525728" y="716128"/>
                  <a:pt x="3520017" y="720031"/>
                  <a:pt x="3513033" y="722825"/>
                </a:cubicBezTo>
                <a:cubicBezTo>
                  <a:pt x="3506049" y="725619"/>
                  <a:pt x="3497380" y="727015"/>
                  <a:pt x="3487027" y="727015"/>
                </a:cubicBezTo>
                <a:lnTo>
                  <a:pt x="3457941" y="727015"/>
                </a:lnTo>
                <a:close/>
                <a:moveTo>
                  <a:pt x="10126901" y="591689"/>
                </a:moveTo>
                <a:cubicBezTo>
                  <a:pt x="10120985" y="591689"/>
                  <a:pt x="10116014" y="591894"/>
                  <a:pt x="10111988" y="592305"/>
                </a:cubicBezTo>
                <a:cubicBezTo>
                  <a:pt x="10107962" y="592716"/>
                  <a:pt x="10104758" y="593373"/>
                  <a:pt x="10102374" y="594277"/>
                </a:cubicBezTo>
                <a:cubicBezTo>
                  <a:pt x="10099992" y="595181"/>
                  <a:pt x="10098349" y="596290"/>
                  <a:pt x="10097444" y="597605"/>
                </a:cubicBezTo>
                <a:cubicBezTo>
                  <a:pt x="10096542" y="598919"/>
                  <a:pt x="10096089" y="600398"/>
                  <a:pt x="10096089" y="602042"/>
                </a:cubicBezTo>
                <a:lnTo>
                  <a:pt x="10096089" y="651094"/>
                </a:lnTo>
                <a:lnTo>
                  <a:pt x="10069960" y="651094"/>
                </a:lnTo>
                <a:cubicBezTo>
                  <a:pt x="10068318" y="651094"/>
                  <a:pt x="10066879" y="651505"/>
                  <a:pt x="10065646" y="652327"/>
                </a:cubicBezTo>
                <a:cubicBezTo>
                  <a:pt x="10064414" y="653148"/>
                  <a:pt x="10063386" y="654504"/>
                  <a:pt x="10062566" y="656394"/>
                </a:cubicBezTo>
                <a:cubicBezTo>
                  <a:pt x="10061744" y="658284"/>
                  <a:pt x="10061128" y="660872"/>
                  <a:pt x="10060717" y="664159"/>
                </a:cubicBezTo>
                <a:cubicBezTo>
                  <a:pt x="10060306" y="667445"/>
                  <a:pt x="10060100" y="671472"/>
                  <a:pt x="10060100" y="676237"/>
                </a:cubicBezTo>
                <a:cubicBezTo>
                  <a:pt x="10060100" y="685275"/>
                  <a:pt x="10060922" y="691725"/>
                  <a:pt x="10062566" y="695587"/>
                </a:cubicBezTo>
                <a:cubicBezTo>
                  <a:pt x="10064209" y="699449"/>
                  <a:pt x="10066591" y="701380"/>
                  <a:pt x="10069714" y="701380"/>
                </a:cubicBezTo>
                <a:lnTo>
                  <a:pt x="10096089" y="701380"/>
                </a:lnTo>
                <a:lnTo>
                  <a:pt x="10096089" y="814029"/>
                </a:lnTo>
                <a:cubicBezTo>
                  <a:pt x="10096089" y="827504"/>
                  <a:pt x="10097486" y="839171"/>
                  <a:pt x="10100280" y="849031"/>
                </a:cubicBezTo>
                <a:cubicBezTo>
                  <a:pt x="10103074" y="858891"/>
                  <a:pt x="10107428" y="867067"/>
                  <a:pt x="10113344" y="873558"/>
                </a:cubicBezTo>
                <a:cubicBezTo>
                  <a:pt x="10119260" y="880049"/>
                  <a:pt x="10126736" y="884855"/>
                  <a:pt x="10135775" y="887978"/>
                </a:cubicBezTo>
                <a:cubicBezTo>
                  <a:pt x="10144814" y="891100"/>
                  <a:pt x="10155494" y="892661"/>
                  <a:pt x="10167820" y="892661"/>
                </a:cubicBezTo>
                <a:cubicBezTo>
                  <a:pt x="10172421" y="892661"/>
                  <a:pt x="10176981" y="892415"/>
                  <a:pt x="10181500" y="891922"/>
                </a:cubicBezTo>
                <a:cubicBezTo>
                  <a:pt x="10186020" y="891429"/>
                  <a:pt x="10190209" y="890730"/>
                  <a:pt x="10194072" y="889826"/>
                </a:cubicBezTo>
                <a:cubicBezTo>
                  <a:pt x="10197934" y="888923"/>
                  <a:pt x="10201301" y="887854"/>
                  <a:pt x="10204178" y="886622"/>
                </a:cubicBezTo>
                <a:cubicBezTo>
                  <a:pt x="10207054" y="885389"/>
                  <a:pt x="10209231" y="883993"/>
                  <a:pt x="10210710" y="882431"/>
                </a:cubicBezTo>
                <a:cubicBezTo>
                  <a:pt x="10212189" y="880870"/>
                  <a:pt x="10213380" y="878159"/>
                  <a:pt x="10214284" y="874297"/>
                </a:cubicBezTo>
                <a:cubicBezTo>
                  <a:pt x="10215188" y="870435"/>
                  <a:pt x="10215640" y="864889"/>
                  <a:pt x="10215640" y="857658"/>
                </a:cubicBezTo>
                <a:cubicBezTo>
                  <a:pt x="10215640" y="853057"/>
                  <a:pt x="10215435" y="849278"/>
                  <a:pt x="10215024" y="846320"/>
                </a:cubicBezTo>
                <a:cubicBezTo>
                  <a:pt x="10214613" y="843362"/>
                  <a:pt x="10214161" y="841020"/>
                  <a:pt x="10213668" y="839294"/>
                </a:cubicBezTo>
                <a:cubicBezTo>
                  <a:pt x="10213175" y="837569"/>
                  <a:pt x="10212477" y="836419"/>
                  <a:pt x="10211573" y="835844"/>
                </a:cubicBezTo>
                <a:cubicBezTo>
                  <a:pt x="10210669" y="835268"/>
                  <a:pt x="10209724" y="834981"/>
                  <a:pt x="10208738" y="834981"/>
                </a:cubicBezTo>
                <a:cubicBezTo>
                  <a:pt x="10207588" y="834981"/>
                  <a:pt x="10206314" y="835268"/>
                  <a:pt x="10204918" y="835844"/>
                </a:cubicBezTo>
                <a:cubicBezTo>
                  <a:pt x="10203521" y="836419"/>
                  <a:pt x="10201794" y="837076"/>
                  <a:pt x="10199741" y="837816"/>
                </a:cubicBezTo>
                <a:cubicBezTo>
                  <a:pt x="10197687" y="838555"/>
                  <a:pt x="10195345" y="839212"/>
                  <a:pt x="10192716" y="839788"/>
                </a:cubicBezTo>
                <a:cubicBezTo>
                  <a:pt x="10190087" y="840363"/>
                  <a:pt x="10187128" y="840650"/>
                  <a:pt x="10183842" y="840650"/>
                </a:cubicBezTo>
                <a:cubicBezTo>
                  <a:pt x="10174146" y="840650"/>
                  <a:pt x="10167408" y="837651"/>
                  <a:pt x="10163629" y="831653"/>
                </a:cubicBezTo>
                <a:cubicBezTo>
                  <a:pt x="10159850" y="825655"/>
                  <a:pt x="10157960" y="816658"/>
                  <a:pt x="10157960" y="804662"/>
                </a:cubicBezTo>
                <a:lnTo>
                  <a:pt x="10157960" y="701380"/>
                </a:lnTo>
                <a:lnTo>
                  <a:pt x="10206026" y="701380"/>
                </a:lnTo>
                <a:cubicBezTo>
                  <a:pt x="10209149" y="701380"/>
                  <a:pt x="10211531" y="699449"/>
                  <a:pt x="10213175" y="695587"/>
                </a:cubicBezTo>
                <a:cubicBezTo>
                  <a:pt x="10214818" y="691725"/>
                  <a:pt x="10215640" y="685275"/>
                  <a:pt x="10215640" y="676237"/>
                </a:cubicBezTo>
                <a:cubicBezTo>
                  <a:pt x="10215640" y="671472"/>
                  <a:pt x="10215435" y="667445"/>
                  <a:pt x="10215024" y="664159"/>
                </a:cubicBezTo>
                <a:cubicBezTo>
                  <a:pt x="10214613" y="660872"/>
                  <a:pt x="10213996" y="658284"/>
                  <a:pt x="10213175" y="656394"/>
                </a:cubicBezTo>
                <a:cubicBezTo>
                  <a:pt x="10212353" y="654504"/>
                  <a:pt x="10211326" y="653148"/>
                  <a:pt x="10210094" y="652327"/>
                </a:cubicBezTo>
                <a:cubicBezTo>
                  <a:pt x="10208861" y="651505"/>
                  <a:pt x="10207424" y="651094"/>
                  <a:pt x="10205780" y="651094"/>
                </a:cubicBezTo>
                <a:lnTo>
                  <a:pt x="10157960" y="651094"/>
                </a:lnTo>
                <a:lnTo>
                  <a:pt x="10157960" y="602042"/>
                </a:lnTo>
                <a:cubicBezTo>
                  <a:pt x="10157960" y="600398"/>
                  <a:pt x="10157466" y="598919"/>
                  <a:pt x="10156480" y="597605"/>
                </a:cubicBezTo>
                <a:cubicBezTo>
                  <a:pt x="10155494" y="596290"/>
                  <a:pt x="10153850" y="595181"/>
                  <a:pt x="10151550" y="594277"/>
                </a:cubicBezTo>
                <a:cubicBezTo>
                  <a:pt x="10149250" y="593373"/>
                  <a:pt x="10146086" y="592716"/>
                  <a:pt x="10142060" y="592305"/>
                </a:cubicBezTo>
                <a:cubicBezTo>
                  <a:pt x="10138034" y="591894"/>
                  <a:pt x="10132982" y="591689"/>
                  <a:pt x="10126901" y="591689"/>
                </a:cubicBezTo>
                <a:close/>
                <a:moveTo>
                  <a:pt x="7412839" y="568765"/>
                </a:moveTo>
                <a:cubicBezTo>
                  <a:pt x="7407416" y="568765"/>
                  <a:pt x="7402856" y="570367"/>
                  <a:pt x="7399159" y="573571"/>
                </a:cubicBezTo>
                <a:cubicBezTo>
                  <a:pt x="7395461" y="576776"/>
                  <a:pt x="7393612" y="581993"/>
                  <a:pt x="7393612" y="589224"/>
                </a:cubicBezTo>
                <a:lnTo>
                  <a:pt x="7393612" y="867272"/>
                </a:lnTo>
                <a:cubicBezTo>
                  <a:pt x="7393612" y="874503"/>
                  <a:pt x="7395461" y="879720"/>
                  <a:pt x="7399159" y="882924"/>
                </a:cubicBezTo>
                <a:cubicBezTo>
                  <a:pt x="7402856" y="886129"/>
                  <a:pt x="7407416" y="887731"/>
                  <a:pt x="7412839" y="887731"/>
                </a:cubicBezTo>
                <a:lnTo>
                  <a:pt x="7573062" y="887731"/>
                </a:lnTo>
                <a:cubicBezTo>
                  <a:pt x="7574541" y="887731"/>
                  <a:pt x="7575897" y="887279"/>
                  <a:pt x="7577129" y="886375"/>
                </a:cubicBezTo>
                <a:cubicBezTo>
                  <a:pt x="7578362" y="885472"/>
                  <a:pt x="7579389" y="884034"/>
                  <a:pt x="7580210" y="882062"/>
                </a:cubicBezTo>
                <a:cubicBezTo>
                  <a:pt x="7581032" y="880090"/>
                  <a:pt x="7581648" y="877502"/>
                  <a:pt x="7582059" y="874297"/>
                </a:cubicBezTo>
                <a:cubicBezTo>
                  <a:pt x="7582470" y="871093"/>
                  <a:pt x="7582675" y="867108"/>
                  <a:pt x="7582675" y="862342"/>
                </a:cubicBezTo>
                <a:cubicBezTo>
                  <a:pt x="7582675" y="857576"/>
                  <a:pt x="7582470" y="853591"/>
                  <a:pt x="7582059" y="850387"/>
                </a:cubicBezTo>
                <a:cubicBezTo>
                  <a:pt x="7581648" y="847182"/>
                  <a:pt x="7581032" y="844594"/>
                  <a:pt x="7580210" y="842622"/>
                </a:cubicBezTo>
                <a:cubicBezTo>
                  <a:pt x="7579389" y="840650"/>
                  <a:pt x="7578362" y="839212"/>
                  <a:pt x="7577129" y="838309"/>
                </a:cubicBezTo>
                <a:cubicBezTo>
                  <a:pt x="7575897" y="837405"/>
                  <a:pt x="7574541" y="836953"/>
                  <a:pt x="7573062" y="836953"/>
                </a:cubicBezTo>
                <a:lnTo>
                  <a:pt x="7458194" y="836953"/>
                </a:lnTo>
                <a:lnTo>
                  <a:pt x="7458194" y="746982"/>
                </a:lnTo>
                <a:lnTo>
                  <a:pt x="7554575" y="746982"/>
                </a:lnTo>
                <a:cubicBezTo>
                  <a:pt x="7556054" y="746982"/>
                  <a:pt x="7557409" y="746571"/>
                  <a:pt x="7558642" y="745749"/>
                </a:cubicBezTo>
                <a:cubicBezTo>
                  <a:pt x="7559874" y="744927"/>
                  <a:pt x="7560902" y="743572"/>
                  <a:pt x="7561723" y="741682"/>
                </a:cubicBezTo>
                <a:cubicBezTo>
                  <a:pt x="7562544" y="739792"/>
                  <a:pt x="7563161" y="737286"/>
                  <a:pt x="7563572" y="734164"/>
                </a:cubicBezTo>
                <a:cubicBezTo>
                  <a:pt x="7563983" y="731041"/>
                  <a:pt x="7564188" y="727097"/>
                  <a:pt x="7564188" y="722332"/>
                </a:cubicBezTo>
                <a:cubicBezTo>
                  <a:pt x="7564188" y="717731"/>
                  <a:pt x="7563983" y="713828"/>
                  <a:pt x="7563572" y="710623"/>
                </a:cubicBezTo>
                <a:cubicBezTo>
                  <a:pt x="7563161" y="707419"/>
                  <a:pt x="7562544" y="704872"/>
                  <a:pt x="7561723" y="702982"/>
                </a:cubicBezTo>
                <a:cubicBezTo>
                  <a:pt x="7560902" y="701092"/>
                  <a:pt x="7559874" y="699695"/>
                  <a:pt x="7558642" y="698791"/>
                </a:cubicBezTo>
                <a:cubicBezTo>
                  <a:pt x="7557409" y="697888"/>
                  <a:pt x="7556054" y="697436"/>
                  <a:pt x="7554575" y="697436"/>
                </a:cubicBezTo>
                <a:lnTo>
                  <a:pt x="7458194" y="697436"/>
                </a:lnTo>
                <a:lnTo>
                  <a:pt x="7458194" y="619543"/>
                </a:lnTo>
                <a:lnTo>
                  <a:pt x="7572076" y="619543"/>
                </a:lnTo>
                <a:cubicBezTo>
                  <a:pt x="7573555" y="619543"/>
                  <a:pt x="7574869" y="619091"/>
                  <a:pt x="7576020" y="618187"/>
                </a:cubicBezTo>
                <a:cubicBezTo>
                  <a:pt x="7577170" y="617283"/>
                  <a:pt x="7578156" y="615845"/>
                  <a:pt x="7578978" y="613873"/>
                </a:cubicBezTo>
                <a:cubicBezTo>
                  <a:pt x="7579799" y="611901"/>
                  <a:pt x="7580415" y="609313"/>
                  <a:pt x="7580827" y="606109"/>
                </a:cubicBezTo>
                <a:cubicBezTo>
                  <a:pt x="7581238" y="602904"/>
                  <a:pt x="7581443" y="599001"/>
                  <a:pt x="7581443" y="594400"/>
                </a:cubicBezTo>
                <a:cubicBezTo>
                  <a:pt x="7581443" y="589470"/>
                  <a:pt x="7581238" y="585403"/>
                  <a:pt x="7580827" y="582199"/>
                </a:cubicBezTo>
                <a:cubicBezTo>
                  <a:pt x="7580415" y="578994"/>
                  <a:pt x="7579799" y="576365"/>
                  <a:pt x="7578978" y="574311"/>
                </a:cubicBezTo>
                <a:cubicBezTo>
                  <a:pt x="7578156" y="572257"/>
                  <a:pt x="7577170" y="570819"/>
                  <a:pt x="7576020" y="569997"/>
                </a:cubicBezTo>
                <a:cubicBezTo>
                  <a:pt x="7574869" y="569175"/>
                  <a:pt x="7573555" y="568765"/>
                  <a:pt x="7572076" y="568765"/>
                </a:cubicBezTo>
                <a:close/>
                <a:moveTo>
                  <a:pt x="4217615" y="568765"/>
                </a:moveTo>
                <a:cubicBezTo>
                  <a:pt x="4210221" y="568765"/>
                  <a:pt x="4204305" y="570983"/>
                  <a:pt x="4199868" y="575420"/>
                </a:cubicBezTo>
                <a:cubicBezTo>
                  <a:pt x="4195431" y="579857"/>
                  <a:pt x="4193212" y="586266"/>
                  <a:pt x="4193212" y="594647"/>
                </a:cubicBezTo>
                <a:lnTo>
                  <a:pt x="4193212" y="878857"/>
                </a:lnTo>
                <a:cubicBezTo>
                  <a:pt x="4193212" y="880501"/>
                  <a:pt x="4193664" y="881980"/>
                  <a:pt x="4194568" y="883294"/>
                </a:cubicBezTo>
                <a:cubicBezTo>
                  <a:pt x="4195472" y="884609"/>
                  <a:pt x="4197115" y="885677"/>
                  <a:pt x="4199498" y="886499"/>
                </a:cubicBezTo>
                <a:cubicBezTo>
                  <a:pt x="4201881" y="887320"/>
                  <a:pt x="4205044" y="887978"/>
                  <a:pt x="4208988" y="888471"/>
                </a:cubicBezTo>
                <a:cubicBezTo>
                  <a:pt x="4212932" y="888964"/>
                  <a:pt x="4217862" y="889210"/>
                  <a:pt x="4223778" y="889210"/>
                </a:cubicBezTo>
                <a:cubicBezTo>
                  <a:pt x="4229858" y="889210"/>
                  <a:pt x="4234830" y="888964"/>
                  <a:pt x="4238691" y="888471"/>
                </a:cubicBezTo>
                <a:cubicBezTo>
                  <a:pt x="4242553" y="887978"/>
                  <a:pt x="4245716" y="887320"/>
                  <a:pt x="4248181" y="886499"/>
                </a:cubicBezTo>
                <a:cubicBezTo>
                  <a:pt x="4250647" y="885677"/>
                  <a:pt x="4252330" y="884609"/>
                  <a:pt x="4253234" y="883294"/>
                </a:cubicBezTo>
                <a:cubicBezTo>
                  <a:pt x="4254138" y="881980"/>
                  <a:pt x="4254590" y="880501"/>
                  <a:pt x="4254590" y="878857"/>
                </a:cubicBezTo>
                <a:lnTo>
                  <a:pt x="4254590" y="619296"/>
                </a:lnTo>
                <a:lnTo>
                  <a:pt x="4255083" y="619296"/>
                </a:lnTo>
                <a:lnTo>
                  <a:pt x="4344315" y="878611"/>
                </a:lnTo>
                <a:cubicBezTo>
                  <a:pt x="4344808" y="880418"/>
                  <a:pt x="4345794" y="881980"/>
                  <a:pt x="4347273" y="883294"/>
                </a:cubicBezTo>
                <a:cubicBezTo>
                  <a:pt x="4348752" y="884609"/>
                  <a:pt x="4350765" y="885718"/>
                  <a:pt x="4353312" y="886622"/>
                </a:cubicBezTo>
                <a:cubicBezTo>
                  <a:pt x="4355859" y="887526"/>
                  <a:pt x="4359104" y="888183"/>
                  <a:pt x="4363048" y="888594"/>
                </a:cubicBezTo>
                <a:cubicBezTo>
                  <a:pt x="4366992" y="889005"/>
                  <a:pt x="4371758" y="889210"/>
                  <a:pt x="4377345" y="889210"/>
                </a:cubicBezTo>
                <a:cubicBezTo>
                  <a:pt x="4382933" y="889210"/>
                  <a:pt x="4387698" y="889087"/>
                  <a:pt x="4391642" y="888840"/>
                </a:cubicBezTo>
                <a:cubicBezTo>
                  <a:pt x="4395586" y="888594"/>
                  <a:pt x="4398832" y="888060"/>
                  <a:pt x="4401379" y="887238"/>
                </a:cubicBezTo>
                <a:cubicBezTo>
                  <a:pt x="4403926" y="886416"/>
                  <a:pt x="4405939" y="885307"/>
                  <a:pt x="4407418" y="883910"/>
                </a:cubicBezTo>
                <a:cubicBezTo>
                  <a:pt x="4408897" y="882514"/>
                  <a:pt x="4409965" y="880747"/>
                  <a:pt x="4410623" y="878611"/>
                </a:cubicBezTo>
                <a:lnTo>
                  <a:pt x="4503059" y="619296"/>
                </a:lnTo>
                <a:lnTo>
                  <a:pt x="4503551" y="619296"/>
                </a:lnTo>
                <a:lnTo>
                  <a:pt x="4503551" y="878857"/>
                </a:lnTo>
                <a:cubicBezTo>
                  <a:pt x="4503551" y="880501"/>
                  <a:pt x="4504045" y="881980"/>
                  <a:pt x="4505031" y="883294"/>
                </a:cubicBezTo>
                <a:cubicBezTo>
                  <a:pt x="4506017" y="884609"/>
                  <a:pt x="4507660" y="885677"/>
                  <a:pt x="4509960" y="886499"/>
                </a:cubicBezTo>
                <a:cubicBezTo>
                  <a:pt x="4512261" y="887320"/>
                  <a:pt x="4515384" y="887978"/>
                  <a:pt x="4519328" y="888471"/>
                </a:cubicBezTo>
                <a:cubicBezTo>
                  <a:pt x="4523271" y="888964"/>
                  <a:pt x="4528202" y="889210"/>
                  <a:pt x="4534117" y="889210"/>
                </a:cubicBezTo>
                <a:cubicBezTo>
                  <a:pt x="4540198" y="889210"/>
                  <a:pt x="4545209" y="888964"/>
                  <a:pt x="4549153" y="888471"/>
                </a:cubicBezTo>
                <a:cubicBezTo>
                  <a:pt x="4553098" y="887978"/>
                  <a:pt x="4556261" y="887320"/>
                  <a:pt x="4558644" y="886499"/>
                </a:cubicBezTo>
                <a:cubicBezTo>
                  <a:pt x="4561026" y="885677"/>
                  <a:pt x="4562670" y="884609"/>
                  <a:pt x="4563573" y="883294"/>
                </a:cubicBezTo>
                <a:cubicBezTo>
                  <a:pt x="4564477" y="881980"/>
                  <a:pt x="4564929" y="880501"/>
                  <a:pt x="4564929" y="878857"/>
                </a:cubicBezTo>
                <a:lnTo>
                  <a:pt x="4564929" y="594647"/>
                </a:lnTo>
                <a:cubicBezTo>
                  <a:pt x="4564929" y="590538"/>
                  <a:pt x="4564396" y="586882"/>
                  <a:pt x="4563327" y="583678"/>
                </a:cubicBezTo>
                <a:cubicBezTo>
                  <a:pt x="4562259" y="580473"/>
                  <a:pt x="4560698" y="577762"/>
                  <a:pt x="4558644" y="575543"/>
                </a:cubicBezTo>
                <a:cubicBezTo>
                  <a:pt x="4556589" y="573325"/>
                  <a:pt x="4553960" y="571640"/>
                  <a:pt x="4550756" y="570490"/>
                </a:cubicBezTo>
                <a:cubicBezTo>
                  <a:pt x="4547551" y="569340"/>
                  <a:pt x="4543731" y="568765"/>
                  <a:pt x="4539293" y="568765"/>
                </a:cubicBezTo>
                <a:lnTo>
                  <a:pt x="4495664" y="568765"/>
                </a:lnTo>
                <a:cubicBezTo>
                  <a:pt x="4489583" y="568765"/>
                  <a:pt x="4484242" y="569381"/>
                  <a:pt x="4479642" y="570613"/>
                </a:cubicBezTo>
                <a:cubicBezTo>
                  <a:pt x="4475041" y="571846"/>
                  <a:pt x="4471055" y="573941"/>
                  <a:pt x="4467686" y="576899"/>
                </a:cubicBezTo>
                <a:cubicBezTo>
                  <a:pt x="4464318" y="579857"/>
                  <a:pt x="4461360" y="583719"/>
                  <a:pt x="4458812" y="588484"/>
                </a:cubicBezTo>
                <a:cubicBezTo>
                  <a:pt x="4456265" y="593250"/>
                  <a:pt x="4453924" y="599084"/>
                  <a:pt x="4451787" y="605985"/>
                </a:cubicBezTo>
                <a:lnTo>
                  <a:pt x="4380303" y="795541"/>
                </a:lnTo>
                <a:lnTo>
                  <a:pt x="4379317" y="795541"/>
                </a:lnTo>
                <a:lnTo>
                  <a:pt x="4310298" y="605492"/>
                </a:lnTo>
                <a:cubicBezTo>
                  <a:pt x="4308326" y="598591"/>
                  <a:pt x="4306026" y="592798"/>
                  <a:pt x="4303396" y="588115"/>
                </a:cubicBezTo>
                <a:cubicBezTo>
                  <a:pt x="4300767" y="583431"/>
                  <a:pt x="4297480" y="579651"/>
                  <a:pt x="4293537" y="576776"/>
                </a:cubicBezTo>
                <a:cubicBezTo>
                  <a:pt x="4289592" y="573900"/>
                  <a:pt x="4284909" y="571846"/>
                  <a:pt x="4279486" y="570613"/>
                </a:cubicBezTo>
                <a:cubicBezTo>
                  <a:pt x="4274063" y="569381"/>
                  <a:pt x="4267572" y="568765"/>
                  <a:pt x="4260013" y="568765"/>
                </a:cubicBezTo>
                <a:close/>
                <a:moveTo>
                  <a:pt x="3681751" y="568765"/>
                </a:moveTo>
                <a:cubicBezTo>
                  <a:pt x="3675177" y="568765"/>
                  <a:pt x="3669878" y="570695"/>
                  <a:pt x="3665852" y="574557"/>
                </a:cubicBezTo>
                <a:cubicBezTo>
                  <a:pt x="3661825" y="578419"/>
                  <a:pt x="3659812" y="584212"/>
                  <a:pt x="3659812" y="591935"/>
                </a:cubicBezTo>
                <a:lnTo>
                  <a:pt x="3659812" y="878857"/>
                </a:lnTo>
                <a:cubicBezTo>
                  <a:pt x="3659812" y="880501"/>
                  <a:pt x="3660305" y="881980"/>
                  <a:pt x="3661291" y="883294"/>
                </a:cubicBezTo>
                <a:cubicBezTo>
                  <a:pt x="3662277" y="884609"/>
                  <a:pt x="3664003" y="885677"/>
                  <a:pt x="3666468" y="886499"/>
                </a:cubicBezTo>
                <a:cubicBezTo>
                  <a:pt x="3668933" y="887320"/>
                  <a:pt x="3672261" y="887978"/>
                  <a:pt x="3676451" y="888471"/>
                </a:cubicBezTo>
                <a:cubicBezTo>
                  <a:pt x="3680641" y="888964"/>
                  <a:pt x="3685859" y="889210"/>
                  <a:pt x="3692103" y="889210"/>
                </a:cubicBezTo>
                <a:cubicBezTo>
                  <a:pt x="3698512" y="889210"/>
                  <a:pt x="3703771" y="888964"/>
                  <a:pt x="3707879" y="888471"/>
                </a:cubicBezTo>
                <a:cubicBezTo>
                  <a:pt x="3711988" y="887978"/>
                  <a:pt x="3715274" y="887320"/>
                  <a:pt x="3717739" y="886499"/>
                </a:cubicBezTo>
                <a:cubicBezTo>
                  <a:pt x="3720204" y="885677"/>
                  <a:pt x="3721971" y="884609"/>
                  <a:pt x="3723039" y="883294"/>
                </a:cubicBezTo>
                <a:cubicBezTo>
                  <a:pt x="3724107" y="881980"/>
                  <a:pt x="3724641" y="880501"/>
                  <a:pt x="3724641" y="878857"/>
                </a:cubicBezTo>
                <a:lnTo>
                  <a:pt x="3724641" y="777054"/>
                </a:lnTo>
                <a:lnTo>
                  <a:pt x="3751263" y="777054"/>
                </a:lnTo>
                <a:cubicBezTo>
                  <a:pt x="3772297" y="777054"/>
                  <a:pt x="3790579" y="774589"/>
                  <a:pt x="3806108" y="769659"/>
                </a:cubicBezTo>
                <a:cubicBezTo>
                  <a:pt x="3821637" y="764729"/>
                  <a:pt x="3834743" y="757540"/>
                  <a:pt x="3845424" y="748091"/>
                </a:cubicBezTo>
                <a:cubicBezTo>
                  <a:pt x="3856106" y="738642"/>
                  <a:pt x="3864240" y="727015"/>
                  <a:pt x="3869828" y="713212"/>
                </a:cubicBezTo>
                <a:cubicBezTo>
                  <a:pt x="3875415" y="699408"/>
                  <a:pt x="3878208" y="683550"/>
                  <a:pt x="3878208" y="665638"/>
                </a:cubicBezTo>
                <a:cubicBezTo>
                  <a:pt x="3878208" y="652655"/>
                  <a:pt x="3876401" y="640947"/>
                  <a:pt x="3872785" y="630512"/>
                </a:cubicBezTo>
                <a:cubicBezTo>
                  <a:pt x="3869170" y="620077"/>
                  <a:pt x="3863912" y="610956"/>
                  <a:pt x="3857010" y="603151"/>
                </a:cubicBezTo>
                <a:cubicBezTo>
                  <a:pt x="3850108" y="595345"/>
                  <a:pt x="3841768" y="588895"/>
                  <a:pt x="3831990" y="583801"/>
                </a:cubicBezTo>
                <a:cubicBezTo>
                  <a:pt x="3822212" y="578707"/>
                  <a:pt x="3812558" y="575214"/>
                  <a:pt x="3803027" y="573325"/>
                </a:cubicBezTo>
                <a:cubicBezTo>
                  <a:pt x="3793496" y="571435"/>
                  <a:pt x="3785320" y="570202"/>
                  <a:pt x="3778501" y="569627"/>
                </a:cubicBezTo>
                <a:cubicBezTo>
                  <a:pt x="3771681" y="569052"/>
                  <a:pt x="3764491" y="568765"/>
                  <a:pt x="3756932" y="568765"/>
                </a:cubicBezTo>
                <a:close/>
                <a:moveTo>
                  <a:pt x="3415051" y="568765"/>
                </a:moveTo>
                <a:cubicBezTo>
                  <a:pt x="3408477" y="568765"/>
                  <a:pt x="3403178" y="570695"/>
                  <a:pt x="3399151" y="574557"/>
                </a:cubicBezTo>
                <a:cubicBezTo>
                  <a:pt x="3395126" y="578419"/>
                  <a:pt x="3393112" y="584212"/>
                  <a:pt x="3393112" y="591935"/>
                </a:cubicBezTo>
                <a:lnTo>
                  <a:pt x="3393112" y="878857"/>
                </a:lnTo>
                <a:cubicBezTo>
                  <a:pt x="3393112" y="880501"/>
                  <a:pt x="3393605" y="881980"/>
                  <a:pt x="3394591" y="883294"/>
                </a:cubicBezTo>
                <a:cubicBezTo>
                  <a:pt x="3395577" y="884609"/>
                  <a:pt x="3397303" y="885677"/>
                  <a:pt x="3399768" y="886499"/>
                </a:cubicBezTo>
                <a:cubicBezTo>
                  <a:pt x="3402233" y="887320"/>
                  <a:pt x="3405561" y="887978"/>
                  <a:pt x="3409751" y="888471"/>
                </a:cubicBezTo>
                <a:cubicBezTo>
                  <a:pt x="3413941" y="888964"/>
                  <a:pt x="3419159" y="889210"/>
                  <a:pt x="3425403" y="889210"/>
                </a:cubicBezTo>
                <a:cubicBezTo>
                  <a:pt x="3431812" y="889210"/>
                  <a:pt x="3437071" y="888964"/>
                  <a:pt x="3441179" y="888471"/>
                </a:cubicBezTo>
                <a:cubicBezTo>
                  <a:pt x="3445287" y="887978"/>
                  <a:pt x="3448574" y="887320"/>
                  <a:pt x="3451039" y="886499"/>
                </a:cubicBezTo>
                <a:cubicBezTo>
                  <a:pt x="3453504" y="885677"/>
                  <a:pt x="3455271" y="884609"/>
                  <a:pt x="3456339" y="883294"/>
                </a:cubicBezTo>
                <a:cubicBezTo>
                  <a:pt x="3457407" y="881980"/>
                  <a:pt x="3457941" y="880501"/>
                  <a:pt x="3457941" y="878857"/>
                </a:cubicBezTo>
                <a:lnTo>
                  <a:pt x="3457941" y="777054"/>
                </a:lnTo>
                <a:lnTo>
                  <a:pt x="3484563" y="777054"/>
                </a:lnTo>
                <a:cubicBezTo>
                  <a:pt x="3505597" y="777054"/>
                  <a:pt x="3523879" y="774589"/>
                  <a:pt x="3539408" y="769659"/>
                </a:cubicBezTo>
                <a:cubicBezTo>
                  <a:pt x="3554937" y="764729"/>
                  <a:pt x="3568043" y="757540"/>
                  <a:pt x="3578724" y="748091"/>
                </a:cubicBezTo>
                <a:cubicBezTo>
                  <a:pt x="3589406" y="738642"/>
                  <a:pt x="3597540" y="727015"/>
                  <a:pt x="3603128" y="713212"/>
                </a:cubicBezTo>
                <a:cubicBezTo>
                  <a:pt x="3608715" y="699408"/>
                  <a:pt x="3611508" y="683550"/>
                  <a:pt x="3611508" y="665638"/>
                </a:cubicBezTo>
                <a:cubicBezTo>
                  <a:pt x="3611508" y="652655"/>
                  <a:pt x="3609701" y="640947"/>
                  <a:pt x="3606085" y="630512"/>
                </a:cubicBezTo>
                <a:cubicBezTo>
                  <a:pt x="3602470" y="620077"/>
                  <a:pt x="3597212" y="610956"/>
                  <a:pt x="3590310" y="603151"/>
                </a:cubicBezTo>
                <a:cubicBezTo>
                  <a:pt x="3583408" y="595345"/>
                  <a:pt x="3575068" y="588895"/>
                  <a:pt x="3565290" y="583801"/>
                </a:cubicBezTo>
                <a:cubicBezTo>
                  <a:pt x="3555513" y="578707"/>
                  <a:pt x="3545858" y="575214"/>
                  <a:pt x="3536327" y="573325"/>
                </a:cubicBezTo>
                <a:cubicBezTo>
                  <a:pt x="3526796" y="571435"/>
                  <a:pt x="3518620" y="570202"/>
                  <a:pt x="3511800" y="569627"/>
                </a:cubicBezTo>
                <a:cubicBezTo>
                  <a:pt x="3504981" y="569052"/>
                  <a:pt x="3497791" y="568765"/>
                  <a:pt x="3490232" y="568765"/>
                </a:cubicBezTo>
                <a:close/>
                <a:moveTo>
                  <a:pt x="6016450" y="567286"/>
                </a:moveTo>
                <a:cubicBezTo>
                  <a:pt x="6010205" y="567286"/>
                  <a:pt x="6005029" y="567532"/>
                  <a:pt x="6000921" y="568025"/>
                </a:cubicBezTo>
                <a:cubicBezTo>
                  <a:pt x="5996812" y="568518"/>
                  <a:pt x="5993485" y="569175"/>
                  <a:pt x="5990937" y="569997"/>
                </a:cubicBezTo>
                <a:cubicBezTo>
                  <a:pt x="5988390" y="570819"/>
                  <a:pt x="5986583" y="571887"/>
                  <a:pt x="5985515" y="573201"/>
                </a:cubicBezTo>
                <a:cubicBezTo>
                  <a:pt x="5984446" y="574516"/>
                  <a:pt x="5983912" y="575995"/>
                  <a:pt x="5983912" y="577638"/>
                </a:cubicBezTo>
                <a:lnTo>
                  <a:pt x="5983912" y="878857"/>
                </a:lnTo>
                <a:cubicBezTo>
                  <a:pt x="5983912" y="880501"/>
                  <a:pt x="5984446" y="881980"/>
                  <a:pt x="5985515" y="883294"/>
                </a:cubicBezTo>
                <a:cubicBezTo>
                  <a:pt x="5986583" y="884609"/>
                  <a:pt x="5988349" y="885677"/>
                  <a:pt x="5990814" y="886499"/>
                </a:cubicBezTo>
                <a:cubicBezTo>
                  <a:pt x="5993279" y="887320"/>
                  <a:pt x="5996608" y="887978"/>
                  <a:pt x="6000798" y="888471"/>
                </a:cubicBezTo>
                <a:cubicBezTo>
                  <a:pt x="6004988" y="888964"/>
                  <a:pt x="6010205" y="889210"/>
                  <a:pt x="6016450" y="889210"/>
                </a:cubicBezTo>
                <a:cubicBezTo>
                  <a:pt x="6022859" y="889210"/>
                  <a:pt x="6028118" y="888964"/>
                  <a:pt x="6032226" y="888471"/>
                </a:cubicBezTo>
                <a:cubicBezTo>
                  <a:pt x="6036334" y="887978"/>
                  <a:pt x="6039621" y="887320"/>
                  <a:pt x="6042086" y="886499"/>
                </a:cubicBezTo>
                <a:cubicBezTo>
                  <a:pt x="6044551" y="885677"/>
                  <a:pt x="6046318" y="884609"/>
                  <a:pt x="6047385" y="883294"/>
                </a:cubicBezTo>
                <a:cubicBezTo>
                  <a:pt x="6048454" y="881980"/>
                  <a:pt x="6048987" y="880501"/>
                  <a:pt x="6048987" y="878857"/>
                </a:cubicBezTo>
                <a:lnTo>
                  <a:pt x="6048987" y="577638"/>
                </a:lnTo>
                <a:cubicBezTo>
                  <a:pt x="6048987" y="575995"/>
                  <a:pt x="6048454" y="574516"/>
                  <a:pt x="6047385" y="573201"/>
                </a:cubicBezTo>
                <a:cubicBezTo>
                  <a:pt x="6046318" y="571887"/>
                  <a:pt x="6044551" y="570819"/>
                  <a:pt x="6042086" y="569997"/>
                </a:cubicBezTo>
                <a:cubicBezTo>
                  <a:pt x="6039621" y="569175"/>
                  <a:pt x="6036334" y="568518"/>
                  <a:pt x="6032226" y="568025"/>
                </a:cubicBezTo>
                <a:cubicBezTo>
                  <a:pt x="6028118" y="567532"/>
                  <a:pt x="6022859" y="567286"/>
                  <a:pt x="6016450" y="567286"/>
                </a:cubicBezTo>
                <a:close/>
                <a:moveTo>
                  <a:pt x="3203919" y="567286"/>
                </a:moveTo>
                <a:cubicBezTo>
                  <a:pt x="3195538" y="567286"/>
                  <a:pt x="3188801" y="567409"/>
                  <a:pt x="3183706" y="567655"/>
                </a:cubicBezTo>
                <a:cubicBezTo>
                  <a:pt x="3178612" y="567902"/>
                  <a:pt x="3174627" y="568477"/>
                  <a:pt x="3171751" y="569381"/>
                </a:cubicBezTo>
                <a:cubicBezTo>
                  <a:pt x="3168876" y="570285"/>
                  <a:pt x="3166780" y="571599"/>
                  <a:pt x="3165466" y="573325"/>
                </a:cubicBezTo>
                <a:cubicBezTo>
                  <a:pt x="3164151" y="575050"/>
                  <a:pt x="3163001" y="577310"/>
                  <a:pt x="3162015" y="580103"/>
                </a:cubicBezTo>
                <a:lnTo>
                  <a:pt x="3063663" y="863082"/>
                </a:lnTo>
                <a:cubicBezTo>
                  <a:pt x="3061691" y="868833"/>
                  <a:pt x="3060458" y="873434"/>
                  <a:pt x="3059965" y="876885"/>
                </a:cubicBezTo>
                <a:cubicBezTo>
                  <a:pt x="3059472" y="880336"/>
                  <a:pt x="3060047" y="883007"/>
                  <a:pt x="3061691" y="884896"/>
                </a:cubicBezTo>
                <a:cubicBezTo>
                  <a:pt x="3063334" y="886786"/>
                  <a:pt x="3066292" y="887978"/>
                  <a:pt x="3070565" y="888471"/>
                </a:cubicBezTo>
                <a:cubicBezTo>
                  <a:pt x="3074837" y="888964"/>
                  <a:pt x="3080753" y="889210"/>
                  <a:pt x="3088312" y="889210"/>
                </a:cubicBezTo>
                <a:cubicBezTo>
                  <a:pt x="3095379" y="889210"/>
                  <a:pt x="3101089" y="889046"/>
                  <a:pt x="3105444" y="888717"/>
                </a:cubicBezTo>
                <a:cubicBezTo>
                  <a:pt x="3109799" y="888388"/>
                  <a:pt x="3113167" y="887772"/>
                  <a:pt x="3115550" y="886868"/>
                </a:cubicBezTo>
                <a:cubicBezTo>
                  <a:pt x="3117933" y="885965"/>
                  <a:pt x="3119659" y="884732"/>
                  <a:pt x="3120727" y="883171"/>
                </a:cubicBezTo>
                <a:cubicBezTo>
                  <a:pt x="3121795" y="881610"/>
                  <a:pt x="3122658" y="879679"/>
                  <a:pt x="3123315" y="877378"/>
                </a:cubicBezTo>
                <a:lnTo>
                  <a:pt x="3143528" y="815015"/>
                </a:lnTo>
                <a:lnTo>
                  <a:pt x="3263325" y="815015"/>
                </a:lnTo>
                <a:lnTo>
                  <a:pt x="3284770" y="879104"/>
                </a:lnTo>
                <a:cubicBezTo>
                  <a:pt x="3285427" y="881240"/>
                  <a:pt x="3286249" y="882965"/>
                  <a:pt x="3287235" y="884280"/>
                </a:cubicBezTo>
                <a:cubicBezTo>
                  <a:pt x="3288221" y="885595"/>
                  <a:pt x="3289947" y="886622"/>
                  <a:pt x="3292412" y="887361"/>
                </a:cubicBezTo>
                <a:cubicBezTo>
                  <a:pt x="3294877" y="888101"/>
                  <a:pt x="3298451" y="888594"/>
                  <a:pt x="3303134" y="888840"/>
                </a:cubicBezTo>
                <a:cubicBezTo>
                  <a:pt x="3307818" y="889087"/>
                  <a:pt x="3314350" y="889210"/>
                  <a:pt x="3322731" y="889210"/>
                </a:cubicBezTo>
                <a:cubicBezTo>
                  <a:pt x="3330783" y="889210"/>
                  <a:pt x="3337109" y="889005"/>
                  <a:pt x="3341711" y="888594"/>
                </a:cubicBezTo>
                <a:cubicBezTo>
                  <a:pt x="3346312" y="888183"/>
                  <a:pt x="3349517" y="887115"/>
                  <a:pt x="3351324" y="885389"/>
                </a:cubicBezTo>
                <a:cubicBezTo>
                  <a:pt x="3353132" y="883664"/>
                  <a:pt x="3353789" y="881076"/>
                  <a:pt x="3353296" y="877625"/>
                </a:cubicBezTo>
                <a:cubicBezTo>
                  <a:pt x="3352803" y="874174"/>
                  <a:pt x="3351571" y="869490"/>
                  <a:pt x="3349599" y="863574"/>
                </a:cubicBezTo>
                <a:lnTo>
                  <a:pt x="3251000" y="580843"/>
                </a:lnTo>
                <a:cubicBezTo>
                  <a:pt x="3250014" y="577721"/>
                  <a:pt x="3248823" y="575256"/>
                  <a:pt x="3247426" y="573448"/>
                </a:cubicBezTo>
                <a:cubicBezTo>
                  <a:pt x="3246029" y="571640"/>
                  <a:pt x="3243729" y="570285"/>
                  <a:pt x="3240524" y="569381"/>
                </a:cubicBezTo>
                <a:cubicBezTo>
                  <a:pt x="3237320" y="568477"/>
                  <a:pt x="3232841" y="567902"/>
                  <a:pt x="3227090" y="567655"/>
                </a:cubicBezTo>
                <a:cubicBezTo>
                  <a:pt x="3221338" y="567409"/>
                  <a:pt x="3213615" y="567286"/>
                  <a:pt x="3203919" y="567286"/>
                </a:cubicBezTo>
                <a:close/>
                <a:moveTo>
                  <a:pt x="2011090" y="567286"/>
                </a:moveTo>
                <a:cubicBezTo>
                  <a:pt x="2002709" y="567286"/>
                  <a:pt x="1996177" y="567491"/>
                  <a:pt x="1991493" y="567902"/>
                </a:cubicBezTo>
                <a:cubicBezTo>
                  <a:pt x="1986810" y="568313"/>
                  <a:pt x="1983441" y="569422"/>
                  <a:pt x="1981387" y="571229"/>
                </a:cubicBezTo>
                <a:cubicBezTo>
                  <a:pt x="1979333" y="573037"/>
                  <a:pt x="1978388" y="575625"/>
                  <a:pt x="1978552" y="578994"/>
                </a:cubicBezTo>
                <a:cubicBezTo>
                  <a:pt x="1978716" y="582363"/>
                  <a:pt x="1979538" y="587005"/>
                  <a:pt x="1981017" y="592921"/>
                </a:cubicBezTo>
                <a:lnTo>
                  <a:pt x="2053487" y="871216"/>
                </a:lnTo>
                <a:cubicBezTo>
                  <a:pt x="2054473" y="875160"/>
                  <a:pt x="2055706" y="878323"/>
                  <a:pt x="2057185" y="880706"/>
                </a:cubicBezTo>
                <a:cubicBezTo>
                  <a:pt x="2058663" y="883089"/>
                  <a:pt x="2061046" y="884896"/>
                  <a:pt x="2064333" y="886129"/>
                </a:cubicBezTo>
                <a:cubicBezTo>
                  <a:pt x="2067620" y="887361"/>
                  <a:pt x="2072098" y="888183"/>
                  <a:pt x="2077767" y="888594"/>
                </a:cubicBezTo>
                <a:cubicBezTo>
                  <a:pt x="2083436" y="889005"/>
                  <a:pt x="2091037" y="889210"/>
                  <a:pt x="2100568" y="889210"/>
                </a:cubicBezTo>
                <a:cubicBezTo>
                  <a:pt x="2109606" y="889210"/>
                  <a:pt x="2116878" y="889005"/>
                  <a:pt x="2122383" y="888594"/>
                </a:cubicBezTo>
                <a:cubicBezTo>
                  <a:pt x="2127888" y="888183"/>
                  <a:pt x="2132243" y="887320"/>
                  <a:pt x="2135447" y="886006"/>
                </a:cubicBezTo>
                <a:cubicBezTo>
                  <a:pt x="2138652" y="884691"/>
                  <a:pt x="2140994" y="882842"/>
                  <a:pt x="2142473" y="880460"/>
                </a:cubicBezTo>
                <a:cubicBezTo>
                  <a:pt x="2143952" y="878077"/>
                  <a:pt x="2145102" y="874995"/>
                  <a:pt x="2145923" y="871216"/>
                </a:cubicBezTo>
                <a:lnTo>
                  <a:pt x="2194237" y="669089"/>
                </a:lnTo>
                <a:lnTo>
                  <a:pt x="2194730" y="669089"/>
                </a:lnTo>
                <a:lnTo>
                  <a:pt x="2245755" y="871216"/>
                </a:lnTo>
                <a:cubicBezTo>
                  <a:pt x="2246576" y="875160"/>
                  <a:pt x="2247726" y="878323"/>
                  <a:pt x="2249205" y="880706"/>
                </a:cubicBezTo>
                <a:cubicBezTo>
                  <a:pt x="2250685" y="883089"/>
                  <a:pt x="2253067" y="884896"/>
                  <a:pt x="2256354" y="886129"/>
                </a:cubicBezTo>
                <a:cubicBezTo>
                  <a:pt x="2259641" y="887361"/>
                  <a:pt x="2264118" y="888183"/>
                  <a:pt x="2269788" y="888594"/>
                </a:cubicBezTo>
                <a:cubicBezTo>
                  <a:pt x="2275458" y="889005"/>
                  <a:pt x="2282976" y="889210"/>
                  <a:pt x="2292342" y="889210"/>
                </a:cubicBezTo>
                <a:cubicBezTo>
                  <a:pt x="2300723" y="889210"/>
                  <a:pt x="2307625" y="889005"/>
                  <a:pt x="2313048" y="888594"/>
                </a:cubicBezTo>
                <a:cubicBezTo>
                  <a:pt x="2318471" y="888183"/>
                  <a:pt x="2322908" y="887361"/>
                  <a:pt x="2326359" y="886129"/>
                </a:cubicBezTo>
                <a:cubicBezTo>
                  <a:pt x="2329810" y="884896"/>
                  <a:pt x="2332398" y="883089"/>
                  <a:pt x="2334124" y="880706"/>
                </a:cubicBezTo>
                <a:cubicBezTo>
                  <a:pt x="2335849" y="878323"/>
                  <a:pt x="2337205" y="875160"/>
                  <a:pt x="2338191" y="871216"/>
                </a:cubicBezTo>
                <a:lnTo>
                  <a:pt x="2411400" y="593661"/>
                </a:lnTo>
                <a:cubicBezTo>
                  <a:pt x="2412879" y="587580"/>
                  <a:pt x="2413742" y="582774"/>
                  <a:pt x="2413988" y="579241"/>
                </a:cubicBezTo>
                <a:cubicBezTo>
                  <a:pt x="2414235" y="575708"/>
                  <a:pt x="2413454" y="573037"/>
                  <a:pt x="2411647" y="571229"/>
                </a:cubicBezTo>
                <a:cubicBezTo>
                  <a:pt x="2409839" y="569422"/>
                  <a:pt x="2406922" y="568313"/>
                  <a:pt x="2402896" y="567902"/>
                </a:cubicBezTo>
                <a:cubicBezTo>
                  <a:pt x="2398870" y="567491"/>
                  <a:pt x="2393242" y="567286"/>
                  <a:pt x="2386011" y="567286"/>
                </a:cubicBezTo>
                <a:cubicBezTo>
                  <a:pt x="2378288" y="567286"/>
                  <a:pt x="2372289" y="567491"/>
                  <a:pt x="2368017" y="567902"/>
                </a:cubicBezTo>
                <a:cubicBezTo>
                  <a:pt x="2363744" y="568313"/>
                  <a:pt x="2360458" y="569052"/>
                  <a:pt x="2358157" y="570120"/>
                </a:cubicBezTo>
                <a:cubicBezTo>
                  <a:pt x="2355856" y="571188"/>
                  <a:pt x="2354295" y="572667"/>
                  <a:pt x="2353473" y="574557"/>
                </a:cubicBezTo>
                <a:cubicBezTo>
                  <a:pt x="2352652" y="576447"/>
                  <a:pt x="2351995" y="578707"/>
                  <a:pt x="2351502" y="581336"/>
                </a:cubicBezTo>
                <a:lnTo>
                  <a:pt x="2295547" y="824875"/>
                </a:lnTo>
                <a:lnTo>
                  <a:pt x="2295054" y="824875"/>
                </a:lnTo>
                <a:lnTo>
                  <a:pt x="2234909" y="582322"/>
                </a:lnTo>
                <a:cubicBezTo>
                  <a:pt x="2234251" y="579035"/>
                  <a:pt x="2233348" y="576406"/>
                  <a:pt x="2232197" y="574434"/>
                </a:cubicBezTo>
                <a:cubicBezTo>
                  <a:pt x="2231047" y="572462"/>
                  <a:pt x="2229198" y="570942"/>
                  <a:pt x="2226651" y="569874"/>
                </a:cubicBezTo>
                <a:cubicBezTo>
                  <a:pt x="2224104" y="568806"/>
                  <a:pt x="2220489" y="568107"/>
                  <a:pt x="2215805" y="567779"/>
                </a:cubicBezTo>
                <a:cubicBezTo>
                  <a:pt x="2211122" y="567450"/>
                  <a:pt x="2204836" y="567286"/>
                  <a:pt x="2196948" y="567286"/>
                </a:cubicBezTo>
                <a:cubicBezTo>
                  <a:pt x="2189553" y="567286"/>
                  <a:pt x="2183637" y="567491"/>
                  <a:pt x="2179201" y="567902"/>
                </a:cubicBezTo>
                <a:cubicBezTo>
                  <a:pt x="2174764" y="568313"/>
                  <a:pt x="2171271" y="569052"/>
                  <a:pt x="2168724" y="570120"/>
                </a:cubicBezTo>
                <a:cubicBezTo>
                  <a:pt x="2166177" y="571188"/>
                  <a:pt x="2164369" y="572709"/>
                  <a:pt x="2163301" y="574680"/>
                </a:cubicBezTo>
                <a:cubicBezTo>
                  <a:pt x="2162233" y="576652"/>
                  <a:pt x="2161371" y="579200"/>
                  <a:pt x="2160713" y="582322"/>
                </a:cubicBezTo>
                <a:lnTo>
                  <a:pt x="2102540" y="824875"/>
                </a:lnTo>
                <a:lnTo>
                  <a:pt x="2102293" y="824875"/>
                </a:lnTo>
                <a:lnTo>
                  <a:pt x="2046339" y="580596"/>
                </a:lnTo>
                <a:cubicBezTo>
                  <a:pt x="2045846" y="577474"/>
                  <a:pt x="2045188" y="575050"/>
                  <a:pt x="2044367" y="573325"/>
                </a:cubicBezTo>
                <a:cubicBezTo>
                  <a:pt x="2043545" y="571599"/>
                  <a:pt x="2041984" y="570285"/>
                  <a:pt x="2039683" y="569381"/>
                </a:cubicBezTo>
                <a:cubicBezTo>
                  <a:pt x="2037383" y="568477"/>
                  <a:pt x="2033973" y="567902"/>
                  <a:pt x="2029454" y="567655"/>
                </a:cubicBezTo>
                <a:cubicBezTo>
                  <a:pt x="2024935" y="567409"/>
                  <a:pt x="2018813" y="567286"/>
                  <a:pt x="2011090" y="567286"/>
                </a:cubicBezTo>
                <a:close/>
                <a:moveTo>
                  <a:pt x="5182845" y="552989"/>
                </a:moveTo>
                <a:cubicBezTo>
                  <a:pt x="5168878" y="552989"/>
                  <a:pt x="5159387" y="555413"/>
                  <a:pt x="5154375" y="560260"/>
                </a:cubicBezTo>
                <a:cubicBezTo>
                  <a:pt x="5149362" y="565108"/>
                  <a:pt x="5146857" y="573777"/>
                  <a:pt x="5146857" y="586266"/>
                </a:cubicBezTo>
                <a:cubicBezTo>
                  <a:pt x="5146857" y="598262"/>
                  <a:pt x="5149280" y="606561"/>
                  <a:pt x="5154128" y="611162"/>
                </a:cubicBezTo>
                <a:cubicBezTo>
                  <a:pt x="5158976" y="615763"/>
                  <a:pt x="5168384" y="618064"/>
                  <a:pt x="5182352" y="618064"/>
                </a:cubicBezTo>
                <a:cubicBezTo>
                  <a:pt x="5196156" y="618064"/>
                  <a:pt x="5205605" y="615681"/>
                  <a:pt x="5210699" y="610915"/>
                </a:cubicBezTo>
                <a:cubicBezTo>
                  <a:pt x="5215793" y="606150"/>
                  <a:pt x="5218341" y="597523"/>
                  <a:pt x="5218341" y="585033"/>
                </a:cubicBezTo>
                <a:cubicBezTo>
                  <a:pt x="5218341" y="573037"/>
                  <a:pt x="5215876" y="564697"/>
                  <a:pt x="5210945" y="560014"/>
                </a:cubicBezTo>
                <a:cubicBezTo>
                  <a:pt x="5206016" y="555331"/>
                  <a:pt x="5196649" y="552989"/>
                  <a:pt x="5182845" y="552989"/>
                </a:cubicBezTo>
                <a:close/>
                <a:moveTo>
                  <a:pt x="5062564" y="545347"/>
                </a:moveTo>
                <a:cubicBezTo>
                  <a:pt x="5056484" y="545347"/>
                  <a:pt x="5051471" y="545594"/>
                  <a:pt x="5047528" y="546087"/>
                </a:cubicBezTo>
                <a:cubicBezTo>
                  <a:pt x="5043584" y="546580"/>
                  <a:pt x="5040420" y="547278"/>
                  <a:pt x="5038038" y="548182"/>
                </a:cubicBezTo>
                <a:cubicBezTo>
                  <a:pt x="5035655" y="549086"/>
                  <a:pt x="5034011" y="550195"/>
                  <a:pt x="5033108" y="551510"/>
                </a:cubicBezTo>
                <a:cubicBezTo>
                  <a:pt x="5032204" y="552824"/>
                  <a:pt x="5031752" y="554303"/>
                  <a:pt x="5031752" y="555947"/>
                </a:cubicBezTo>
                <a:lnTo>
                  <a:pt x="5031752" y="675005"/>
                </a:lnTo>
                <a:cubicBezTo>
                  <a:pt x="5021892" y="665309"/>
                  <a:pt x="5011951" y="657955"/>
                  <a:pt x="5001926" y="652943"/>
                </a:cubicBezTo>
                <a:cubicBezTo>
                  <a:pt x="4991902" y="647931"/>
                  <a:pt x="4980727" y="645425"/>
                  <a:pt x="4968402" y="645425"/>
                </a:cubicBezTo>
                <a:cubicBezTo>
                  <a:pt x="4952792" y="645425"/>
                  <a:pt x="4938987" y="648383"/>
                  <a:pt x="4926991" y="654299"/>
                </a:cubicBezTo>
                <a:cubicBezTo>
                  <a:pt x="4914995" y="660215"/>
                  <a:pt x="4904971" y="668678"/>
                  <a:pt x="4896918" y="679688"/>
                </a:cubicBezTo>
                <a:cubicBezTo>
                  <a:pt x="4888866" y="690698"/>
                  <a:pt x="4882745" y="704009"/>
                  <a:pt x="4878554" y="719620"/>
                </a:cubicBezTo>
                <a:cubicBezTo>
                  <a:pt x="4874364" y="735232"/>
                  <a:pt x="4872269" y="752815"/>
                  <a:pt x="4872269" y="772371"/>
                </a:cubicBezTo>
                <a:cubicBezTo>
                  <a:pt x="4872269" y="788640"/>
                  <a:pt x="4873912" y="804128"/>
                  <a:pt x="4877198" y="818835"/>
                </a:cubicBezTo>
                <a:cubicBezTo>
                  <a:pt x="4880485" y="833543"/>
                  <a:pt x="4885785" y="846402"/>
                  <a:pt x="4893097" y="857412"/>
                </a:cubicBezTo>
                <a:cubicBezTo>
                  <a:pt x="4900410" y="868422"/>
                  <a:pt x="4909859" y="877173"/>
                  <a:pt x="4921445" y="883664"/>
                </a:cubicBezTo>
                <a:cubicBezTo>
                  <a:pt x="4933030" y="890155"/>
                  <a:pt x="4947203" y="893401"/>
                  <a:pt x="4963965" y="893401"/>
                </a:cubicBezTo>
                <a:cubicBezTo>
                  <a:pt x="4979084" y="893401"/>
                  <a:pt x="4992846" y="890032"/>
                  <a:pt x="5005253" y="883294"/>
                </a:cubicBezTo>
                <a:cubicBezTo>
                  <a:pt x="5017661" y="876557"/>
                  <a:pt x="5029533" y="867108"/>
                  <a:pt x="5040872" y="854947"/>
                </a:cubicBezTo>
                <a:lnTo>
                  <a:pt x="5040872" y="879350"/>
                </a:lnTo>
                <a:cubicBezTo>
                  <a:pt x="5040872" y="881158"/>
                  <a:pt x="5041324" y="882678"/>
                  <a:pt x="5042228" y="883910"/>
                </a:cubicBezTo>
                <a:cubicBezTo>
                  <a:pt x="5043132" y="885143"/>
                  <a:pt x="5044611" y="886170"/>
                  <a:pt x="5046665" y="886992"/>
                </a:cubicBezTo>
                <a:cubicBezTo>
                  <a:pt x="5048720" y="887813"/>
                  <a:pt x="5051390" y="888388"/>
                  <a:pt x="5054676" y="888717"/>
                </a:cubicBezTo>
                <a:cubicBezTo>
                  <a:pt x="5057963" y="889046"/>
                  <a:pt x="5062235" y="889210"/>
                  <a:pt x="5067494" y="889210"/>
                </a:cubicBezTo>
                <a:cubicBezTo>
                  <a:pt x="5072424" y="889210"/>
                  <a:pt x="5076573" y="889046"/>
                  <a:pt x="5079942" y="888717"/>
                </a:cubicBezTo>
                <a:cubicBezTo>
                  <a:pt x="5083311" y="888388"/>
                  <a:pt x="5085981" y="887813"/>
                  <a:pt x="5087953" y="886992"/>
                </a:cubicBezTo>
                <a:cubicBezTo>
                  <a:pt x="5089925" y="886170"/>
                  <a:pt x="5091322" y="885143"/>
                  <a:pt x="5092143" y="883910"/>
                </a:cubicBezTo>
                <a:cubicBezTo>
                  <a:pt x="5092965" y="882678"/>
                  <a:pt x="5093376" y="881158"/>
                  <a:pt x="5093376" y="879350"/>
                </a:cubicBezTo>
                <a:lnTo>
                  <a:pt x="5093376" y="555947"/>
                </a:lnTo>
                <a:cubicBezTo>
                  <a:pt x="5093376" y="554303"/>
                  <a:pt x="5092883" y="552824"/>
                  <a:pt x="5091897" y="551510"/>
                </a:cubicBezTo>
                <a:cubicBezTo>
                  <a:pt x="5090911" y="550195"/>
                  <a:pt x="5089268" y="549086"/>
                  <a:pt x="5086967" y="548182"/>
                </a:cubicBezTo>
                <a:cubicBezTo>
                  <a:pt x="5084666" y="547278"/>
                  <a:pt x="5081544" y="546580"/>
                  <a:pt x="5077600" y="546087"/>
                </a:cubicBezTo>
                <a:cubicBezTo>
                  <a:pt x="5073656" y="545594"/>
                  <a:pt x="5068644" y="545347"/>
                  <a:pt x="5062564" y="545347"/>
                </a:cubicBezTo>
                <a:close/>
                <a:moveTo>
                  <a:pt x="7935323" y="544608"/>
                </a:moveTo>
                <a:cubicBezTo>
                  <a:pt x="7929243" y="544608"/>
                  <a:pt x="7924231" y="544854"/>
                  <a:pt x="7920287" y="545347"/>
                </a:cubicBezTo>
                <a:cubicBezTo>
                  <a:pt x="7916343" y="545840"/>
                  <a:pt x="7913180" y="546539"/>
                  <a:pt x="7910797" y="547443"/>
                </a:cubicBezTo>
                <a:cubicBezTo>
                  <a:pt x="7908414" y="548346"/>
                  <a:pt x="7906730" y="549456"/>
                  <a:pt x="7905744" y="550770"/>
                </a:cubicBezTo>
                <a:cubicBezTo>
                  <a:pt x="7904758" y="552085"/>
                  <a:pt x="7904265" y="553564"/>
                  <a:pt x="7904265" y="555207"/>
                </a:cubicBezTo>
                <a:lnTo>
                  <a:pt x="7904265" y="879350"/>
                </a:lnTo>
                <a:cubicBezTo>
                  <a:pt x="7904265" y="880994"/>
                  <a:pt x="7904758" y="882431"/>
                  <a:pt x="7905744" y="883664"/>
                </a:cubicBezTo>
                <a:cubicBezTo>
                  <a:pt x="7906730" y="884896"/>
                  <a:pt x="7908415" y="885924"/>
                  <a:pt x="7910797" y="886745"/>
                </a:cubicBezTo>
                <a:cubicBezTo>
                  <a:pt x="7913180" y="887567"/>
                  <a:pt x="7916343" y="888183"/>
                  <a:pt x="7920287" y="888594"/>
                </a:cubicBezTo>
                <a:cubicBezTo>
                  <a:pt x="7924231" y="889005"/>
                  <a:pt x="7929244" y="889210"/>
                  <a:pt x="7935323" y="889210"/>
                </a:cubicBezTo>
                <a:cubicBezTo>
                  <a:pt x="7941404" y="889210"/>
                  <a:pt x="7946416" y="889005"/>
                  <a:pt x="7950360" y="888594"/>
                </a:cubicBezTo>
                <a:cubicBezTo>
                  <a:pt x="7954304" y="888183"/>
                  <a:pt x="7957467" y="887567"/>
                  <a:pt x="7959850" y="886745"/>
                </a:cubicBezTo>
                <a:cubicBezTo>
                  <a:pt x="7962233" y="885924"/>
                  <a:pt x="7963917" y="884896"/>
                  <a:pt x="7964903" y="883664"/>
                </a:cubicBezTo>
                <a:cubicBezTo>
                  <a:pt x="7965889" y="882431"/>
                  <a:pt x="7966382" y="880994"/>
                  <a:pt x="7966382" y="879350"/>
                </a:cubicBezTo>
                <a:lnTo>
                  <a:pt x="7966382" y="733178"/>
                </a:lnTo>
                <a:cubicBezTo>
                  <a:pt x="7975091" y="722168"/>
                  <a:pt x="7983473" y="713787"/>
                  <a:pt x="7991525" y="708035"/>
                </a:cubicBezTo>
                <a:cubicBezTo>
                  <a:pt x="7999577" y="702284"/>
                  <a:pt x="8007547" y="699408"/>
                  <a:pt x="8015435" y="699408"/>
                </a:cubicBezTo>
                <a:cubicBezTo>
                  <a:pt x="8021679" y="699408"/>
                  <a:pt x="8027143" y="700599"/>
                  <a:pt x="8031827" y="702982"/>
                </a:cubicBezTo>
                <a:cubicBezTo>
                  <a:pt x="8036510" y="705365"/>
                  <a:pt x="8040331" y="708734"/>
                  <a:pt x="8043289" y="713088"/>
                </a:cubicBezTo>
                <a:cubicBezTo>
                  <a:pt x="8046247" y="717443"/>
                  <a:pt x="8048507" y="722661"/>
                  <a:pt x="8050068" y="728741"/>
                </a:cubicBezTo>
                <a:cubicBezTo>
                  <a:pt x="8051629" y="734821"/>
                  <a:pt x="8052409" y="743202"/>
                  <a:pt x="8052409" y="753883"/>
                </a:cubicBezTo>
                <a:lnTo>
                  <a:pt x="8052409" y="879350"/>
                </a:lnTo>
                <a:cubicBezTo>
                  <a:pt x="8052409" y="880994"/>
                  <a:pt x="8052902" y="882431"/>
                  <a:pt x="8053888" y="883664"/>
                </a:cubicBezTo>
                <a:cubicBezTo>
                  <a:pt x="8054874" y="884896"/>
                  <a:pt x="8056518" y="885924"/>
                  <a:pt x="8058818" y="886745"/>
                </a:cubicBezTo>
                <a:cubicBezTo>
                  <a:pt x="8061119" y="887567"/>
                  <a:pt x="8064282" y="888183"/>
                  <a:pt x="8068308" y="888594"/>
                </a:cubicBezTo>
                <a:cubicBezTo>
                  <a:pt x="8072334" y="889005"/>
                  <a:pt x="8077388" y="889210"/>
                  <a:pt x="8083468" y="889210"/>
                </a:cubicBezTo>
                <a:cubicBezTo>
                  <a:pt x="8089384" y="889210"/>
                  <a:pt x="8094355" y="889005"/>
                  <a:pt x="8098381" y="888594"/>
                </a:cubicBezTo>
                <a:cubicBezTo>
                  <a:pt x="8102407" y="888183"/>
                  <a:pt x="8105571" y="887567"/>
                  <a:pt x="8107871" y="886745"/>
                </a:cubicBezTo>
                <a:cubicBezTo>
                  <a:pt x="8110172" y="885924"/>
                  <a:pt x="8111815" y="884896"/>
                  <a:pt x="8112801" y="883664"/>
                </a:cubicBezTo>
                <a:cubicBezTo>
                  <a:pt x="8113787" y="882431"/>
                  <a:pt x="8114280" y="880994"/>
                  <a:pt x="8114280" y="879350"/>
                </a:cubicBezTo>
                <a:lnTo>
                  <a:pt x="8114280" y="744517"/>
                </a:lnTo>
                <a:cubicBezTo>
                  <a:pt x="8114280" y="728248"/>
                  <a:pt x="8112884" y="714403"/>
                  <a:pt x="8110090" y="702982"/>
                </a:cubicBezTo>
                <a:cubicBezTo>
                  <a:pt x="8107296" y="691561"/>
                  <a:pt x="8102736" y="681578"/>
                  <a:pt x="8096409" y="673033"/>
                </a:cubicBezTo>
                <a:cubicBezTo>
                  <a:pt x="8090082" y="664487"/>
                  <a:pt x="8081784" y="657750"/>
                  <a:pt x="8071513" y="652820"/>
                </a:cubicBezTo>
                <a:cubicBezTo>
                  <a:pt x="8061242" y="647890"/>
                  <a:pt x="8048630" y="645425"/>
                  <a:pt x="8033676" y="645425"/>
                </a:cubicBezTo>
                <a:cubicBezTo>
                  <a:pt x="8021679" y="645425"/>
                  <a:pt x="8010135" y="648013"/>
                  <a:pt x="7999043" y="653190"/>
                </a:cubicBezTo>
                <a:cubicBezTo>
                  <a:pt x="7987951" y="658366"/>
                  <a:pt x="7977064" y="666213"/>
                  <a:pt x="7966382" y="676730"/>
                </a:cubicBezTo>
                <a:lnTo>
                  <a:pt x="7966382" y="555207"/>
                </a:lnTo>
                <a:cubicBezTo>
                  <a:pt x="7966382" y="553564"/>
                  <a:pt x="7965889" y="552085"/>
                  <a:pt x="7964903" y="550770"/>
                </a:cubicBezTo>
                <a:cubicBezTo>
                  <a:pt x="7963917" y="549456"/>
                  <a:pt x="7962233" y="548346"/>
                  <a:pt x="7959850" y="547443"/>
                </a:cubicBezTo>
                <a:cubicBezTo>
                  <a:pt x="7957467" y="546539"/>
                  <a:pt x="7954304" y="545840"/>
                  <a:pt x="7950360" y="545347"/>
                </a:cubicBezTo>
                <a:cubicBezTo>
                  <a:pt x="7946416" y="544854"/>
                  <a:pt x="7941404" y="544608"/>
                  <a:pt x="7935323" y="544608"/>
                </a:cubicBezTo>
                <a:close/>
                <a:moveTo>
                  <a:pt x="5763623" y="544608"/>
                </a:moveTo>
                <a:cubicBezTo>
                  <a:pt x="5757543" y="544608"/>
                  <a:pt x="5752531" y="544854"/>
                  <a:pt x="5748587" y="545347"/>
                </a:cubicBezTo>
                <a:cubicBezTo>
                  <a:pt x="5744643" y="545840"/>
                  <a:pt x="5741480" y="546539"/>
                  <a:pt x="5739097" y="547443"/>
                </a:cubicBezTo>
                <a:cubicBezTo>
                  <a:pt x="5736714" y="548346"/>
                  <a:pt x="5735030" y="549456"/>
                  <a:pt x="5734045" y="550770"/>
                </a:cubicBezTo>
                <a:cubicBezTo>
                  <a:pt x="5733058" y="552085"/>
                  <a:pt x="5732565" y="553564"/>
                  <a:pt x="5732565" y="555207"/>
                </a:cubicBezTo>
                <a:lnTo>
                  <a:pt x="5732565" y="879350"/>
                </a:lnTo>
                <a:cubicBezTo>
                  <a:pt x="5732565" y="880994"/>
                  <a:pt x="5733058" y="882431"/>
                  <a:pt x="5734045" y="883664"/>
                </a:cubicBezTo>
                <a:cubicBezTo>
                  <a:pt x="5735030" y="884896"/>
                  <a:pt x="5736714" y="885924"/>
                  <a:pt x="5739097" y="886745"/>
                </a:cubicBezTo>
                <a:cubicBezTo>
                  <a:pt x="5741480" y="887567"/>
                  <a:pt x="5744643" y="888183"/>
                  <a:pt x="5748587" y="888594"/>
                </a:cubicBezTo>
                <a:cubicBezTo>
                  <a:pt x="5752531" y="889005"/>
                  <a:pt x="5757543" y="889210"/>
                  <a:pt x="5763623" y="889210"/>
                </a:cubicBezTo>
                <a:cubicBezTo>
                  <a:pt x="5769704" y="889210"/>
                  <a:pt x="5774716" y="889005"/>
                  <a:pt x="5778660" y="888594"/>
                </a:cubicBezTo>
                <a:cubicBezTo>
                  <a:pt x="5782604" y="888183"/>
                  <a:pt x="5785767" y="887567"/>
                  <a:pt x="5788150" y="886745"/>
                </a:cubicBezTo>
                <a:cubicBezTo>
                  <a:pt x="5790533" y="885924"/>
                  <a:pt x="5792217" y="884896"/>
                  <a:pt x="5793204" y="883664"/>
                </a:cubicBezTo>
                <a:cubicBezTo>
                  <a:pt x="5794189" y="882431"/>
                  <a:pt x="5794682" y="880994"/>
                  <a:pt x="5794682" y="879350"/>
                </a:cubicBezTo>
                <a:lnTo>
                  <a:pt x="5794682" y="555207"/>
                </a:lnTo>
                <a:cubicBezTo>
                  <a:pt x="5794682" y="553564"/>
                  <a:pt x="5794189" y="552085"/>
                  <a:pt x="5793204" y="550770"/>
                </a:cubicBezTo>
                <a:cubicBezTo>
                  <a:pt x="5792217" y="549456"/>
                  <a:pt x="5790533" y="548346"/>
                  <a:pt x="5788150" y="547443"/>
                </a:cubicBezTo>
                <a:cubicBezTo>
                  <a:pt x="5785767" y="546539"/>
                  <a:pt x="5782604" y="545840"/>
                  <a:pt x="5778660" y="545347"/>
                </a:cubicBezTo>
                <a:cubicBezTo>
                  <a:pt x="5774716" y="544854"/>
                  <a:pt x="5769704" y="544608"/>
                  <a:pt x="5763623" y="544608"/>
                </a:cubicBezTo>
                <a:close/>
                <a:moveTo>
                  <a:pt x="2725149" y="544608"/>
                </a:moveTo>
                <a:cubicBezTo>
                  <a:pt x="2719068" y="544608"/>
                  <a:pt x="2714056" y="544854"/>
                  <a:pt x="2710112" y="545347"/>
                </a:cubicBezTo>
                <a:cubicBezTo>
                  <a:pt x="2706168" y="545840"/>
                  <a:pt x="2703005" y="546539"/>
                  <a:pt x="2700622" y="547443"/>
                </a:cubicBezTo>
                <a:cubicBezTo>
                  <a:pt x="2698239" y="548346"/>
                  <a:pt x="2696555" y="549456"/>
                  <a:pt x="2695569" y="550770"/>
                </a:cubicBezTo>
                <a:cubicBezTo>
                  <a:pt x="2694583" y="552085"/>
                  <a:pt x="2694090" y="553564"/>
                  <a:pt x="2694090" y="555207"/>
                </a:cubicBezTo>
                <a:lnTo>
                  <a:pt x="2694090" y="879350"/>
                </a:lnTo>
                <a:cubicBezTo>
                  <a:pt x="2694090" y="881158"/>
                  <a:pt x="2694501" y="882678"/>
                  <a:pt x="2695322" y="883910"/>
                </a:cubicBezTo>
                <a:cubicBezTo>
                  <a:pt x="2696144" y="885143"/>
                  <a:pt x="2697582" y="886170"/>
                  <a:pt x="2699636" y="886992"/>
                </a:cubicBezTo>
                <a:cubicBezTo>
                  <a:pt x="2701690" y="887813"/>
                  <a:pt x="2704402" y="888388"/>
                  <a:pt x="2707771" y="888717"/>
                </a:cubicBezTo>
                <a:cubicBezTo>
                  <a:pt x="2711139" y="889046"/>
                  <a:pt x="2715371" y="889210"/>
                  <a:pt x="2720465" y="889210"/>
                </a:cubicBezTo>
                <a:cubicBezTo>
                  <a:pt x="2725395" y="889210"/>
                  <a:pt x="2729586" y="889046"/>
                  <a:pt x="2733037" y="888717"/>
                </a:cubicBezTo>
                <a:cubicBezTo>
                  <a:pt x="2736487" y="888388"/>
                  <a:pt x="2739240" y="887813"/>
                  <a:pt x="2741294" y="886992"/>
                </a:cubicBezTo>
                <a:cubicBezTo>
                  <a:pt x="2743348" y="886170"/>
                  <a:pt x="2744827" y="885143"/>
                  <a:pt x="2745731" y="883910"/>
                </a:cubicBezTo>
                <a:cubicBezTo>
                  <a:pt x="2746635" y="882678"/>
                  <a:pt x="2747087" y="881158"/>
                  <a:pt x="2747087" y="879350"/>
                </a:cubicBezTo>
                <a:lnTo>
                  <a:pt x="2747087" y="855440"/>
                </a:lnTo>
                <a:cubicBezTo>
                  <a:pt x="2753003" y="862178"/>
                  <a:pt x="2758795" y="867929"/>
                  <a:pt x="2764465" y="872695"/>
                </a:cubicBezTo>
                <a:cubicBezTo>
                  <a:pt x="2770134" y="877460"/>
                  <a:pt x="2775886" y="881404"/>
                  <a:pt x="2781720" y="884527"/>
                </a:cubicBezTo>
                <a:cubicBezTo>
                  <a:pt x="2787553" y="887649"/>
                  <a:pt x="2793675" y="889909"/>
                  <a:pt x="2800084" y="891305"/>
                </a:cubicBezTo>
                <a:cubicBezTo>
                  <a:pt x="2806493" y="892702"/>
                  <a:pt x="2813394" y="893401"/>
                  <a:pt x="2820789" y="893401"/>
                </a:cubicBezTo>
                <a:cubicBezTo>
                  <a:pt x="2835743" y="893401"/>
                  <a:pt x="2849095" y="890443"/>
                  <a:pt x="2860845" y="884527"/>
                </a:cubicBezTo>
                <a:cubicBezTo>
                  <a:pt x="2872595" y="878611"/>
                  <a:pt x="2882496" y="870148"/>
                  <a:pt x="2890548" y="859138"/>
                </a:cubicBezTo>
                <a:cubicBezTo>
                  <a:pt x="2898600" y="848127"/>
                  <a:pt x="2904762" y="834817"/>
                  <a:pt x="2909035" y="819205"/>
                </a:cubicBezTo>
                <a:cubicBezTo>
                  <a:pt x="2913308" y="803594"/>
                  <a:pt x="2915444" y="786010"/>
                  <a:pt x="2915444" y="766455"/>
                </a:cubicBezTo>
                <a:cubicBezTo>
                  <a:pt x="2915444" y="750186"/>
                  <a:pt x="2913801" y="734698"/>
                  <a:pt x="2910514" y="719990"/>
                </a:cubicBezTo>
                <a:cubicBezTo>
                  <a:pt x="2907227" y="705283"/>
                  <a:pt x="2902010" y="692424"/>
                  <a:pt x="2894862" y="681413"/>
                </a:cubicBezTo>
                <a:cubicBezTo>
                  <a:pt x="2887713" y="670403"/>
                  <a:pt x="2878469" y="661653"/>
                  <a:pt x="2867131" y="655162"/>
                </a:cubicBezTo>
                <a:cubicBezTo>
                  <a:pt x="2855792" y="648671"/>
                  <a:pt x="2841988" y="645425"/>
                  <a:pt x="2825719" y="645425"/>
                </a:cubicBezTo>
                <a:cubicBezTo>
                  <a:pt x="2819146" y="645425"/>
                  <a:pt x="2812901" y="646000"/>
                  <a:pt x="2806985" y="647151"/>
                </a:cubicBezTo>
                <a:cubicBezTo>
                  <a:pt x="2801070" y="648301"/>
                  <a:pt x="2795318" y="650150"/>
                  <a:pt x="2789731" y="652697"/>
                </a:cubicBezTo>
                <a:cubicBezTo>
                  <a:pt x="2784143" y="655244"/>
                  <a:pt x="2778556" y="658489"/>
                  <a:pt x="2772969" y="662433"/>
                </a:cubicBezTo>
                <a:cubicBezTo>
                  <a:pt x="2767382" y="666377"/>
                  <a:pt x="2761794" y="671143"/>
                  <a:pt x="2756207" y="676730"/>
                </a:cubicBezTo>
                <a:lnTo>
                  <a:pt x="2756207" y="555207"/>
                </a:lnTo>
                <a:cubicBezTo>
                  <a:pt x="2756207" y="553564"/>
                  <a:pt x="2755714" y="552085"/>
                  <a:pt x="2754728" y="550770"/>
                </a:cubicBezTo>
                <a:cubicBezTo>
                  <a:pt x="2753742" y="549456"/>
                  <a:pt x="2752058" y="548346"/>
                  <a:pt x="2749675" y="547443"/>
                </a:cubicBezTo>
                <a:cubicBezTo>
                  <a:pt x="2747292" y="546539"/>
                  <a:pt x="2744129" y="545840"/>
                  <a:pt x="2740185" y="545347"/>
                </a:cubicBezTo>
                <a:cubicBezTo>
                  <a:pt x="2736241" y="544854"/>
                  <a:pt x="2731229" y="544608"/>
                  <a:pt x="2725149" y="544608"/>
                </a:cubicBezTo>
                <a:close/>
                <a:moveTo>
                  <a:pt x="0" y="0"/>
                </a:moveTo>
                <a:lnTo>
                  <a:pt x="12192000" y="0"/>
                </a:lnTo>
                <a:lnTo>
                  <a:pt x="12192000" y="6858000"/>
                </a:lnTo>
                <a:lnTo>
                  <a:pt x="0" y="6858000"/>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 name="Picture 2">
            <a:extLst>
              <a:ext uri="{FF2B5EF4-FFF2-40B4-BE49-F238E27FC236}">
                <a16:creationId xmlns:a16="http://schemas.microsoft.com/office/drawing/2014/main" id="{F518132A-79F5-1D95-CBE9-61168C628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10466" cy="6858000"/>
          </a:xfrm>
          <a:prstGeom prst="rect">
            <a:avLst/>
          </a:prstGeom>
        </p:spPr>
      </p:pic>
      <p:pic>
        <p:nvPicPr>
          <p:cNvPr id="5" name="Picture 4">
            <a:extLst>
              <a:ext uri="{FF2B5EF4-FFF2-40B4-BE49-F238E27FC236}">
                <a16:creationId xmlns:a16="http://schemas.microsoft.com/office/drawing/2014/main" id="{3D0B9A26-E39D-62BD-1EF8-30B5FC10C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66" y="0"/>
            <a:ext cx="6401434" cy="6858000"/>
          </a:xfrm>
          <a:prstGeom prst="rect">
            <a:avLst/>
          </a:prstGeom>
        </p:spPr>
      </p:pic>
    </p:spTree>
    <p:extLst>
      <p:ext uri="{BB962C8B-B14F-4D97-AF65-F5344CB8AC3E}">
        <p14:creationId xmlns:p14="http://schemas.microsoft.com/office/powerpoint/2010/main" val="184975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A142C178-C919-D3BF-EAAF-71965C3DA812}"/>
              </a:ext>
            </a:extLst>
          </p:cNvPr>
          <p:cNvSpPr/>
          <p:nvPr/>
        </p:nvSpPr>
        <p:spPr>
          <a:xfrm>
            <a:off x="0" y="0"/>
            <a:ext cx="12192000" cy="6858000"/>
          </a:xfrm>
          <a:custGeom>
            <a:avLst/>
            <a:gdLst/>
            <a:ahLst/>
            <a:cxnLst/>
            <a:rect l="l" t="t" r="r" b="b"/>
            <a:pathLst>
              <a:path w="12192000" h="6858000">
                <a:moveTo>
                  <a:pt x="5289796" y="1066173"/>
                </a:moveTo>
                <a:cubicBezTo>
                  <a:pt x="5305408" y="1066173"/>
                  <a:pt x="5316952" y="1071144"/>
                  <a:pt x="5324429" y="1081086"/>
                </a:cubicBezTo>
                <a:cubicBezTo>
                  <a:pt x="5331906" y="1091028"/>
                  <a:pt x="5335398" y="1104709"/>
                  <a:pt x="5334905" y="1122128"/>
                </a:cubicBezTo>
                <a:lnTo>
                  <a:pt x="5242222" y="1122128"/>
                </a:lnTo>
                <a:cubicBezTo>
                  <a:pt x="5242551" y="1114405"/>
                  <a:pt x="5243743" y="1107133"/>
                  <a:pt x="5245797" y="1100313"/>
                </a:cubicBezTo>
                <a:cubicBezTo>
                  <a:pt x="5247851" y="1093493"/>
                  <a:pt x="5250809" y="1087578"/>
                  <a:pt x="5254671" y="1082565"/>
                </a:cubicBezTo>
                <a:cubicBezTo>
                  <a:pt x="5258533" y="1077553"/>
                  <a:pt x="5263380" y="1073568"/>
                  <a:pt x="5269214" y="1070610"/>
                </a:cubicBezTo>
                <a:cubicBezTo>
                  <a:pt x="5275048" y="1067652"/>
                  <a:pt x="5281908" y="1066173"/>
                  <a:pt x="5289796" y="1066173"/>
                </a:cubicBezTo>
                <a:close/>
                <a:moveTo>
                  <a:pt x="5678717" y="1026487"/>
                </a:moveTo>
                <a:cubicBezTo>
                  <a:pt x="5672802" y="1026487"/>
                  <a:pt x="5667830" y="1026693"/>
                  <a:pt x="5663804" y="1027104"/>
                </a:cubicBezTo>
                <a:cubicBezTo>
                  <a:pt x="5659779" y="1027515"/>
                  <a:pt x="5656573" y="1028131"/>
                  <a:pt x="5654190" y="1028952"/>
                </a:cubicBezTo>
                <a:cubicBezTo>
                  <a:pt x="5651808" y="1029774"/>
                  <a:pt x="5650164" y="1030801"/>
                  <a:pt x="5649260" y="1032034"/>
                </a:cubicBezTo>
                <a:cubicBezTo>
                  <a:pt x="5648357" y="1033266"/>
                  <a:pt x="5647905" y="1034704"/>
                  <a:pt x="5647905" y="1036347"/>
                </a:cubicBezTo>
                <a:lnTo>
                  <a:pt x="5647905" y="1170934"/>
                </a:lnTo>
                <a:cubicBezTo>
                  <a:pt x="5647905" y="1187696"/>
                  <a:pt x="5649260" y="1201705"/>
                  <a:pt x="5651972" y="1212962"/>
                </a:cubicBezTo>
                <a:cubicBezTo>
                  <a:pt x="5654683" y="1224219"/>
                  <a:pt x="5659203" y="1234120"/>
                  <a:pt x="5665529" y="1242665"/>
                </a:cubicBezTo>
                <a:cubicBezTo>
                  <a:pt x="5671856" y="1251210"/>
                  <a:pt x="5680155" y="1257948"/>
                  <a:pt x="5690425" y="1262878"/>
                </a:cubicBezTo>
                <a:cubicBezTo>
                  <a:pt x="5700696" y="1267808"/>
                  <a:pt x="5713392" y="1270273"/>
                  <a:pt x="5728509" y="1270273"/>
                </a:cubicBezTo>
                <a:cubicBezTo>
                  <a:pt x="5741984" y="1270273"/>
                  <a:pt x="5755007" y="1266986"/>
                  <a:pt x="5767579" y="1260413"/>
                </a:cubicBezTo>
                <a:cubicBezTo>
                  <a:pt x="5780150" y="1253839"/>
                  <a:pt x="5792516" y="1243980"/>
                  <a:pt x="5804676" y="1230833"/>
                </a:cubicBezTo>
                <a:lnTo>
                  <a:pt x="5804676" y="1256222"/>
                </a:lnTo>
                <a:cubicBezTo>
                  <a:pt x="5804676" y="1257866"/>
                  <a:pt x="5805088" y="1259303"/>
                  <a:pt x="5805909" y="1260536"/>
                </a:cubicBezTo>
                <a:cubicBezTo>
                  <a:pt x="5806731" y="1261768"/>
                  <a:pt x="5808127" y="1262796"/>
                  <a:pt x="5810099" y="1263617"/>
                </a:cubicBezTo>
                <a:cubicBezTo>
                  <a:pt x="5812071" y="1264439"/>
                  <a:pt x="5814742" y="1265055"/>
                  <a:pt x="5818111" y="1265466"/>
                </a:cubicBezTo>
                <a:cubicBezTo>
                  <a:pt x="5821480" y="1265877"/>
                  <a:pt x="5825875" y="1266082"/>
                  <a:pt x="5831298" y="1266082"/>
                </a:cubicBezTo>
                <a:cubicBezTo>
                  <a:pt x="5836393" y="1266082"/>
                  <a:pt x="5840624" y="1265877"/>
                  <a:pt x="5843993" y="1265466"/>
                </a:cubicBezTo>
                <a:cubicBezTo>
                  <a:pt x="5847362" y="1265055"/>
                  <a:pt x="5850073" y="1264439"/>
                  <a:pt x="5852127" y="1263617"/>
                </a:cubicBezTo>
                <a:cubicBezTo>
                  <a:pt x="5854181" y="1262796"/>
                  <a:pt x="5855619" y="1261768"/>
                  <a:pt x="5856441" y="1260536"/>
                </a:cubicBezTo>
                <a:cubicBezTo>
                  <a:pt x="5857263" y="1259303"/>
                  <a:pt x="5857673" y="1257866"/>
                  <a:pt x="5857673" y="1256222"/>
                </a:cubicBezTo>
                <a:lnTo>
                  <a:pt x="5857673" y="1036347"/>
                </a:lnTo>
                <a:cubicBezTo>
                  <a:pt x="5857673" y="1034704"/>
                  <a:pt x="5857180" y="1033266"/>
                  <a:pt x="5856194" y="1032034"/>
                </a:cubicBezTo>
                <a:cubicBezTo>
                  <a:pt x="5855208" y="1030801"/>
                  <a:pt x="5853565" y="1029774"/>
                  <a:pt x="5851264" y="1028952"/>
                </a:cubicBezTo>
                <a:cubicBezTo>
                  <a:pt x="5848964" y="1028131"/>
                  <a:pt x="5845841" y="1027515"/>
                  <a:pt x="5841897" y="1027104"/>
                </a:cubicBezTo>
                <a:cubicBezTo>
                  <a:pt x="5837954" y="1026693"/>
                  <a:pt x="5832942" y="1026487"/>
                  <a:pt x="5826862" y="1026487"/>
                </a:cubicBezTo>
                <a:cubicBezTo>
                  <a:pt x="5820781" y="1026487"/>
                  <a:pt x="5815769" y="1026693"/>
                  <a:pt x="5811825" y="1027104"/>
                </a:cubicBezTo>
                <a:cubicBezTo>
                  <a:pt x="5807881" y="1027515"/>
                  <a:pt x="5804718" y="1028131"/>
                  <a:pt x="5802335" y="1028952"/>
                </a:cubicBezTo>
                <a:cubicBezTo>
                  <a:pt x="5799952" y="1029774"/>
                  <a:pt x="5798309" y="1030801"/>
                  <a:pt x="5797405" y="1032034"/>
                </a:cubicBezTo>
                <a:cubicBezTo>
                  <a:pt x="5796501" y="1033266"/>
                  <a:pt x="5796049" y="1034704"/>
                  <a:pt x="5796049" y="1036347"/>
                </a:cubicBezTo>
                <a:lnTo>
                  <a:pt x="5796049" y="1182520"/>
                </a:lnTo>
                <a:cubicBezTo>
                  <a:pt x="5787011" y="1193530"/>
                  <a:pt x="5778507" y="1201911"/>
                  <a:pt x="5770537" y="1207662"/>
                </a:cubicBezTo>
                <a:cubicBezTo>
                  <a:pt x="5762567" y="1213414"/>
                  <a:pt x="5754638" y="1216290"/>
                  <a:pt x="5746750" y="1216290"/>
                </a:cubicBezTo>
                <a:cubicBezTo>
                  <a:pt x="5740505" y="1216290"/>
                  <a:pt x="5735041" y="1215098"/>
                  <a:pt x="5730359" y="1212716"/>
                </a:cubicBezTo>
                <a:cubicBezTo>
                  <a:pt x="5725674" y="1210333"/>
                  <a:pt x="5721813" y="1206964"/>
                  <a:pt x="5718772" y="1202609"/>
                </a:cubicBezTo>
                <a:cubicBezTo>
                  <a:pt x="5715733" y="1198255"/>
                  <a:pt x="5713473" y="1193037"/>
                  <a:pt x="5711994" y="1186957"/>
                </a:cubicBezTo>
                <a:cubicBezTo>
                  <a:pt x="5710515" y="1180876"/>
                  <a:pt x="5709775" y="1172085"/>
                  <a:pt x="5709775" y="1160582"/>
                </a:cubicBezTo>
                <a:lnTo>
                  <a:pt x="5709775" y="1036347"/>
                </a:lnTo>
                <a:cubicBezTo>
                  <a:pt x="5709775" y="1034704"/>
                  <a:pt x="5709282" y="1033266"/>
                  <a:pt x="5708296" y="1032034"/>
                </a:cubicBezTo>
                <a:cubicBezTo>
                  <a:pt x="5707310" y="1030801"/>
                  <a:pt x="5705626" y="1029774"/>
                  <a:pt x="5703244" y="1028952"/>
                </a:cubicBezTo>
                <a:cubicBezTo>
                  <a:pt x="5700860" y="1028131"/>
                  <a:pt x="5697697" y="1027515"/>
                  <a:pt x="5693753" y="1027104"/>
                </a:cubicBezTo>
                <a:cubicBezTo>
                  <a:pt x="5689809" y="1026693"/>
                  <a:pt x="5684798" y="1026487"/>
                  <a:pt x="5678717" y="1026487"/>
                </a:cubicBezTo>
                <a:close/>
                <a:moveTo>
                  <a:pt x="6288759" y="1022297"/>
                </a:moveTo>
                <a:cubicBezTo>
                  <a:pt x="6274955" y="1022297"/>
                  <a:pt x="6262507" y="1024023"/>
                  <a:pt x="6251414" y="1027473"/>
                </a:cubicBezTo>
                <a:cubicBezTo>
                  <a:pt x="6240322" y="1030924"/>
                  <a:pt x="6230914" y="1035772"/>
                  <a:pt x="6223191" y="1042017"/>
                </a:cubicBezTo>
                <a:cubicBezTo>
                  <a:pt x="6215467" y="1048261"/>
                  <a:pt x="6209551" y="1055779"/>
                  <a:pt x="6205443" y="1064571"/>
                </a:cubicBezTo>
                <a:cubicBezTo>
                  <a:pt x="6201335" y="1073363"/>
                  <a:pt x="6199280" y="1083017"/>
                  <a:pt x="6199280" y="1093534"/>
                </a:cubicBezTo>
                <a:cubicBezTo>
                  <a:pt x="6199280" y="1103887"/>
                  <a:pt x="6200801" y="1112761"/>
                  <a:pt x="6203841" y="1120156"/>
                </a:cubicBezTo>
                <a:cubicBezTo>
                  <a:pt x="6206881" y="1127551"/>
                  <a:pt x="6210907" y="1133878"/>
                  <a:pt x="6215919" y="1139136"/>
                </a:cubicBezTo>
                <a:cubicBezTo>
                  <a:pt x="6220931" y="1144395"/>
                  <a:pt x="6226601" y="1148832"/>
                  <a:pt x="6232927" y="1152447"/>
                </a:cubicBezTo>
                <a:cubicBezTo>
                  <a:pt x="6239254" y="1156063"/>
                  <a:pt x="6245745" y="1159267"/>
                  <a:pt x="6252400" y="1162061"/>
                </a:cubicBezTo>
                <a:cubicBezTo>
                  <a:pt x="6259056" y="1164854"/>
                  <a:pt x="6265547" y="1167401"/>
                  <a:pt x="6271874" y="1169702"/>
                </a:cubicBezTo>
                <a:cubicBezTo>
                  <a:pt x="6278201" y="1172003"/>
                  <a:pt x="6283870" y="1174468"/>
                  <a:pt x="6288882" y="1177097"/>
                </a:cubicBezTo>
                <a:cubicBezTo>
                  <a:pt x="6293894" y="1179726"/>
                  <a:pt x="6297920" y="1182807"/>
                  <a:pt x="6300960" y="1186340"/>
                </a:cubicBezTo>
                <a:cubicBezTo>
                  <a:pt x="6304001" y="1189874"/>
                  <a:pt x="6305520" y="1194105"/>
                  <a:pt x="6305520" y="1199035"/>
                </a:cubicBezTo>
                <a:cubicBezTo>
                  <a:pt x="6305520" y="1203308"/>
                  <a:pt x="6304699" y="1207087"/>
                  <a:pt x="6303056" y="1210374"/>
                </a:cubicBezTo>
                <a:cubicBezTo>
                  <a:pt x="6301412" y="1213661"/>
                  <a:pt x="6298988" y="1216372"/>
                  <a:pt x="6295784" y="1218508"/>
                </a:cubicBezTo>
                <a:cubicBezTo>
                  <a:pt x="6292579" y="1220645"/>
                  <a:pt x="6288800" y="1222288"/>
                  <a:pt x="6284445" y="1223438"/>
                </a:cubicBezTo>
                <a:cubicBezTo>
                  <a:pt x="6280090" y="1224589"/>
                  <a:pt x="6275119" y="1225164"/>
                  <a:pt x="6269532" y="1225164"/>
                </a:cubicBezTo>
                <a:cubicBezTo>
                  <a:pt x="6260658" y="1225164"/>
                  <a:pt x="6252729" y="1224096"/>
                  <a:pt x="6245745" y="1221959"/>
                </a:cubicBezTo>
                <a:cubicBezTo>
                  <a:pt x="6238761" y="1219823"/>
                  <a:pt x="6232640" y="1217522"/>
                  <a:pt x="6227381" y="1215057"/>
                </a:cubicBezTo>
                <a:cubicBezTo>
                  <a:pt x="6222123" y="1212592"/>
                  <a:pt x="6217727" y="1210333"/>
                  <a:pt x="6214193" y="1208279"/>
                </a:cubicBezTo>
                <a:cubicBezTo>
                  <a:pt x="6210661" y="1206225"/>
                  <a:pt x="6207990" y="1205197"/>
                  <a:pt x="6206182" y="1205197"/>
                </a:cubicBezTo>
                <a:cubicBezTo>
                  <a:pt x="6204703" y="1205197"/>
                  <a:pt x="6203471" y="1205485"/>
                  <a:pt x="6202485" y="1206060"/>
                </a:cubicBezTo>
                <a:cubicBezTo>
                  <a:pt x="6201499" y="1206635"/>
                  <a:pt x="6200677" y="1207786"/>
                  <a:pt x="6200020" y="1209511"/>
                </a:cubicBezTo>
                <a:cubicBezTo>
                  <a:pt x="6199363" y="1211237"/>
                  <a:pt x="6198870" y="1213537"/>
                  <a:pt x="6198541" y="1216413"/>
                </a:cubicBezTo>
                <a:cubicBezTo>
                  <a:pt x="6198212" y="1219289"/>
                  <a:pt x="6198048" y="1223110"/>
                  <a:pt x="6198048" y="1227875"/>
                </a:cubicBezTo>
                <a:cubicBezTo>
                  <a:pt x="6198048" y="1235106"/>
                  <a:pt x="6198541" y="1240570"/>
                  <a:pt x="6199527" y="1244267"/>
                </a:cubicBezTo>
                <a:cubicBezTo>
                  <a:pt x="6200513" y="1247965"/>
                  <a:pt x="6201910" y="1250676"/>
                  <a:pt x="6203717" y="1252402"/>
                </a:cubicBezTo>
                <a:cubicBezTo>
                  <a:pt x="6205525" y="1254127"/>
                  <a:pt x="6208401" y="1255976"/>
                  <a:pt x="6212345" y="1257948"/>
                </a:cubicBezTo>
                <a:cubicBezTo>
                  <a:pt x="6216289" y="1259920"/>
                  <a:pt x="6221219" y="1261851"/>
                  <a:pt x="6227135" y="1263740"/>
                </a:cubicBezTo>
                <a:cubicBezTo>
                  <a:pt x="6233050" y="1265630"/>
                  <a:pt x="6239747" y="1267191"/>
                  <a:pt x="6247224" y="1268424"/>
                </a:cubicBezTo>
                <a:cubicBezTo>
                  <a:pt x="6254701" y="1269656"/>
                  <a:pt x="6262548" y="1270273"/>
                  <a:pt x="6270764" y="1270273"/>
                </a:cubicBezTo>
                <a:cubicBezTo>
                  <a:pt x="6284404" y="1270273"/>
                  <a:pt x="6297058" y="1268670"/>
                  <a:pt x="6308725" y="1265466"/>
                </a:cubicBezTo>
                <a:cubicBezTo>
                  <a:pt x="6320393" y="1262261"/>
                  <a:pt x="6330499" y="1257455"/>
                  <a:pt x="6339044" y="1251046"/>
                </a:cubicBezTo>
                <a:cubicBezTo>
                  <a:pt x="6347589" y="1244637"/>
                  <a:pt x="6354204" y="1236667"/>
                  <a:pt x="6358887" y="1227136"/>
                </a:cubicBezTo>
                <a:cubicBezTo>
                  <a:pt x="6363570" y="1217604"/>
                  <a:pt x="6365912" y="1206594"/>
                  <a:pt x="6365912" y="1194105"/>
                </a:cubicBezTo>
                <a:cubicBezTo>
                  <a:pt x="6365912" y="1184081"/>
                  <a:pt x="6364351" y="1175412"/>
                  <a:pt x="6361229" y="1168100"/>
                </a:cubicBezTo>
                <a:cubicBezTo>
                  <a:pt x="6358107" y="1160787"/>
                  <a:pt x="6353998" y="1154501"/>
                  <a:pt x="6348904" y="1149243"/>
                </a:cubicBezTo>
                <a:cubicBezTo>
                  <a:pt x="6343810" y="1143984"/>
                  <a:pt x="6338017" y="1139547"/>
                  <a:pt x="6331526" y="1135932"/>
                </a:cubicBezTo>
                <a:cubicBezTo>
                  <a:pt x="6325035" y="1132317"/>
                  <a:pt x="6318462" y="1129153"/>
                  <a:pt x="6311806" y="1126442"/>
                </a:cubicBezTo>
                <a:cubicBezTo>
                  <a:pt x="6305151" y="1123730"/>
                  <a:pt x="6298578" y="1121224"/>
                  <a:pt x="6292086" y="1118924"/>
                </a:cubicBezTo>
                <a:cubicBezTo>
                  <a:pt x="6285596" y="1116623"/>
                  <a:pt x="6279803" y="1114158"/>
                  <a:pt x="6274708" y="1111529"/>
                </a:cubicBezTo>
                <a:cubicBezTo>
                  <a:pt x="6269614" y="1108899"/>
                  <a:pt x="6265506" y="1105859"/>
                  <a:pt x="6262384" y="1102408"/>
                </a:cubicBezTo>
                <a:cubicBezTo>
                  <a:pt x="6259261" y="1098957"/>
                  <a:pt x="6257700" y="1094685"/>
                  <a:pt x="6257700" y="1089591"/>
                </a:cubicBezTo>
                <a:cubicBezTo>
                  <a:pt x="6257700" y="1086304"/>
                  <a:pt x="6258358" y="1083223"/>
                  <a:pt x="6259672" y="1080347"/>
                </a:cubicBezTo>
                <a:cubicBezTo>
                  <a:pt x="6260987" y="1077471"/>
                  <a:pt x="6262959" y="1074965"/>
                  <a:pt x="6265588" y="1072829"/>
                </a:cubicBezTo>
                <a:cubicBezTo>
                  <a:pt x="6268218" y="1070692"/>
                  <a:pt x="6271586" y="1069049"/>
                  <a:pt x="6275694" y="1067899"/>
                </a:cubicBezTo>
                <a:cubicBezTo>
                  <a:pt x="6279803" y="1066748"/>
                  <a:pt x="6284651" y="1066173"/>
                  <a:pt x="6290238" y="1066173"/>
                </a:cubicBezTo>
                <a:cubicBezTo>
                  <a:pt x="6298126" y="1066173"/>
                  <a:pt x="6305151" y="1067036"/>
                  <a:pt x="6311313" y="1068762"/>
                </a:cubicBezTo>
                <a:cubicBezTo>
                  <a:pt x="6317476" y="1070487"/>
                  <a:pt x="6322898" y="1072336"/>
                  <a:pt x="6327582" y="1074308"/>
                </a:cubicBezTo>
                <a:cubicBezTo>
                  <a:pt x="6332265" y="1076280"/>
                  <a:pt x="6336168" y="1078129"/>
                  <a:pt x="6339291" y="1079854"/>
                </a:cubicBezTo>
                <a:cubicBezTo>
                  <a:pt x="6342413" y="1081579"/>
                  <a:pt x="6344713" y="1082442"/>
                  <a:pt x="6346192" y="1082442"/>
                </a:cubicBezTo>
                <a:cubicBezTo>
                  <a:pt x="6347507" y="1082442"/>
                  <a:pt x="6348657" y="1082155"/>
                  <a:pt x="6349643" y="1081579"/>
                </a:cubicBezTo>
                <a:cubicBezTo>
                  <a:pt x="6350629" y="1081004"/>
                  <a:pt x="6351410" y="1079895"/>
                  <a:pt x="6351985" y="1078252"/>
                </a:cubicBezTo>
                <a:cubicBezTo>
                  <a:pt x="6352560" y="1076608"/>
                  <a:pt x="6352971" y="1074390"/>
                  <a:pt x="6353218" y="1071596"/>
                </a:cubicBezTo>
                <a:cubicBezTo>
                  <a:pt x="6353464" y="1068803"/>
                  <a:pt x="6353587" y="1065187"/>
                  <a:pt x="6353587" y="1060750"/>
                </a:cubicBezTo>
                <a:cubicBezTo>
                  <a:pt x="6353587" y="1056971"/>
                  <a:pt x="6353464" y="1053807"/>
                  <a:pt x="6353218" y="1051260"/>
                </a:cubicBezTo>
                <a:cubicBezTo>
                  <a:pt x="6352971" y="1048713"/>
                  <a:pt x="6352684" y="1046577"/>
                  <a:pt x="6352355" y="1044851"/>
                </a:cubicBezTo>
                <a:cubicBezTo>
                  <a:pt x="6352026" y="1043126"/>
                  <a:pt x="6351533" y="1041647"/>
                  <a:pt x="6350876" y="1040414"/>
                </a:cubicBezTo>
                <a:cubicBezTo>
                  <a:pt x="6350219" y="1039182"/>
                  <a:pt x="6349109" y="1037949"/>
                  <a:pt x="6347548" y="1036717"/>
                </a:cubicBezTo>
                <a:cubicBezTo>
                  <a:pt x="6345987" y="1035485"/>
                  <a:pt x="6343399" y="1034006"/>
                  <a:pt x="6339783" y="1032280"/>
                </a:cubicBezTo>
                <a:cubicBezTo>
                  <a:pt x="6336168" y="1030555"/>
                  <a:pt x="6331731" y="1028952"/>
                  <a:pt x="6326473" y="1027473"/>
                </a:cubicBezTo>
                <a:cubicBezTo>
                  <a:pt x="6321214" y="1025994"/>
                  <a:pt x="6315339" y="1024762"/>
                  <a:pt x="6308848" y="1023776"/>
                </a:cubicBezTo>
                <a:cubicBezTo>
                  <a:pt x="6302357" y="1022790"/>
                  <a:pt x="6295661" y="1022297"/>
                  <a:pt x="6288759" y="1022297"/>
                </a:cubicBezTo>
                <a:close/>
                <a:moveTo>
                  <a:pt x="5526759" y="1022297"/>
                </a:moveTo>
                <a:cubicBezTo>
                  <a:pt x="5512955" y="1022297"/>
                  <a:pt x="5500507" y="1024023"/>
                  <a:pt x="5489414" y="1027473"/>
                </a:cubicBezTo>
                <a:cubicBezTo>
                  <a:pt x="5478322" y="1030924"/>
                  <a:pt x="5468914" y="1035772"/>
                  <a:pt x="5461190" y="1042017"/>
                </a:cubicBezTo>
                <a:cubicBezTo>
                  <a:pt x="5453468" y="1048261"/>
                  <a:pt x="5447551" y="1055779"/>
                  <a:pt x="5443443" y="1064571"/>
                </a:cubicBezTo>
                <a:cubicBezTo>
                  <a:pt x="5439335" y="1073363"/>
                  <a:pt x="5437280" y="1083017"/>
                  <a:pt x="5437280" y="1093534"/>
                </a:cubicBezTo>
                <a:cubicBezTo>
                  <a:pt x="5437280" y="1103887"/>
                  <a:pt x="5438801" y="1112761"/>
                  <a:pt x="5441841" y="1120156"/>
                </a:cubicBezTo>
                <a:cubicBezTo>
                  <a:pt x="5444881" y="1127551"/>
                  <a:pt x="5448907" y="1133878"/>
                  <a:pt x="5453919" y="1139136"/>
                </a:cubicBezTo>
                <a:cubicBezTo>
                  <a:pt x="5458931" y="1144395"/>
                  <a:pt x="5464600" y="1148832"/>
                  <a:pt x="5470927" y="1152447"/>
                </a:cubicBezTo>
                <a:cubicBezTo>
                  <a:pt x="5477254" y="1156063"/>
                  <a:pt x="5483745" y="1159267"/>
                  <a:pt x="5490400" y="1162061"/>
                </a:cubicBezTo>
                <a:cubicBezTo>
                  <a:pt x="5497056" y="1164854"/>
                  <a:pt x="5503547" y="1167401"/>
                  <a:pt x="5509874" y="1169702"/>
                </a:cubicBezTo>
                <a:cubicBezTo>
                  <a:pt x="5516201" y="1172003"/>
                  <a:pt x="5521871" y="1174468"/>
                  <a:pt x="5526882" y="1177097"/>
                </a:cubicBezTo>
                <a:cubicBezTo>
                  <a:pt x="5531894" y="1179726"/>
                  <a:pt x="5535921" y="1182807"/>
                  <a:pt x="5538960" y="1186340"/>
                </a:cubicBezTo>
                <a:cubicBezTo>
                  <a:pt x="5542000" y="1189874"/>
                  <a:pt x="5543520" y="1194105"/>
                  <a:pt x="5543520" y="1199035"/>
                </a:cubicBezTo>
                <a:cubicBezTo>
                  <a:pt x="5543520" y="1203308"/>
                  <a:pt x="5542699" y="1207087"/>
                  <a:pt x="5541055" y="1210374"/>
                </a:cubicBezTo>
                <a:cubicBezTo>
                  <a:pt x="5539412" y="1213661"/>
                  <a:pt x="5536988" y="1216372"/>
                  <a:pt x="5533784" y="1218508"/>
                </a:cubicBezTo>
                <a:cubicBezTo>
                  <a:pt x="5530579" y="1220645"/>
                  <a:pt x="5526800" y="1222288"/>
                  <a:pt x="5522446" y="1223438"/>
                </a:cubicBezTo>
                <a:cubicBezTo>
                  <a:pt x="5518090" y="1224589"/>
                  <a:pt x="5513119" y="1225164"/>
                  <a:pt x="5507532" y="1225164"/>
                </a:cubicBezTo>
                <a:cubicBezTo>
                  <a:pt x="5498658" y="1225164"/>
                  <a:pt x="5490729" y="1224096"/>
                  <a:pt x="5483745" y="1221959"/>
                </a:cubicBezTo>
                <a:cubicBezTo>
                  <a:pt x="5476762" y="1219823"/>
                  <a:pt x="5470640" y="1217522"/>
                  <a:pt x="5465381" y="1215057"/>
                </a:cubicBezTo>
                <a:cubicBezTo>
                  <a:pt x="5460123" y="1212592"/>
                  <a:pt x="5455727" y="1210333"/>
                  <a:pt x="5452193" y="1208279"/>
                </a:cubicBezTo>
                <a:cubicBezTo>
                  <a:pt x="5448660" y="1206225"/>
                  <a:pt x="5445991" y="1205197"/>
                  <a:pt x="5444182" y="1205197"/>
                </a:cubicBezTo>
                <a:cubicBezTo>
                  <a:pt x="5442703" y="1205197"/>
                  <a:pt x="5441471" y="1205485"/>
                  <a:pt x="5440485" y="1206060"/>
                </a:cubicBezTo>
                <a:cubicBezTo>
                  <a:pt x="5439499" y="1206635"/>
                  <a:pt x="5438677" y="1207786"/>
                  <a:pt x="5438020" y="1209511"/>
                </a:cubicBezTo>
                <a:cubicBezTo>
                  <a:pt x="5437363" y="1211237"/>
                  <a:pt x="5436870" y="1213537"/>
                  <a:pt x="5436541" y="1216413"/>
                </a:cubicBezTo>
                <a:cubicBezTo>
                  <a:pt x="5436212" y="1219289"/>
                  <a:pt x="5436048" y="1223110"/>
                  <a:pt x="5436048" y="1227875"/>
                </a:cubicBezTo>
                <a:cubicBezTo>
                  <a:pt x="5436048" y="1235106"/>
                  <a:pt x="5436541" y="1240570"/>
                  <a:pt x="5437527" y="1244267"/>
                </a:cubicBezTo>
                <a:cubicBezTo>
                  <a:pt x="5438513" y="1247965"/>
                  <a:pt x="5439910" y="1250676"/>
                  <a:pt x="5441718" y="1252402"/>
                </a:cubicBezTo>
                <a:cubicBezTo>
                  <a:pt x="5443525" y="1254127"/>
                  <a:pt x="5446401" y="1255976"/>
                  <a:pt x="5450345" y="1257948"/>
                </a:cubicBezTo>
                <a:cubicBezTo>
                  <a:pt x="5454289" y="1259920"/>
                  <a:pt x="5459219" y="1261851"/>
                  <a:pt x="5465135" y="1263740"/>
                </a:cubicBezTo>
                <a:cubicBezTo>
                  <a:pt x="5471050" y="1265630"/>
                  <a:pt x="5477747" y="1267191"/>
                  <a:pt x="5485224" y="1268424"/>
                </a:cubicBezTo>
                <a:cubicBezTo>
                  <a:pt x="5492702" y="1269656"/>
                  <a:pt x="5500548" y="1270273"/>
                  <a:pt x="5508764" y="1270273"/>
                </a:cubicBezTo>
                <a:cubicBezTo>
                  <a:pt x="5522404" y="1270273"/>
                  <a:pt x="5535057" y="1268670"/>
                  <a:pt x="5546725" y="1265466"/>
                </a:cubicBezTo>
                <a:cubicBezTo>
                  <a:pt x="5558392" y="1262261"/>
                  <a:pt x="5568499" y="1257455"/>
                  <a:pt x="5577044" y="1251046"/>
                </a:cubicBezTo>
                <a:cubicBezTo>
                  <a:pt x="5585589" y="1244637"/>
                  <a:pt x="5592203" y="1236667"/>
                  <a:pt x="5596887" y="1227136"/>
                </a:cubicBezTo>
                <a:cubicBezTo>
                  <a:pt x="5601570" y="1217604"/>
                  <a:pt x="5603912" y="1206594"/>
                  <a:pt x="5603912" y="1194105"/>
                </a:cubicBezTo>
                <a:cubicBezTo>
                  <a:pt x="5603912" y="1184081"/>
                  <a:pt x="5602351" y="1175412"/>
                  <a:pt x="5599229" y="1168100"/>
                </a:cubicBezTo>
                <a:cubicBezTo>
                  <a:pt x="5596106" y="1160787"/>
                  <a:pt x="5591998" y="1154501"/>
                  <a:pt x="5586904" y="1149243"/>
                </a:cubicBezTo>
                <a:cubicBezTo>
                  <a:pt x="5581810" y="1143984"/>
                  <a:pt x="5576017" y="1139547"/>
                  <a:pt x="5569526" y="1135932"/>
                </a:cubicBezTo>
                <a:cubicBezTo>
                  <a:pt x="5563036" y="1132317"/>
                  <a:pt x="5556461" y="1129153"/>
                  <a:pt x="5549806" y="1126442"/>
                </a:cubicBezTo>
                <a:cubicBezTo>
                  <a:pt x="5543151" y="1123730"/>
                  <a:pt x="5536577" y="1121224"/>
                  <a:pt x="5530086" y="1118924"/>
                </a:cubicBezTo>
                <a:cubicBezTo>
                  <a:pt x="5523596" y="1116623"/>
                  <a:pt x="5517803" y="1114158"/>
                  <a:pt x="5512708" y="1111529"/>
                </a:cubicBezTo>
                <a:cubicBezTo>
                  <a:pt x="5507614" y="1108899"/>
                  <a:pt x="5503506" y="1105859"/>
                  <a:pt x="5500383" y="1102408"/>
                </a:cubicBezTo>
                <a:cubicBezTo>
                  <a:pt x="5497261" y="1098957"/>
                  <a:pt x="5495700" y="1094685"/>
                  <a:pt x="5495700" y="1089591"/>
                </a:cubicBezTo>
                <a:cubicBezTo>
                  <a:pt x="5495700" y="1086304"/>
                  <a:pt x="5496358" y="1083223"/>
                  <a:pt x="5497672" y="1080347"/>
                </a:cubicBezTo>
                <a:cubicBezTo>
                  <a:pt x="5498987" y="1077471"/>
                  <a:pt x="5500959" y="1074965"/>
                  <a:pt x="5503588" y="1072829"/>
                </a:cubicBezTo>
                <a:cubicBezTo>
                  <a:pt x="5506217" y="1070692"/>
                  <a:pt x="5509586" y="1069049"/>
                  <a:pt x="5513694" y="1067899"/>
                </a:cubicBezTo>
                <a:cubicBezTo>
                  <a:pt x="5517803" y="1066748"/>
                  <a:pt x="5522650" y="1066173"/>
                  <a:pt x="5528238" y="1066173"/>
                </a:cubicBezTo>
                <a:cubicBezTo>
                  <a:pt x="5536125" y="1066173"/>
                  <a:pt x="5543151" y="1067036"/>
                  <a:pt x="5549313" y="1068762"/>
                </a:cubicBezTo>
                <a:cubicBezTo>
                  <a:pt x="5555475" y="1070487"/>
                  <a:pt x="5560898" y="1072336"/>
                  <a:pt x="5565582" y="1074308"/>
                </a:cubicBezTo>
                <a:cubicBezTo>
                  <a:pt x="5570265" y="1076280"/>
                  <a:pt x="5574168" y="1078129"/>
                  <a:pt x="5577290" y="1079854"/>
                </a:cubicBezTo>
                <a:cubicBezTo>
                  <a:pt x="5580413" y="1081579"/>
                  <a:pt x="5582713" y="1082442"/>
                  <a:pt x="5584192" y="1082442"/>
                </a:cubicBezTo>
                <a:cubicBezTo>
                  <a:pt x="5585507" y="1082442"/>
                  <a:pt x="5586657" y="1082155"/>
                  <a:pt x="5587643" y="1081579"/>
                </a:cubicBezTo>
                <a:cubicBezTo>
                  <a:pt x="5588630" y="1081004"/>
                  <a:pt x="5589410" y="1079895"/>
                  <a:pt x="5589985" y="1078252"/>
                </a:cubicBezTo>
                <a:cubicBezTo>
                  <a:pt x="5590560" y="1076608"/>
                  <a:pt x="5590971" y="1074390"/>
                  <a:pt x="5591217" y="1071596"/>
                </a:cubicBezTo>
                <a:cubicBezTo>
                  <a:pt x="5591464" y="1068803"/>
                  <a:pt x="5591587" y="1065187"/>
                  <a:pt x="5591587" y="1060750"/>
                </a:cubicBezTo>
                <a:cubicBezTo>
                  <a:pt x="5591587" y="1056971"/>
                  <a:pt x="5591464" y="1053807"/>
                  <a:pt x="5591217" y="1051260"/>
                </a:cubicBezTo>
                <a:cubicBezTo>
                  <a:pt x="5590971" y="1048713"/>
                  <a:pt x="5590683" y="1046577"/>
                  <a:pt x="5590355" y="1044851"/>
                </a:cubicBezTo>
                <a:cubicBezTo>
                  <a:pt x="5590026" y="1043126"/>
                  <a:pt x="5589533" y="1041647"/>
                  <a:pt x="5588876" y="1040414"/>
                </a:cubicBezTo>
                <a:cubicBezTo>
                  <a:pt x="5588218" y="1039182"/>
                  <a:pt x="5587109" y="1037949"/>
                  <a:pt x="5585548" y="1036717"/>
                </a:cubicBezTo>
                <a:cubicBezTo>
                  <a:pt x="5583987" y="1035485"/>
                  <a:pt x="5581399" y="1034006"/>
                  <a:pt x="5577784" y="1032280"/>
                </a:cubicBezTo>
                <a:cubicBezTo>
                  <a:pt x="5574168" y="1030555"/>
                  <a:pt x="5569732" y="1028952"/>
                  <a:pt x="5564473" y="1027473"/>
                </a:cubicBezTo>
                <a:cubicBezTo>
                  <a:pt x="5559215" y="1025994"/>
                  <a:pt x="5553340" y="1024762"/>
                  <a:pt x="5546848" y="1023776"/>
                </a:cubicBezTo>
                <a:cubicBezTo>
                  <a:pt x="5540357" y="1022790"/>
                  <a:pt x="5533660" y="1022297"/>
                  <a:pt x="5526759" y="1022297"/>
                </a:cubicBezTo>
                <a:close/>
                <a:moveTo>
                  <a:pt x="5291275" y="1022297"/>
                </a:moveTo>
                <a:cubicBezTo>
                  <a:pt x="5273856" y="1022297"/>
                  <a:pt x="5258204" y="1025173"/>
                  <a:pt x="5244318" y="1030924"/>
                </a:cubicBezTo>
                <a:cubicBezTo>
                  <a:pt x="5230432" y="1036676"/>
                  <a:pt x="5218641" y="1045016"/>
                  <a:pt x="5208945" y="1055944"/>
                </a:cubicBezTo>
                <a:cubicBezTo>
                  <a:pt x="5199250" y="1066872"/>
                  <a:pt x="5191855" y="1080183"/>
                  <a:pt x="5186761" y="1095876"/>
                </a:cubicBezTo>
                <a:cubicBezTo>
                  <a:pt x="5181667" y="1111570"/>
                  <a:pt x="5179119" y="1129194"/>
                  <a:pt x="5179119" y="1148750"/>
                </a:cubicBezTo>
                <a:cubicBezTo>
                  <a:pt x="5179119" y="1169291"/>
                  <a:pt x="5181543" y="1187203"/>
                  <a:pt x="5186391" y="1202486"/>
                </a:cubicBezTo>
                <a:cubicBezTo>
                  <a:pt x="5191239" y="1217769"/>
                  <a:pt x="5198593" y="1230422"/>
                  <a:pt x="5208452" y="1240446"/>
                </a:cubicBezTo>
                <a:cubicBezTo>
                  <a:pt x="5218312" y="1250471"/>
                  <a:pt x="5230596" y="1257948"/>
                  <a:pt x="5245304" y="1262878"/>
                </a:cubicBezTo>
                <a:cubicBezTo>
                  <a:pt x="5260011" y="1267808"/>
                  <a:pt x="5277143" y="1270273"/>
                  <a:pt x="5296698" y="1270273"/>
                </a:cubicBezTo>
                <a:cubicBezTo>
                  <a:pt x="5307544" y="1270273"/>
                  <a:pt x="5317733" y="1269574"/>
                  <a:pt x="5327264" y="1268177"/>
                </a:cubicBezTo>
                <a:cubicBezTo>
                  <a:pt x="5336796" y="1266781"/>
                  <a:pt x="5345258" y="1265137"/>
                  <a:pt x="5352653" y="1263247"/>
                </a:cubicBezTo>
                <a:cubicBezTo>
                  <a:pt x="5360048" y="1261358"/>
                  <a:pt x="5366128" y="1259427"/>
                  <a:pt x="5370894" y="1257455"/>
                </a:cubicBezTo>
                <a:cubicBezTo>
                  <a:pt x="5375659" y="1255483"/>
                  <a:pt x="5378576" y="1253922"/>
                  <a:pt x="5379644" y="1252771"/>
                </a:cubicBezTo>
                <a:cubicBezTo>
                  <a:pt x="5380713" y="1251621"/>
                  <a:pt x="5381575" y="1250430"/>
                  <a:pt x="5382233" y="1249197"/>
                </a:cubicBezTo>
                <a:cubicBezTo>
                  <a:pt x="5382890" y="1247965"/>
                  <a:pt x="5383383" y="1246445"/>
                  <a:pt x="5383711" y="1244637"/>
                </a:cubicBezTo>
                <a:cubicBezTo>
                  <a:pt x="5384040" y="1242829"/>
                  <a:pt x="5384288" y="1240652"/>
                  <a:pt x="5384451" y="1238105"/>
                </a:cubicBezTo>
                <a:cubicBezTo>
                  <a:pt x="5384615" y="1235558"/>
                  <a:pt x="5384697" y="1232476"/>
                  <a:pt x="5384697" y="1228861"/>
                </a:cubicBezTo>
                <a:cubicBezTo>
                  <a:pt x="5384697" y="1224753"/>
                  <a:pt x="5384574" y="1221343"/>
                  <a:pt x="5384328" y="1218631"/>
                </a:cubicBezTo>
                <a:cubicBezTo>
                  <a:pt x="5384081" y="1215920"/>
                  <a:pt x="5383629" y="1213825"/>
                  <a:pt x="5382972" y="1212346"/>
                </a:cubicBezTo>
                <a:cubicBezTo>
                  <a:pt x="5382315" y="1210867"/>
                  <a:pt x="5381493" y="1209840"/>
                  <a:pt x="5380507" y="1209265"/>
                </a:cubicBezTo>
                <a:cubicBezTo>
                  <a:pt x="5379521" y="1208690"/>
                  <a:pt x="5378289" y="1208402"/>
                  <a:pt x="5376810" y="1208402"/>
                </a:cubicBezTo>
                <a:cubicBezTo>
                  <a:pt x="5374345" y="1208402"/>
                  <a:pt x="5371140" y="1209183"/>
                  <a:pt x="5367196" y="1210744"/>
                </a:cubicBezTo>
                <a:cubicBezTo>
                  <a:pt x="5363252" y="1212305"/>
                  <a:pt x="5358281" y="1214030"/>
                  <a:pt x="5352283" y="1215920"/>
                </a:cubicBezTo>
                <a:cubicBezTo>
                  <a:pt x="5346285" y="1217810"/>
                  <a:pt x="5339178" y="1219535"/>
                  <a:pt x="5330961" y="1221097"/>
                </a:cubicBezTo>
                <a:cubicBezTo>
                  <a:pt x="5322745" y="1222658"/>
                  <a:pt x="5313213" y="1223438"/>
                  <a:pt x="5302368" y="1223438"/>
                </a:cubicBezTo>
                <a:cubicBezTo>
                  <a:pt x="5291687" y="1223438"/>
                  <a:pt x="5282525" y="1222041"/>
                  <a:pt x="5274883" y="1219248"/>
                </a:cubicBezTo>
                <a:cubicBezTo>
                  <a:pt x="5267243" y="1216454"/>
                  <a:pt x="5260997" y="1212387"/>
                  <a:pt x="5256150" y="1207046"/>
                </a:cubicBezTo>
                <a:cubicBezTo>
                  <a:pt x="5251302" y="1201705"/>
                  <a:pt x="5247769" y="1195214"/>
                  <a:pt x="5245550" y="1187573"/>
                </a:cubicBezTo>
                <a:cubicBezTo>
                  <a:pt x="5243332" y="1179932"/>
                  <a:pt x="5242222" y="1171427"/>
                  <a:pt x="5242222" y="1162061"/>
                </a:cubicBezTo>
                <a:lnTo>
                  <a:pt x="5376070" y="1162061"/>
                </a:lnTo>
                <a:cubicBezTo>
                  <a:pt x="5381986" y="1162061"/>
                  <a:pt x="5386628" y="1160253"/>
                  <a:pt x="5389997" y="1156638"/>
                </a:cubicBezTo>
                <a:cubicBezTo>
                  <a:pt x="5393366" y="1153022"/>
                  <a:pt x="5395050" y="1147435"/>
                  <a:pt x="5395050" y="1139876"/>
                </a:cubicBezTo>
                <a:lnTo>
                  <a:pt x="5395050" y="1130016"/>
                </a:lnTo>
                <a:cubicBezTo>
                  <a:pt x="5395050" y="1114569"/>
                  <a:pt x="5393078" y="1100272"/>
                  <a:pt x="5389134" y="1087126"/>
                </a:cubicBezTo>
                <a:cubicBezTo>
                  <a:pt x="5385190" y="1073979"/>
                  <a:pt x="5379028" y="1062599"/>
                  <a:pt x="5370647" y="1052986"/>
                </a:cubicBezTo>
                <a:cubicBezTo>
                  <a:pt x="5362267" y="1043372"/>
                  <a:pt x="5351544" y="1035854"/>
                  <a:pt x="5338479" y="1030431"/>
                </a:cubicBezTo>
                <a:cubicBezTo>
                  <a:pt x="5325415" y="1025008"/>
                  <a:pt x="5309681" y="1022297"/>
                  <a:pt x="5291275" y="1022297"/>
                </a:cubicBezTo>
                <a:close/>
                <a:moveTo>
                  <a:pt x="4984238" y="995182"/>
                </a:moveTo>
                <a:lnTo>
                  <a:pt x="5013325" y="995182"/>
                </a:lnTo>
                <a:cubicBezTo>
                  <a:pt x="5020720" y="995182"/>
                  <a:pt x="5026512" y="995429"/>
                  <a:pt x="5030703" y="995922"/>
                </a:cubicBezTo>
                <a:cubicBezTo>
                  <a:pt x="5034894" y="996415"/>
                  <a:pt x="5038632" y="997072"/>
                  <a:pt x="5041919" y="997894"/>
                </a:cubicBezTo>
                <a:cubicBezTo>
                  <a:pt x="5052765" y="1000852"/>
                  <a:pt x="5060570" y="1005946"/>
                  <a:pt x="5065336" y="1013177"/>
                </a:cubicBezTo>
                <a:cubicBezTo>
                  <a:pt x="5070101" y="1020407"/>
                  <a:pt x="5072484" y="1029281"/>
                  <a:pt x="5072484" y="1039798"/>
                </a:cubicBezTo>
                <a:cubicBezTo>
                  <a:pt x="5072484" y="1046700"/>
                  <a:pt x="5071334" y="1052945"/>
                  <a:pt x="5069034" y="1058532"/>
                </a:cubicBezTo>
                <a:cubicBezTo>
                  <a:pt x="5066733" y="1064119"/>
                  <a:pt x="5063282" y="1068926"/>
                  <a:pt x="5058680" y="1072952"/>
                </a:cubicBezTo>
                <a:cubicBezTo>
                  <a:pt x="5054079" y="1076978"/>
                  <a:pt x="5048327" y="1080100"/>
                  <a:pt x="5041425" y="1082319"/>
                </a:cubicBezTo>
                <a:cubicBezTo>
                  <a:pt x="5034524" y="1084537"/>
                  <a:pt x="5026471" y="1085647"/>
                  <a:pt x="5017269" y="1085647"/>
                </a:cubicBezTo>
                <a:lnTo>
                  <a:pt x="4984238" y="1085647"/>
                </a:lnTo>
                <a:close/>
                <a:moveTo>
                  <a:pt x="6081074" y="968561"/>
                </a:moveTo>
                <a:cubicBezTo>
                  <a:pt x="6075158" y="968561"/>
                  <a:pt x="6070187" y="968766"/>
                  <a:pt x="6066161" y="969177"/>
                </a:cubicBezTo>
                <a:cubicBezTo>
                  <a:pt x="6062134" y="969588"/>
                  <a:pt x="6058930" y="970245"/>
                  <a:pt x="6056547" y="971149"/>
                </a:cubicBezTo>
                <a:cubicBezTo>
                  <a:pt x="6054165" y="972053"/>
                  <a:pt x="6052521" y="973162"/>
                  <a:pt x="6051617" y="974477"/>
                </a:cubicBezTo>
                <a:cubicBezTo>
                  <a:pt x="6050714" y="975791"/>
                  <a:pt x="6050262" y="977270"/>
                  <a:pt x="6050262" y="978914"/>
                </a:cubicBezTo>
                <a:lnTo>
                  <a:pt x="6050262" y="1027966"/>
                </a:lnTo>
                <a:lnTo>
                  <a:pt x="6024133" y="1027966"/>
                </a:lnTo>
                <a:cubicBezTo>
                  <a:pt x="6022490" y="1027966"/>
                  <a:pt x="6021052" y="1028377"/>
                  <a:pt x="6019819" y="1029199"/>
                </a:cubicBezTo>
                <a:cubicBezTo>
                  <a:pt x="6018587" y="1030020"/>
                  <a:pt x="6017560" y="1031376"/>
                  <a:pt x="6016738" y="1033266"/>
                </a:cubicBezTo>
                <a:cubicBezTo>
                  <a:pt x="6015916" y="1035156"/>
                  <a:pt x="6015300" y="1037744"/>
                  <a:pt x="6014889" y="1041031"/>
                </a:cubicBezTo>
                <a:cubicBezTo>
                  <a:pt x="6014479" y="1044317"/>
                  <a:pt x="6014273" y="1048344"/>
                  <a:pt x="6014273" y="1053109"/>
                </a:cubicBezTo>
                <a:cubicBezTo>
                  <a:pt x="6014273" y="1062147"/>
                  <a:pt x="6015095" y="1068597"/>
                  <a:pt x="6016738" y="1072459"/>
                </a:cubicBezTo>
                <a:cubicBezTo>
                  <a:pt x="6018381" y="1076321"/>
                  <a:pt x="6020764" y="1078252"/>
                  <a:pt x="6023886" y="1078252"/>
                </a:cubicBezTo>
                <a:lnTo>
                  <a:pt x="6050262" y="1078252"/>
                </a:lnTo>
                <a:lnTo>
                  <a:pt x="6050262" y="1190901"/>
                </a:lnTo>
                <a:cubicBezTo>
                  <a:pt x="6050262" y="1204376"/>
                  <a:pt x="6051658" y="1216043"/>
                  <a:pt x="6054452" y="1225903"/>
                </a:cubicBezTo>
                <a:cubicBezTo>
                  <a:pt x="6057246" y="1235763"/>
                  <a:pt x="6061600" y="1243939"/>
                  <a:pt x="6067516" y="1250430"/>
                </a:cubicBezTo>
                <a:cubicBezTo>
                  <a:pt x="6073432" y="1256921"/>
                  <a:pt x="6080909" y="1261727"/>
                  <a:pt x="6089947" y="1264850"/>
                </a:cubicBezTo>
                <a:cubicBezTo>
                  <a:pt x="6098986" y="1267972"/>
                  <a:pt x="6109667" y="1269533"/>
                  <a:pt x="6121992" y="1269533"/>
                </a:cubicBezTo>
                <a:cubicBezTo>
                  <a:pt x="6126593" y="1269533"/>
                  <a:pt x="6131154" y="1269287"/>
                  <a:pt x="6135673" y="1268794"/>
                </a:cubicBezTo>
                <a:cubicBezTo>
                  <a:pt x="6140192" y="1268301"/>
                  <a:pt x="6144382" y="1267602"/>
                  <a:pt x="6148244" y="1266698"/>
                </a:cubicBezTo>
                <a:cubicBezTo>
                  <a:pt x="6152106" y="1265795"/>
                  <a:pt x="6155475" y="1264726"/>
                  <a:pt x="6158350" y="1263494"/>
                </a:cubicBezTo>
                <a:cubicBezTo>
                  <a:pt x="6161226" y="1262261"/>
                  <a:pt x="6163403" y="1260865"/>
                  <a:pt x="6164882" y="1259303"/>
                </a:cubicBezTo>
                <a:cubicBezTo>
                  <a:pt x="6166361" y="1257742"/>
                  <a:pt x="6167553" y="1255031"/>
                  <a:pt x="6168457" y="1251169"/>
                </a:cubicBezTo>
                <a:cubicBezTo>
                  <a:pt x="6169361" y="1247307"/>
                  <a:pt x="6169812" y="1241761"/>
                  <a:pt x="6169812" y="1234531"/>
                </a:cubicBezTo>
                <a:cubicBezTo>
                  <a:pt x="6169812" y="1229929"/>
                  <a:pt x="6169607" y="1226150"/>
                  <a:pt x="6169196" y="1223192"/>
                </a:cubicBezTo>
                <a:cubicBezTo>
                  <a:pt x="6168785" y="1220234"/>
                  <a:pt x="6168333" y="1217892"/>
                  <a:pt x="6167840" y="1216167"/>
                </a:cubicBezTo>
                <a:cubicBezTo>
                  <a:pt x="6167347" y="1214441"/>
                  <a:pt x="6166649" y="1213291"/>
                  <a:pt x="6165745" y="1212716"/>
                </a:cubicBezTo>
                <a:cubicBezTo>
                  <a:pt x="6164841" y="1212140"/>
                  <a:pt x="6163896" y="1211853"/>
                  <a:pt x="6162910" y="1211853"/>
                </a:cubicBezTo>
                <a:cubicBezTo>
                  <a:pt x="6161760" y="1211853"/>
                  <a:pt x="6160487" y="1212140"/>
                  <a:pt x="6159090" y="1212716"/>
                </a:cubicBezTo>
                <a:cubicBezTo>
                  <a:pt x="6157693" y="1213291"/>
                  <a:pt x="6155968" y="1213948"/>
                  <a:pt x="6153913" y="1214688"/>
                </a:cubicBezTo>
                <a:cubicBezTo>
                  <a:pt x="6151859" y="1215427"/>
                  <a:pt x="6149518" y="1216084"/>
                  <a:pt x="6146888" y="1216659"/>
                </a:cubicBezTo>
                <a:cubicBezTo>
                  <a:pt x="6144259" y="1217235"/>
                  <a:pt x="6141301" y="1217522"/>
                  <a:pt x="6138014" y="1217522"/>
                </a:cubicBezTo>
                <a:cubicBezTo>
                  <a:pt x="6128319" y="1217522"/>
                  <a:pt x="6121581" y="1214523"/>
                  <a:pt x="6117802" y="1208525"/>
                </a:cubicBezTo>
                <a:cubicBezTo>
                  <a:pt x="6114022" y="1202527"/>
                  <a:pt x="6112132" y="1193530"/>
                  <a:pt x="6112132" y="1181534"/>
                </a:cubicBezTo>
                <a:lnTo>
                  <a:pt x="6112132" y="1078252"/>
                </a:lnTo>
                <a:lnTo>
                  <a:pt x="6160199" y="1078252"/>
                </a:lnTo>
                <a:cubicBezTo>
                  <a:pt x="6163321" y="1078252"/>
                  <a:pt x="6165704" y="1076321"/>
                  <a:pt x="6167347" y="1072459"/>
                </a:cubicBezTo>
                <a:cubicBezTo>
                  <a:pt x="6168991" y="1068597"/>
                  <a:pt x="6169812" y="1062147"/>
                  <a:pt x="6169812" y="1053109"/>
                </a:cubicBezTo>
                <a:cubicBezTo>
                  <a:pt x="6169812" y="1048344"/>
                  <a:pt x="6169607" y="1044317"/>
                  <a:pt x="6169196" y="1041031"/>
                </a:cubicBezTo>
                <a:cubicBezTo>
                  <a:pt x="6168785" y="1037744"/>
                  <a:pt x="6168169" y="1035156"/>
                  <a:pt x="6167347" y="1033266"/>
                </a:cubicBezTo>
                <a:cubicBezTo>
                  <a:pt x="6166526" y="1031376"/>
                  <a:pt x="6165499" y="1030020"/>
                  <a:pt x="6164266" y="1029199"/>
                </a:cubicBezTo>
                <a:cubicBezTo>
                  <a:pt x="6163034" y="1028377"/>
                  <a:pt x="6161596" y="1027966"/>
                  <a:pt x="6159952" y="1027966"/>
                </a:cubicBezTo>
                <a:lnTo>
                  <a:pt x="6112132" y="1027966"/>
                </a:lnTo>
                <a:lnTo>
                  <a:pt x="6112132" y="978914"/>
                </a:lnTo>
                <a:cubicBezTo>
                  <a:pt x="6112132" y="977270"/>
                  <a:pt x="6111639" y="975791"/>
                  <a:pt x="6110653" y="974477"/>
                </a:cubicBezTo>
                <a:cubicBezTo>
                  <a:pt x="6109667" y="973162"/>
                  <a:pt x="6108024" y="972053"/>
                  <a:pt x="6105723" y="971149"/>
                </a:cubicBezTo>
                <a:cubicBezTo>
                  <a:pt x="6103423" y="970245"/>
                  <a:pt x="6100259" y="969588"/>
                  <a:pt x="6096233" y="969177"/>
                </a:cubicBezTo>
                <a:cubicBezTo>
                  <a:pt x="6092207" y="968766"/>
                  <a:pt x="6087154" y="968561"/>
                  <a:pt x="6081074" y="968561"/>
                </a:cubicBezTo>
                <a:close/>
                <a:moveTo>
                  <a:pt x="4938636" y="945637"/>
                </a:moveTo>
                <a:cubicBezTo>
                  <a:pt x="4933213" y="945637"/>
                  <a:pt x="4928653" y="947239"/>
                  <a:pt x="4924956" y="950443"/>
                </a:cubicBezTo>
                <a:cubicBezTo>
                  <a:pt x="4921258" y="953648"/>
                  <a:pt x="4919410" y="958865"/>
                  <a:pt x="4919410" y="966096"/>
                </a:cubicBezTo>
                <a:lnTo>
                  <a:pt x="4919410" y="1255729"/>
                </a:lnTo>
                <a:cubicBezTo>
                  <a:pt x="4919410" y="1257373"/>
                  <a:pt x="4919903" y="1258852"/>
                  <a:pt x="4920889" y="1260166"/>
                </a:cubicBezTo>
                <a:cubicBezTo>
                  <a:pt x="4921875" y="1261481"/>
                  <a:pt x="4923601" y="1262549"/>
                  <a:pt x="4926065" y="1263371"/>
                </a:cubicBezTo>
                <a:cubicBezTo>
                  <a:pt x="4928530" y="1264192"/>
                  <a:pt x="4931858" y="1264850"/>
                  <a:pt x="4936048" y="1265343"/>
                </a:cubicBezTo>
                <a:cubicBezTo>
                  <a:pt x="4940239" y="1265836"/>
                  <a:pt x="4945456" y="1266082"/>
                  <a:pt x="4951701" y="1266082"/>
                </a:cubicBezTo>
                <a:cubicBezTo>
                  <a:pt x="4958110" y="1266082"/>
                  <a:pt x="4963368" y="1265836"/>
                  <a:pt x="4967476" y="1265343"/>
                </a:cubicBezTo>
                <a:cubicBezTo>
                  <a:pt x="4971585" y="1264850"/>
                  <a:pt x="4974871" y="1264192"/>
                  <a:pt x="4977337" y="1263371"/>
                </a:cubicBezTo>
                <a:cubicBezTo>
                  <a:pt x="4979801" y="1262549"/>
                  <a:pt x="4981568" y="1261481"/>
                  <a:pt x="4982637" y="1260166"/>
                </a:cubicBezTo>
                <a:cubicBezTo>
                  <a:pt x="4983704" y="1258852"/>
                  <a:pt x="4984238" y="1257373"/>
                  <a:pt x="4984238" y="1255729"/>
                </a:cubicBezTo>
                <a:lnTo>
                  <a:pt x="4984238" y="1134206"/>
                </a:lnTo>
                <a:lnTo>
                  <a:pt x="5004452" y="1134206"/>
                </a:lnTo>
                <a:cubicBezTo>
                  <a:pt x="5011354" y="1134206"/>
                  <a:pt x="5017433" y="1135275"/>
                  <a:pt x="5022692" y="1137411"/>
                </a:cubicBezTo>
                <a:cubicBezTo>
                  <a:pt x="5027950" y="1139547"/>
                  <a:pt x="5032594" y="1142711"/>
                  <a:pt x="5036619" y="1146901"/>
                </a:cubicBezTo>
                <a:cubicBezTo>
                  <a:pt x="5040646" y="1151091"/>
                  <a:pt x="5044301" y="1156309"/>
                  <a:pt x="5047588" y="1162554"/>
                </a:cubicBezTo>
                <a:cubicBezTo>
                  <a:pt x="5050875" y="1168798"/>
                  <a:pt x="5054243" y="1175947"/>
                  <a:pt x="5057694" y="1183999"/>
                </a:cubicBezTo>
                <a:lnTo>
                  <a:pt x="5086288" y="1255236"/>
                </a:lnTo>
                <a:cubicBezTo>
                  <a:pt x="5086945" y="1257208"/>
                  <a:pt x="5087767" y="1258893"/>
                  <a:pt x="5088753" y="1260289"/>
                </a:cubicBezTo>
                <a:cubicBezTo>
                  <a:pt x="5089739" y="1261686"/>
                  <a:pt x="5091423" y="1262837"/>
                  <a:pt x="5093807" y="1263740"/>
                </a:cubicBezTo>
                <a:cubicBezTo>
                  <a:pt x="5096189" y="1264644"/>
                  <a:pt x="5099434" y="1265261"/>
                  <a:pt x="5103543" y="1265589"/>
                </a:cubicBezTo>
                <a:cubicBezTo>
                  <a:pt x="5107651" y="1265918"/>
                  <a:pt x="5113156" y="1266082"/>
                  <a:pt x="5120058" y="1266082"/>
                </a:cubicBezTo>
                <a:cubicBezTo>
                  <a:pt x="5128274" y="1266082"/>
                  <a:pt x="5134766" y="1265918"/>
                  <a:pt x="5139531" y="1265589"/>
                </a:cubicBezTo>
                <a:cubicBezTo>
                  <a:pt x="5144297" y="1265261"/>
                  <a:pt x="5147912" y="1264685"/>
                  <a:pt x="5150377" y="1263864"/>
                </a:cubicBezTo>
                <a:cubicBezTo>
                  <a:pt x="5152843" y="1263042"/>
                  <a:pt x="5154403" y="1262015"/>
                  <a:pt x="5155060" y="1260782"/>
                </a:cubicBezTo>
                <a:cubicBezTo>
                  <a:pt x="5155718" y="1259550"/>
                  <a:pt x="5156046" y="1258030"/>
                  <a:pt x="5156046" y="1256222"/>
                </a:cubicBezTo>
                <a:cubicBezTo>
                  <a:pt x="5156046" y="1254579"/>
                  <a:pt x="5155636" y="1252319"/>
                  <a:pt x="5154814" y="1249444"/>
                </a:cubicBezTo>
                <a:cubicBezTo>
                  <a:pt x="5153992" y="1246568"/>
                  <a:pt x="5152349" y="1242008"/>
                  <a:pt x="5149884" y="1235763"/>
                </a:cubicBezTo>
                <a:lnTo>
                  <a:pt x="5123016" y="1172906"/>
                </a:lnTo>
                <a:cubicBezTo>
                  <a:pt x="5119894" y="1165347"/>
                  <a:pt x="5116689" y="1158569"/>
                  <a:pt x="5113402" y="1152570"/>
                </a:cubicBezTo>
                <a:cubicBezTo>
                  <a:pt x="5110116" y="1146572"/>
                  <a:pt x="5106624" y="1141232"/>
                  <a:pt x="5102926" y="1136548"/>
                </a:cubicBezTo>
                <a:cubicBezTo>
                  <a:pt x="5099230" y="1131865"/>
                  <a:pt x="5095285" y="1127880"/>
                  <a:pt x="5091094" y="1124593"/>
                </a:cubicBezTo>
                <a:cubicBezTo>
                  <a:pt x="5086905" y="1121306"/>
                  <a:pt x="5082426" y="1118513"/>
                  <a:pt x="5077661" y="1116212"/>
                </a:cubicBezTo>
                <a:cubicBezTo>
                  <a:pt x="5087520" y="1113090"/>
                  <a:pt x="5096312" y="1108982"/>
                  <a:pt x="5104036" y="1103887"/>
                </a:cubicBezTo>
                <a:cubicBezTo>
                  <a:pt x="5111759" y="1098793"/>
                  <a:pt x="5118251" y="1092795"/>
                  <a:pt x="5123509" y="1085893"/>
                </a:cubicBezTo>
                <a:cubicBezTo>
                  <a:pt x="5128768" y="1078991"/>
                  <a:pt x="5132752" y="1071144"/>
                  <a:pt x="5135464" y="1062353"/>
                </a:cubicBezTo>
                <a:cubicBezTo>
                  <a:pt x="5138175" y="1053561"/>
                  <a:pt x="5139531" y="1043824"/>
                  <a:pt x="5139531" y="1033143"/>
                </a:cubicBezTo>
                <a:cubicBezTo>
                  <a:pt x="5139531" y="1020489"/>
                  <a:pt x="5137641" y="1009274"/>
                  <a:pt x="5133862" y="999496"/>
                </a:cubicBezTo>
                <a:cubicBezTo>
                  <a:pt x="5130082" y="989718"/>
                  <a:pt x="5124618" y="981255"/>
                  <a:pt x="5117470" y="974107"/>
                </a:cubicBezTo>
                <a:cubicBezTo>
                  <a:pt x="5110321" y="966959"/>
                  <a:pt x="5101612" y="961166"/>
                  <a:pt x="5091341" y="956729"/>
                </a:cubicBezTo>
                <a:cubicBezTo>
                  <a:pt x="5081070" y="952292"/>
                  <a:pt x="5069526" y="949170"/>
                  <a:pt x="5056708" y="947362"/>
                </a:cubicBezTo>
                <a:cubicBezTo>
                  <a:pt x="5052271" y="946869"/>
                  <a:pt x="5047342" y="946458"/>
                  <a:pt x="5041919" y="946130"/>
                </a:cubicBezTo>
                <a:cubicBezTo>
                  <a:pt x="5036496" y="945801"/>
                  <a:pt x="5029594" y="945637"/>
                  <a:pt x="5021213" y="945637"/>
                </a:cubicBezTo>
                <a:close/>
                <a:moveTo>
                  <a:pt x="5946896" y="921480"/>
                </a:moveTo>
                <a:cubicBezTo>
                  <a:pt x="5940816" y="921480"/>
                  <a:pt x="5935803" y="921726"/>
                  <a:pt x="5931859" y="922219"/>
                </a:cubicBezTo>
                <a:cubicBezTo>
                  <a:pt x="5927915" y="922712"/>
                  <a:pt x="5924752" y="923411"/>
                  <a:pt x="5922369" y="924315"/>
                </a:cubicBezTo>
                <a:cubicBezTo>
                  <a:pt x="5919987" y="925218"/>
                  <a:pt x="5918303" y="926328"/>
                  <a:pt x="5917316" y="927642"/>
                </a:cubicBezTo>
                <a:cubicBezTo>
                  <a:pt x="5916330" y="928957"/>
                  <a:pt x="5915837" y="930436"/>
                  <a:pt x="5915837" y="932079"/>
                </a:cubicBezTo>
                <a:lnTo>
                  <a:pt x="5915837" y="1256222"/>
                </a:lnTo>
                <a:cubicBezTo>
                  <a:pt x="5915837" y="1257866"/>
                  <a:pt x="5916330" y="1259303"/>
                  <a:pt x="5917316" y="1260536"/>
                </a:cubicBezTo>
                <a:cubicBezTo>
                  <a:pt x="5918303" y="1261768"/>
                  <a:pt x="5919987" y="1262796"/>
                  <a:pt x="5922369" y="1263617"/>
                </a:cubicBezTo>
                <a:cubicBezTo>
                  <a:pt x="5924752" y="1264439"/>
                  <a:pt x="5927915" y="1265055"/>
                  <a:pt x="5931859" y="1265466"/>
                </a:cubicBezTo>
                <a:cubicBezTo>
                  <a:pt x="5935803" y="1265877"/>
                  <a:pt x="5940816" y="1266082"/>
                  <a:pt x="5946896" y="1266082"/>
                </a:cubicBezTo>
                <a:cubicBezTo>
                  <a:pt x="5952976" y="1266082"/>
                  <a:pt x="5957989" y="1265877"/>
                  <a:pt x="5961932" y="1265466"/>
                </a:cubicBezTo>
                <a:cubicBezTo>
                  <a:pt x="5965876" y="1265055"/>
                  <a:pt x="5969039" y="1264439"/>
                  <a:pt x="5971422" y="1263617"/>
                </a:cubicBezTo>
                <a:cubicBezTo>
                  <a:pt x="5973805" y="1262796"/>
                  <a:pt x="5975489" y="1261768"/>
                  <a:pt x="5976475" y="1260536"/>
                </a:cubicBezTo>
                <a:cubicBezTo>
                  <a:pt x="5977462" y="1259303"/>
                  <a:pt x="5977954" y="1257866"/>
                  <a:pt x="5977954" y="1256222"/>
                </a:cubicBezTo>
                <a:lnTo>
                  <a:pt x="5977954" y="932079"/>
                </a:lnTo>
                <a:cubicBezTo>
                  <a:pt x="5977954" y="930436"/>
                  <a:pt x="5977462" y="928957"/>
                  <a:pt x="5976475" y="927642"/>
                </a:cubicBezTo>
                <a:cubicBezTo>
                  <a:pt x="5975489" y="926328"/>
                  <a:pt x="5973805" y="925218"/>
                  <a:pt x="5971422" y="924315"/>
                </a:cubicBezTo>
                <a:cubicBezTo>
                  <a:pt x="5969039" y="923411"/>
                  <a:pt x="5965876" y="922712"/>
                  <a:pt x="5961932" y="922219"/>
                </a:cubicBezTo>
                <a:cubicBezTo>
                  <a:pt x="5957989" y="921726"/>
                  <a:pt x="5952976" y="921480"/>
                  <a:pt x="5946896" y="921480"/>
                </a:cubicBezTo>
                <a:close/>
                <a:moveTo>
                  <a:pt x="0" y="0"/>
                </a:moveTo>
                <a:lnTo>
                  <a:pt x="12192000" y="0"/>
                </a:lnTo>
                <a:lnTo>
                  <a:pt x="12192000" y="6858000"/>
                </a:lnTo>
                <a:lnTo>
                  <a:pt x="0" y="6858000"/>
                </a:lnTo>
                <a:close/>
              </a:path>
            </a:pathLst>
          </a:cu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44" name="Group 43">
            <a:extLst>
              <a:ext uri="{FF2B5EF4-FFF2-40B4-BE49-F238E27FC236}">
                <a16:creationId xmlns:a16="http://schemas.microsoft.com/office/drawing/2014/main" id="{5979449D-AFD6-FA81-1D9D-0C6E60C87BAB}"/>
              </a:ext>
            </a:extLst>
          </p:cNvPr>
          <p:cNvGrpSpPr/>
          <p:nvPr/>
        </p:nvGrpSpPr>
        <p:grpSpPr>
          <a:xfrm>
            <a:off x="5010420" y="1547964"/>
            <a:ext cx="2171160" cy="2083268"/>
            <a:chOff x="5095876" y="2202482"/>
            <a:chExt cx="2171160" cy="2083268"/>
          </a:xfrm>
        </p:grpSpPr>
        <p:sp>
          <p:nvSpPr>
            <p:cNvPr id="36" name="Rectangle: Rounded Corners 35">
              <a:extLst>
                <a:ext uri="{FF2B5EF4-FFF2-40B4-BE49-F238E27FC236}">
                  <a16:creationId xmlns:a16="http://schemas.microsoft.com/office/drawing/2014/main" id="{CA373D65-344E-0F7F-E5DE-807D63983EF5}"/>
                </a:ext>
              </a:extLst>
            </p:cNvPr>
            <p:cNvSpPr/>
            <p:nvPr/>
          </p:nvSpPr>
          <p:spPr>
            <a:xfrm>
              <a:off x="5095876" y="2202482"/>
              <a:ext cx="1931068" cy="2083268"/>
            </a:xfrm>
            <a:prstGeom prst="roundRect">
              <a:avLst/>
            </a:prstGeom>
            <a:solidFill>
              <a:schemeClr val="tx1">
                <a:alpha val="26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21F8442B-FB06-BA7B-7DB7-2CECF69D5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968" y="2214938"/>
              <a:ext cx="1931068" cy="1976186"/>
            </a:xfrm>
            <a:prstGeom prst="rect">
              <a:avLst/>
            </a:prstGeom>
          </p:spPr>
        </p:pic>
      </p:grpSp>
      <p:grpSp>
        <p:nvGrpSpPr>
          <p:cNvPr id="45" name="Group 44">
            <a:extLst>
              <a:ext uri="{FF2B5EF4-FFF2-40B4-BE49-F238E27FC236}">
                <a16:creationId xmlns:a16="http://schemas.microsoft.com/office/drawing/2014/main" id="{83C60B73-9794-1BB4-B553-1CAF9F2C3A50}"/>
              </a:ext>
            </a:extLst>
          </p:cNvPr>
          <p:cNvGrpSpPr/>
          <p:nvPr/>
        </p:nvGrpSpPr>
        <p:grpSpPr>
          <a:xfrm>
            <a:off x="7497875" y="1562629"/>
            <a:ext cx="2132263" cy="2083268"/>
            <a:chOff x="7583331" y="2217147"/>
            <a:chExt cx="2132263" cy="2083268"/>
          </a:xfrm>
        </p:grpSpPr>
        <p:sp>
          <p:nvSpPr>
            <p:cNvPr id="37" name="Rectangle: Rounded Corners 36">
              <a:extLst>
                <a:ext uri="{FF2B5EF4-FFF2-40B4-BE49-F238E27FC236}">
                  <a16:creationId xmlns:a16="http://schemas.microsoft.com/office/drawing/2014/main" id="{113C5598-3AF6-8B73-B0F1-46D235E40C4A}"/>
                </a:ext>
              </a:extLst>
            </p:cNvPr>
            <p:cNvSpPr/>
            <p:nvPr/>
          </p:nvSpPr>
          <p:spPr>
            <a:xfrm>
              <a:off x="7583331" y="2217147"/>
              <a:ext cx="1931068" cy="2083268"/>
            </a:xfrm>
            <a:prstGeom prst="roundRect">
              <a:avLst/>
            </a:prstGeom>
            <a:solidFill>
              <a:schemeClr val="tx1">
                <a:alpha val="26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D06FB27-7FA6-D256-4E75-002F0BBEA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423" y="2231780"/>
              <a:ext cx="1892171" cy="1927374"/>
            </a:xfrm>
            <a:prstGeom prst="rect">
              <a:avLst/>
            </a:prstGeom>
          </p:spPr>
        </p:pic>
      </p:grpSp>
      <p:grpSp>
        <p:nvGrpSpPr>
          <p:cNvPr id="43" name="Group 42">
            <a:extLst>
              <a:ext uri="{FF2B5EF4-FFF2-40B4-BE49-F238E27FC236}">
                <a16:creationId xmlns:a16="http://schemas.microsoft.com/office/drawing/2014/main" id="{9B731D81-3355-18DA-C6B3-C8AC57994DE1}"/>
              </a:ext>
            </a:extLst>
          </p:cNvPr>
          <p:cNvGrpSpPr/>
          <p:nvPr/>
        </p:nvGrpSpPr>
        <p:grpSpPr>
          <a:xfrm>
            <a:off x="2522965" y="1533299"/>
            <a:ext cx="2171160" cy="2083268"/>
            <a:chOff x="2608421" y="2187817"/>
            <a:chExt cx="2171160" cy="2083268"/>
          </a:xfrm>
        </p:grpSpPr>
        <p:sp>
          <p:nvSpPr>
            <p:cNvPr id="35" name="Rectangle: Rounded Corners 34">
              <a:extLst>
                <a:ext uri="{FF2B5EF4-FFF2-40B4-BE49-F238E27FC236}">
                  <a16:creationId xmlns:a16="http://schemas.microsoft.com/office/drawing/2014/main" id="{3DFA1A7D-D0D0-83C3-0CD5-DCD4A8911880}"/>
                </a:ext>
              </a:extLst>
            </p:cNvPr>
            <p:cNvSpPr/>
            <p:nvPr/>
          </p:nvSpPr>
          <p:spPr>
            <a:xfrm>
              <a:off x="2608421" y="2187817"/>
              <a:ext cx="1931068" cy="2083268"/>
            </a:xfrm>
            <a:prstGeom prst="roundRect">
              <a:avLst/>
            </a:prstGeom>
            <a:solidFill>
              <a:schemeClr val="tx1">
                <a:alpha val="26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BA425B56-0688-E208-5883-6EC75F3BC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513" y="2222079"/>
              <a:ext cx="1931068" cy="1976186"/>
            </a:xfrm>
            <a:prstGeom prst="rect">
              <a:avLst/>
            </a:prstGeom>
          </p:spPr>
        </p:pic>
      </p:grpSp>
      <p:grpSp>
        <p:nvGrpSpPr>
          <p:cNvPr id="46" name="Group 45">
            <a:extLst>
              <a:ext uri="{FF2B5EF4-FFF2-40B4-BE49-F238E27FC236}">
                <a16:creationId xmlns:a16="http://schemas.microsoft.com/office/drawing/2014/main" id="{5ED4E721-477F-5A61-5096-DB57C1C03CBD}"/>
              </a:ext>
            </a:extLst>
          </p:cNvPr>
          <p:cNvGrpSpPr/>
          <p:nvPr/>
        </p:nvGrpSpPr>
        <p:grpSpPr>
          <a:xfrm>
            <a:off x="9985330" y="1577294"/>
            <a:ext cx="2062523" cy="2083268"/>
            <a:chOff x="10070786" y="2231812"/>
            <a:chExt cx="2062523" cy="2083268"/>
          </a:xfrm>
        </p:grpSpPr>
        <p:sp>
          <p:nvSpPr>
            <p:cNvPr id="38" name="Rectangle: Rounded Corners 37">
              <a:extLst>
                <a:ext uri="{FF2B5EF4-FFF2-40B4-BE49-F238E27FC236}">
                  <a16:creationId xmlns:a16="http://schemas.microsoft.com/office/drawing/2014/main" id="{BD2D79AC-0803-7723-DE23-47BD6AE9EBF5}"/>
                </a:ext>
              </a:extLst>
            </p:cNvPr>
            <p:cNvSpPr/>
            <p:nvPr/>
          </p:nvSpPr>
          <p:spPr>
            <a:xfrm>
              <a:off x="10070786" y="2231812"/>
              <a:ext cx="1931068" cy="2083268"/>
            </a:xfrm>
            <a:prstGeom prst="roundRect">
              <a:avLst/>
            </a:prstGeom>
            <a:solidFill>
              <a:schemeClr val="tx1">
                <a:alpha val="26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ABF8A66B-B84D-6B9D-2766-EACB161FB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672" y="2265765"/>
              <a:ext cx="1802637" cy="1888888"/>
            </a:xfrm>
            <a:prstGeom prst="rect">
              <a:avLst/>
            </a:prstGeom>
          </p:spPr>
        </p:pic>
      </p:grpSp>
      <p:grpSp>
        <p:nvGrpSpPr>
          <p:cNvPr id="42" name="Group 41">
            <a:extLst>
              <a:ext uri="{FF2B5EF4-FFF2-40B4-BE49-F238E27FC236}">
                <a16:creationId xmlns:a16="http://schemas.microsoft.com/office/drawing/2014/main" id="{8A8D7313-FAB8-719C-CD17-47DF46123DED}"/>
              </a:ext>
            </a:extLst>
          </p:cNvPr>
          <p:cNvGrpSpPr/>
          <p:nvPr/>
        </p:nvGrpSpPr>
        <p:grpSpPr>
          <a:xfrm>
            <a:off x="104690" y="1492214"/>
            <a:ext cx="2042916" cy="2083268"/>
            <a:chOff x="190146" y="2146732"/>
            <a:chExt cx="2042916" cy="2083268"/>
          </a:xfrm>
        </p:grpSpPr>
        <p:sp>
          <p:nvSpPr>
            <p:cNvPr id="12" name="Rectangle: Rounded Corners 11">
              <a:extLst>
                <a:ext uri="{FF2B5EF4-FFF2-40B4-BE49-F238E27FC236}">
                  <a16:creationId xmlns:a16="http://schemas.microsoft.com/office/drawing/2014/main" id="{E2E69DA9-421C-747F-7B80-5A6E77ED84DD}"/>
                </a:ext>
              </a:extLst>
            </p:cNvPr>
            <p:cNvSpPr/>
            <p:nvPr/>
          </p:nvSpPr>
          <p:spPr>
            <a:xfrm>
              <a:off x="190146" y="2146732"/>
              <a:ext cx="1931068" cy="2083268"/>
            </a:xfrm>
            <a:prstGeom prst="roundRect">
              <a:avLst/>
            </a:prstGeom>
            <a:solidFill>
              <a:schemeClr val="tx1">
                <a:alpha val="26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9F35DAB2-0648-A34B-C410-E9A0BC469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08" y="2222078"/>
              <a:ext cx="1853154" cy="1932575"/>
            </a:xfrm>
            <a:prstGeom prst="rect">
              <a:avLst/>
            </a:prstGeom>
          </p:spPr>
        </p:pic>
      </p:grpSp>
      <p:cxnSp>
        <p:nvCxnSpPr>
          <p:cNvPr id="23" name="Straight Arrow Connector 22">
            <a:extLst>
              <a:ext uri="{FF2B5EF4-FFF2-40B4-BE49-F238E27FC236}">
                <a16:creationId xmlns:a16="http://schemas.microsoft.com/office/drawing/2014/main" id="{DDE9C27D-FA02-4422-D832-69D483A46D0D}"/>
              </a:ext>
            </a:extLst>
          </p:cNvPr>
          <p:cNvCxnSpPr>
            <a:cxnSpLocks/>
            <a:endCxn id="9" idx="1"/>
          </p:cNvCxnSpPr>
          <p:nvPr/>
        </p:nvCxnSpPr>
        <p:spPr>
          <a:xfrm>
            <a:off x="2147606" y="2555654"/>
            <a:ext cx="615451" cy="0"/>
          </a:xfrm>
          <a:prstGeom prst="straightConnector1">
            <a:avLst/>
          </a:prstGeom>
          <a:ln w="76200">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32ECE79-704F-C2A0-640E-35AFA998BA65}"/>
              </a:ext>
            </a:extLst>
          </p:cNvPr>
          <p:cNvCxnSpPr>
            <a:cxnSpLocks/>
            <a:stCxn id="9" idx="3"/>
            <a:endCxn id="3" idx="1"/>
          </p:cNvCxnSpPr>
          <p:nvPr/>
        </p:nvCxnSpPr>
        <p:spPr>
          <a:xfrm flipV="1">
            <a:off x="4694125" y="2548513"/>
            <a:ext cx="556387" cy="7141"/>
          </a:xfrm>
          <a:prstGeom prst="straightConnector1">
            <a:avLst/>
          </a:prstGeom>
          <a:ln w="76200">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8513B4C-B274-BEE9-59CE-A4FAF5C734B3}"/>
              </a:ext>
            </a:extLst>
          </p:cNvPr>
          <p:cNvCxnSpPr>
            <a:stCxn id="3" idx="3"/>
            <a:endCxn id="5" idx="1"/>
          </p:cNvCxnSpPr>
          <p:nvPr/>
        </p:nvCxnSpPr>
        <p:spPr>
          <a:xfrm flipV="1">
            <a:off x="7181580" y="2540949"/>
            <a:ext cx="556387" cy="7564"/>
          </a:xfrm>
          <a:prstGeom prst="straightConnector1">
            <a:avLst/>
          </a:prstGeom>
          <a:ln w="76200">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A4741CD-5723-CF87-521C-2FDB0716DFC0}"/>
              </a:ext>
            </a:extLst>
          </p:cNvPr>
          <p:cNvCxnSpPr>
            <a:endCxn id="11" idx="1"/>
          </p:cNvCxnSpPr>
          <p:nvPr/>
        </p:nvCxnSpPr>
        <p:spPr>
          <a:xfrm flipV="1">
            <a:off x="9571447" y="2555691"/>
            <a:ext cx="673769" cy="19242"/>
          </a:xfrm>
          <a:prstGeom prst="straightConnector1">
            <a:avLst/>
          </a:prstGeom>
          <a:ln w="76200">
            <a:tailEnd type="triangle"/>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4F8E66C4-A14C-73BC-2F25-04F6FE77208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844" b="39679"/>
          <a:stretch/>
        </p:blipFill>
        <p:spPr bwMode="auto">
          <a:xfrm>
            <a:off x="1687067" y="3629208"/>
            <a:ext cx="9263797" cy="3124887"/>
          </a:xfrm>
          <a:prstGeom prst="rect">
            <a:avLst/>
          </a:prstGeom>
          <a:ln>
            <a:solidFill>
              <a:srgbClr val="28A745"/>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4997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1CF483ED-899D-5538-CEA7-F09126277604}"/>
              </a:ext>
            </a:extLst>
          </p:cNvPr>
          <p:cNvSpPr/>
          <p:nvPr/>
        </p:nvSpPr>
        <p:spPr>
          <a:xfrm>
            <a:off x="0" y="0"/>
            <a:ext cx="12192000" cy="6858000"/>
          </a:xfrm>
          <a:custGeom>
            <a:avLst/>
            <a:gdLst/>
            <a:ahLst/>
            <a:cxnLst/>
            <a:rect l="l" t="t" r="r" b="b"/>
            <a:pathLst>
              <a:path w="12192000" h="6858000">
                <a:moveTo>
                  <a:pt x="11064406" y="5627552"/>
                </a:moveTo>
                <a:cubicBezTo>
                  <a:pt x="11045607" y="5627552"/>
                  <a:pt x="11036208" y="5637152"/>
                  <a:pt x="11036208" y="5656350"/>
                </a:cubicBezTo>
                <a:lnTo>
                  <a:pt x="11036208" y="5725946"/>
                </a:lnTo>
                <a:cubicBezTo>
                  <a:pt x="11036208" y="5736079"/>
                  <a:pt x="11039608" y="5744412"/>
                  <a:pt x="11046407" y="5750945"/>
                </a:cubicBezTo>
                <a:lnTo>
                  <a:pt x="11140202" y="5839739"/>
                </a:lnTo>
                <a:lnTo>
                  <a:pt x="11140202" y="5901136"/>
                </a:lnTo>
                <a:lnTo>
                  <a:pt x="11083005" y="5901136"/>
                </a:lnTo>
                <a:lnTo>
                  <a:pt x="11083005" y="5837339"/>
                </a:lnTo>
                <a:lnTo>
                  <a:pt x="11036208" y="5837339"/>
                </a:lnTo>
                <a:lnTo>
                  <a:pt x="11036208" y="5911935"/>
                </a:lnTo>
                <a:cubicBezTo>
                  <a:pt x="11036208" y="5931001"/>
                  <a:pt x="11045607" y="5940533"/>
                  <a:pt x="11064406" y="5940533"/>
                </a:cubicBezTo>
                <a:lnTo>
                  <a:pt x="11158600" y="5940533"/>
                </a:lnTo>
                <a:cubicBezTo>
                  <a:pt x="11177533" y="5940533"/>
                  <a:pt x="11186999" y="5931001"/>
                  <a:pt x="11186999" y="5911935"/>
                </a:cubicBezTo>
                <a:lnTo>
                  <a:pt x="11186999" y="5837339"/>
                </a:lnTo>
                <a:cubicBezTo>
                  <a:pt x="11186999" y="5826807"/>
                  <a:pt x="11183599" y="5818341"/>
                  <a:pt x="11176799" y="5811941"/>
                </a:cubicBezTo>
                <a:lnTo>
                  <a:pt x="11083005" y="5723546"/>
                </a:lnTo>
                <a:lnTo>
                  <a:pt x="11083005" y="5666950"/>
                </a:lnTo>
                <a:lnTo>
                  <a:pt x="11140202" y="5666950"/>
                </a:lnTo>
                <a:lnTo>
                  <a:pt x="11140202" y="5725946"/>
                </a:lnTo>
                <a:lnTo>
                  <a:pt x="11186999" y="5725946"/>
                </a:lnTo>
                <a:lnTo>
                  <a:pt x="11186999" y="5655951"/>
                </a:lnTo>
                <a:cubicBezTo>
                  <a:pt x="11186999" y="5637019"/>
                  <a:pt x="11177533" y="5627552"/>
                  <a:pt x="11158600" y="5627552"/>
                </a:cubicBezTo>
                <a:close/>
                <a:moveTo>
                  <a:pt x="11037008" y="5141777"/>
                </a:moveTo>
                <a:lnTo>
                  <a:pt x="11037008" y="5454758"/>
                </a:lnTo>
                <a:lnTo>
                  <a:pt x="11082605" y="5454758"/>
                </a:lnTo>
                <a:lnTo>
                  <a:pt x="11082605" y="5280369"/>
                </a:lnTo>
                <a:cubicBezTo>
                  <a:pt x="11082605" y="5274903"/>
                  <a:pt x="11081605" y="5267370"/>
                  <a:pt x="11079605" y="5257770"/>
                </a:cubicBezTo>
                <a:lnTo>
                  <a:pt x="11154601" y="5454758"/>
                </a:lnTo>
                <a:lnTo>
                  <a:pt x="11195598" y="5454758"/>
                </a:lnTo>
                <a:lnTo>
                  <a:pt x="11195598" y="5141777"/>
                </a:lnTo>
                <a:lnTo>
                  <a:pt x="11150001" y="5141777"/>
                </a:lnTo>
                <a:lnTo>
                  <a:pt x="11150001" y="5312167"/>
                </a:lnTo>
                <a:cubicBezTo>
                  <a:pt x="11150001" y="5317633"/>
                  <a:pt x="11151001" y="5325166"/>
                  <a:pt x="11153001" y="5334765"/>
                </a:cubicBezTo>
                <a:lnTo>
                  <a:pt x="11078005" y="5141777"/>
                </a:lnTo>
                <a:close/>
                <a:moveTo>
                  <a:pt x="11083805" y="4696200"/>
                </a:moveTo>
                <a:lnTo>
                  <a:pt x="11148001" y="4696200"/>
                </a:lnTo>
                <a:lnTo>
                  <a:pt x="11148001" y="4928786"/>
                </a:lnTo>
                <a:lnTo>
                  <a:pt x="11083805" y="4928786"/>
                </a:lnTo>
                <a:close/>
                <a:moveTo>
                  <a:pt x="11064806" y="4656002"/>
                </a:moveTo>
                <a:cubicBezTo>
                  <a:pt x="11046274" y="4656002"/>
                  <a:pt x="11037008" y="4665602"/>
                  <a:pt x="11037008" y="4684800"/>
                </a:cubicBezTo>
                <a:lnTo>
                  <a:pt x="11037008" y="4940385"/>
                </a:lnTo>
                <a:cubicBezTo>
                  <a:pt x="11037008" y="4959451"/>
                  <a:pt x="11046274" y="4968983"/>
                  <a:pt x="11064806" y="4968983"/>
                </a:cubicBezTo>
                <a:lnTo>
                  <a:pt x="11166400" y="4968983"/>
                </a:lnTo>
                <a:cubicBezTo>
                  <a:pt x="11185332" y="4968983"/>
                  <a:pt x="11194798" y="4959451"/>
                  <a:pt x="11194798" y="4940385"/>
                </a:cubicBezTo>
                <a:lnTo>
                  <a:pt x="11194798" y="4684800"/>
                </a:lnTo>
                <a:cubicBezTo>
                  <a:pt x="11194798" y="4665602"/>
                  <a:pt x="11185332" y="4656002"/>
                  <a:pt x="11166400" y="4656002"/>
                </a:cubicBezTo>
                <a:close/>
                <a:moveTo>
                  <a:pt x="11037808" y="4170227"/>
                </a:moveTo>
                <a:lnTo>
                  <a:pt x="11037808" y="4483208"/>
                </a:lnTo>
                <a:lnTo>
                  <a:pt x="11084605" y="4483208"/>
                </a:lnTo>
                <a:lnTo>
                  <a:pt x="11084605" y="4170227"/>
                </a:lnTo>
                <a:close/>
                <a:moveTo>
                  <a:pt x="11023209" y="3684452"/>
                </a:moveTo>
                <a:lnTo>
                  <a:pt x="11023209" y="3725850"/>
                </a:lnTo>
                <a:lnTo>
                  <a:pt x="11074806" y="3725850"/>
                </a:lnTo>
                <a:lnTo>
                  <a:pt x="11074806" y="3997433"/>
                </a:lnTo>
                <a:lnTo>
                  <a:pt x="11121403" y="3997433"/>
                </a:lnTo>
                <a:lnTo>
                  <a:pt x="11121403" y="3725850"/>
                </a:lnTo>
                <a:lnTo>
                  <a:pt x="11173000" y="3725850"/>
                </a:lnTo>
                <a:lnTo>
                  <a:pt x="11173000" y="3684452"/>
                </a:lnTo>
                <a:close/>
                <a:moveTo>
                  <a:pt x="11110403" y="3261348"/>
                </a:moveTo>
                <a:lnTo>
                  <a:pt x="11133202" y="3402539"/>
                </a:lnTo>
                <a:lnTo>
                  <a:pt x="11087405" y="3402539"/>
                </a:lnTo>
                <a:close/>
                <a:moveTo>
                  <a:pt x="11086205" y="3188752"/>
                </a:moveTo>
                <a:lnTo>
                  <a:pt x="11025609" y="3501333"/>
                </a:lnTo>
                <a:lnTo>
                  <a:pt x="11025609" y="3502133"/>
                </a:lnTo>
                <a:lnTo>
                  <a:pt x="11071806" y="3502133"/>
                </a:lnTo>
                <a:lnTo>
                  <a:pt x="11081205" y="3442737"/>
                </a:lnTo>
                <a:lnTo>
                  <a:pt x="11139802" y="3442737"/>
                </a:lnTo>
                <a:lnTo>
                  <a:pt x="11149201" y="3502133"/>
                </a:lnTo>
                <a:lnTo>
                  <a:pt x="11195598" y="3502133"/>
                </a:lnTo>
                <a:lnTo>
                  <a:pt x="11135402" y="3188752"/>
                </a:lnTo>
                <a:close/>
                <a:moveTo>
                  <a:pt x="11023209" y="2703377"/>
                </a:moveTo>
                <a:lnTo>
                  <a:pt x="11023209" y="2744775"/>
                </a:lnTo>
                <a:lnTo>
                  <a:pt x="11074806" y="2744775"/>
                </a:lnTo>
                <a:lnTo>
                  <a:pt x="11074806" y="3016358"/>
                </a:lnTo>
                <a:lnTo>
                  <a:pt x="11121403" y="3016358"/>
                </a:lnTo>
                <a:lnTo>
                  <a:pt x="11121403" y="2744775"/>
                </a:lnTo>
                <a:lnTo>
                  <a:pt x="11173000" y="2744775"/>
                </a:lnTo>
                <a:lnTo>
                  <a:pt x="11173000" y="2703377"/>
                </a:lnTo>
                <a:close/>
                <a:moveTo>
                  <a:pt x="11037808" y="2217602"/>
                </a:moveTo>
                <a:lnTo>
                  <a:pt x="11037808" y="2530583"/>
                </a:lnTo>
                <a:lnTo>
                  <a:pt x="11084605" y="2530583"/>
                </a:lnTo>
                <a:lnTo>
                  <a:pt x="11084605" y="2217602"/>
                </a:lnTo>
                <a:close/>
                <a:moveTo>
                  <a:pt x="11037008" y="1731828"/>
                </a:moveTo>
                <a:lnTo>
                  <a:pt x="11037008" y="2044809"/>
                </a:lnTo>
                <a:lnTo>
                  <a:pt x="11082005" y="2044809"/>
                </a:lnTo>
                <a:lnTo>
                  <a:pt x="11082005" y="1890418"/>
                </a:lnTo>
                <a:cubicBezTo>
                  <a:pt x="11082005" y="1882552"/>
                  <a:pt x="11081072" y="1871219"/>
                  <a:pt x="11079205" y="1856420"/>
                </a:cubicBezTo>
                <a:lnTo>
                  <a:pt x="11119803" y="2016210"/>
                </a:lnTo>
                <a:lnTo>
                  <a:pt x="11143601" y="2016210"/>
                </a:lnTo>
                <a:lnTo>
                  <a:pt x="11183999" y="1856420"/>
                </a:lnTo>
                <a:cubicBezTo>
                  <a:pt x="11182132" y="1870952"/>
                  <a:pt x="11181199" y="1882285"/>
                  <a:pt x="11181199" y="1890418"/>
                </a:cubicBezTo>
                <a:lnTo>
                  <a:pt x="11181199" y="2044809"/>
                </a:lnTo>
                <a:lnTo>
                  <a:pt x="11226196" y="2044809"/>
                </a:lnTo>
                <a:lnTo>
                  <a:pt x="11226196" y="1731828"/>
                </a:lnTo>
                <a:lnTo>
                  <a:pt x="11181999" y="1731828"/>
                </a:lnTo>
                <a:lnTo>
                  <a:pt x="11132802" y="1904817"/>
                </a:lnTo>
                <a:cubicBezTo>
                  <a:pt x="11132002" y="1910950"/>
                  <a:pt x="11131602" y="1915683"/>
                  <a:pt x="11131602" y="1919016"/>
                </a:cubicBezTo>
                <a:cubicBezTo>
                  <a:pt x="11131335" y="1911416"/>
                  <a:pt x="11130935" y="1906683"/>
                  <a:pt x="11130402" y="1904817"/>
                </a:cubicBezTo>
                <a:lnTo>
                  <a:pt x="11081205" y="1731828"/>
                </a:lnTo>
                <a:close/>
                <a:moveTo>
                  <a:pt x="11037808" y="1246053"/>
                </a:moveTo>
                <a:lnTo>
                  <a:pt x="11037808" y="1559033"/>
                </a:lnTo>
                <a:lnTo>
                  <a:pt x="11084605" y="1559033"/>
                </a:lnTo>
                <a:lnTo>
                  <a:pt x="11084605" y="1246053"/>
                </a:lnTo>
                <a:close/>
                <a:moveTo>
                  <a:pt x="11037008" y="750753"/>
                </a:moveTo>
                <a:lnTo>
                  <a:pt x="11037008" y="1063733"/>
                </a:lnTo>
                <a:lnTo>
                  <a:pt x="11160000" y="1063733"/>
                </a:lnTo>
                <a:lnTo>
                  <a:pt x="11160000" y="1021936"/>
                </a:lnTo>
                <a:lnTo>
                  <a:pt x="11083805" y="1021936"/>
                </a:lnTo>
                <a:lnTo>
                  <a:pt x="11083805" y="750753"/>
                </a:lnTo>
                <a:close/>
                <a:moveTo>
                  <a:pt x="0" y="0"/>
                </a:moveTo>
                <a:lnTo>
                  <a:pt x="12192000" y="0"/>
                </a:lnTo>
                <a:lnTo>
                  <a:pt x="12192000" y="6858000"/>
                </a:lnTo>
                <a:lnTo>
                  <a:pt x="0" y="6858000"/>
                </a:ln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Oval 1">
            <a:extLst>
              <a:ext uri="{FF2B5EF4-FFF2-40B4-BE49-F238E27FC236}">
                <a16:creationId xmlns:a16="http://schemas.microsoft.com/office/drawing/2014/main" id="{159F4603-5DB6-6EA3-E893-25F5D2269C05}"/>
              </a:ext>
            </a:extLst>
          </p:cNvPr>
          <p:cNvSpPr/>
          <p:nvPr/>
        </p:nvSpPr>
        <p:spPr>
          <a:xfrm>
            <a:off x="1089374" y="5077494"/>
            <a:ext cx="6330984" cy="1407842"/>
          </a:xfrm>
          <a:prstGeom prst="ellipse">
            <a:avLst/>
          </a:prstGeom>
          <a:gradFill flip="none" rotWithShape="1">
            <a:gsLst>
              <a:gs pos="0">
                <a:schemeClr val="tx1">
                  <a:lumMod val="50000"/>
                  <a:lumOff val="50000"/>
                  <a:alpha val="0"/>
                </a:schemeClr>
              </a:gs>
              <a:gs pos="83000">
                <a:schemeClr val="tx1">
                  <a:lumMod val="75000"/>
                  <a:lumOff val="25000"/>
                  <a:alpha val="86000"/>
                </a:schemeClr>
              </a:gs>
            </a:gsLst>
            <a:lin ang="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4653295A-DD25-A597-66C0-CB803EECEFDA}"/>
              </a:ext>
            </a:extLst>
          </p:cNvPr>
          <p:cNvSpPr/>
          <p:nvPr/>
        </p:nvSpPr>
        <p:spPr>
          <a:xfrm>
            <a:off x="3446258" y="5180838"/>
            <a:ext cx="3368138" cy="869324"/>
          </a:xfrm>
          <a:custGeom>
            <a:avLst/>
            <a:gdLst>
              <a:gd name="connsiteX0" fmla="*/ 1 w 3368138"/>
              <a:gd name="connsiteY0" fmla="*/ 0 h 869324"/>
              <a:gd name="connsiteX1" fmla="*/ 3368138 w 3368138"/>
              <a:gd name="connsiteY1" fmla="*/ 0 h 869324"/>
              <a:gd name="connsiteX2" fmla="*/ 3368138 w 3368138"/>
              <a:gd name="connsiteY2" fmla="*/ 579549 h 869324"/>
              <a:gd name="connsiteX3" fmla="*/ 1684069 w 3368138"/>
              <a:gd name="connsiteY3" fmla="*/ 869324 h 869324"/>
              <a:gd name="connsiteX4" fmla="*/ 0 w 3368138"/>
              <a:gd name="connsiteY4" fmla="*/ 579549 h 869324"/>
              <a:gd name="connsiteX5" fmla="*/ 1 w 3368138"/>
              <a:gd name="connsiteY5" fmla="*/ 579547 h 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8138" h="869324">
                <a:moveTo>
                  <a:pt x="1" y="0"/>
                </a:moveTo>
                <a:lnTo>
                  <a:pt x="3368138" y="0"/>
                </a:lnTo>
                <a:lnTo>
                  <a:pt x="3368138" y="579549"/>
                </a:lnTo>
                <a:cubicBezTo>
                  <a:pt x="3368138" y="739587"/>
                  <a:pt x="2614155" y="869324"/>
                  <a:pt x="1684069" y="869324"/>
                </a:cubicBezTo>
                <a:cubicBezTo>
                  <a:pt x="753983" y="869324"/>
                  <a:pt x="0" y="739587"/>
                  <a:pt x="0" y="579549"/>
                </a:cubicBezTo>
                <a:lnTo>
                  <a:pt x="1" y="579547"/>
                </a:lnTo>
                <a:close/>
              </a:path>
            </a:pathLst>
          </a:custGeom>
          <a:gradFill flip="none" rotWithShape="1">
            <a:gsLst>
              <a:gs pos="0">
                <a:schemeClr val="bg1">
                  <a:lumMod val="95000"/>
                </a:schemeClr>
              </a:gs>
              <a:gs pos="97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044904CA-F8B2-D430-6DF1-ADFDC6F61741}"/>
              </a:ext>
            </a:extLst>
          </p:cNvPr>
          <p:cNvSpPr/>
          <p:nvPr/>
        </p:nvSpPr>
        <p:spPr>
          <a:xfrm>
            <a:off x="3446261" y="4891065"/>
            <a:ext cx="3368137" cy="579549"/>
          </a:xfrm>
          <a:prstGeom prst="ellipse">
            <a:avLst/>
          </a:prstGeom>
          <a:gradFill>
            <a:gsLst>
              <a:gs pos="0">
                <a:srgbClr val="BFA8D6"/>
              </a:gs>
              <a:gs pos="83000">
                <a:srgbClr val="9690C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2D1CCF6-3255-E27B-30AA-2377EAA22A24}"/>
              </a:ext>
            </a:extLst>
          </p:cNvPr>
          <p:cNvGrpSpPr/>
          <p:nvPr/>
        </p:nvGrpSpPr>
        <p:grpSpPr>
          <a:xfrm>
            <a:off x="2198187" y="4086836"/>
            <a:ext cx="4113358" cy="1516085"/>
            <a:chOff x="1378854" y="1712890"/>
            <a:chExt cx="4113358" cy="1516085"/>
          </a:xfrm>
        </p:grpSpPr>
        <p:sp>
          <p:nvSpPr>
            <p:cNvPr id="6" name="Oval 5">
              <a:extLst>
                <a:ext uri="{FF2B5EF4-FFF2-40B4-BE49-F238E27FC236}">
                  <a16:creationId xmlns:a16="http://schemas.microsoft.com/office/drawing/2014/main" id="{6D9B0864-345E-5FD2-873B-FD9A7D063C5E}"/>
                </a:ext>
              </a:extLst>
            </p:cNvPr>
            <p:cNvSpPr/>
            <p:nvPr/>
          </p:nvSpPr>
          <p:spPr>
            <a:xfrm>
              <a:off x="1378854" y="1928282"/>
              <a:ext cx="4113358" cy="1300693"/>
            </a:xfrm>
            <a:prstGeom prst="ellipse">
              <a:avLst/>
            </a:prstGeom>
            <a:gradFill flip="none" rotWithShape="1">
              <a:gsLst>
                <a:gs pos="0">
                  <a:schemeClr val="tx1">
                    <a:lumMod val="50000"/>
                    <a:lumOff val="50000"/>
                  </a:schemeClr>
                </a:gs>
                <a:gs pos="83000">
                  <a:schemeClr val="tx1">
                    <a:lumMod val="75000"/>
                    <a:lumOff val="25000"/>
                  </a:schemeClr>
                </a:gs>
              </a:gsLst>
              <a:lin ang="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ED260F4C-29F8-BB6F-EB3D-A18C2D97F350}"/>
                </a:ext>
              </a:extLst>
            </p:cNvPr>
            <p:cNvSpPr/>
            <p:nvPr/>
          </p:nvSpPr>
          <p:spPr>
            <a:xfrm>
              <a:off x="1654620" y="2002663"/>
              <a:ext cx="3368138" cy="869324"/>
            </a:xfrm>
            <a:custGeom>
              <a:avLst/>
              <a:gdLst>
                <a:gd name="connsiteX0" fmla="*/ 1 w 3368138"/>
                <a:gd name="connsiteY0" fmla="*/ 0 h 869324"/>
                <a:gd name="connsiteX1" fmla="*/ 3368138 w 3368138"/>
                <a:gd name="connsiteY1" fmla="*/ 0 h 869324"/>
                <a:gd name="connsiteX2" fmla="*/ 3368138 w 3368138"/>
                <a:gd name="connsiteY2" fmla="*/ 579549 h 869324"/>
                <a:gd name="connsiteX3" fmla="*/ 1684069 w 3368138"/>
                <a:gd name="connsiteY3" fmla="*/ 869324 h 869324"/>
                <a:gd name="connsiteX4" fmla="*/ 0 w 3368138"/>
                <a:gd name="connsiteY4" fmla="*/ 579549 h 869324"/>
                <a:gd name="connsiteX5" fmla="*/ 1 w 3368138"/>
                <a:gd name="connsiteY5" fmla="*/ 579547 h 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8138" h="869324">
                  <a:moveTo>
                    <a:pt x="1" y="0"/>
                  </a:moveTo>
                  <a:lnTo>
                    <a:pt x="3368138" y="0"/>
                  </a:lnTo>
                  <a:lnTo>
                    <a:pt x="3368138" y="579549"/>
                  </a:lnTo>
                  <a:cubicBezTo>
                    <a:pt x="3368138" y="739587"/>
                    <a:pt x="2614155" y="869324"/>
                    <a:pt x="1684069" y="869324"/>
                  </a:cubicBezTo>
                  <a:cubicBezTo>
                    <a:pt x="753983" y="869324"/>
                    <a:pt x="0" y="739587"/>
                    <a:pt x="0" y="579549"/>
                  </a:cubicBezTo>
                  <a:lnTo>
                    <a:pt x="1" y="579547"/>
                  </a:lnTo>
                  <a:close/>
                </a:path>
              </a:pathLst>
            </a:custGeom>
            <a:gradFill flip="none" rotWithShape="1">
              <a:gsLst>
                <a:gs pos="0">
                  <a:schemeClr val="bg1">
                    <a:lumMod val="95000"/>
                  </a:schemeClr>
                </a:gs>
                <a:gs pos="97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A319E387-16FD-BF3C-A903-4CE63BBC9548}"/>
                </a:ext>
              </a:extLst>
            </p:cNvPr>
            <p:cNvSpPr/>
            <p:nvPr/>
          </p:nvSpPr>
          <p:spPr>
            <a:xfrm>
              <a:off x="1654623" y="1712890"/>
              <a:ext cx="3368137" cy="579549"/>
            </a:xfrm>
            <a:prstGeom prst="ellipse">
              <a:avLst/>
            </a:prstGeom>
            <a:gradFill>
              <a:gsLst>
                <a:gs pos="0">
                  <a:srgbClr val="94C8D8"/>
                </a:gs>
                <a:gs pos="83000">
                  <a:srgbClr val="7AB5D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DD63897-2E04-D84E-99C7-88CA24E489AB}"/>
              </a:ext>
            </a:extLst>
          </p:cNvPr>
          <p:cNvGrpSpPr/>
          <p:nvPr/>
        </p:nvGrpSpPr>
        <p:grpSpPr>
          <a:xfrm>
            <a:off x="1210657" y="3269722"/>
            <a:ext cx="4113358" cy="1516085"/>
            <a:chOff x="1378854" y="1712890"/>
            <a:chExt cx="4113358" cy="1516085"/>
          </a:xfrm>
        </p:grpSpPr>
        <p:sp>
          <p:nvSpPr>
            <p:cNvPr id="10" name="Oval 9">
              <a:extLst>
                <a:ext uri="{FF2B5EF4-FFF2-40B4-BE49-F238E27FC236}">
                  <a16:creationId xmlns:a16="http://schemas.microsoft.com/office/drawing/2014/main" id="{C54E6594-6B5F-8059-79CE-87C1E9B9A40D}"/>
                </a:ext>
              </a:extLst>
            </p:cNvPr>
            <p:cNvSpPr/>
            <p:nvPr/>
          </p:nvSpPr>
          <p:spPr>
            <a:xfrm>
              <a:off x="1378854" y="1928282"/>
              <a:ext cx="4113358" cy="1300693"/>
            </a:xfrm>
            <a:prstGeom prst="ellipse">
              <a:avLst/>
            </a:prstGeom>
            <a:gradFill flip="none" rotWithShape="1">
              <a:gsLst>
                <a:gs pos="0">
                  <a:schemeClr val="tx1">
                    <a:lumMod val="50000"/>
                    <a:lumOff val="50000"/>
                  </a:schemeClr>
                </a:gs>
                <a:gs pos="83000">
                  <a:schemeClr val="tx1">
                    <a:lumMod val="75000"/>
                    <a:lumOff val="25000"/>
                  </a:schemeClr>
                </a:gs>
              </a:gsLst>
              <a:lin ang="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9B45956-E577-5216-BA28-06C619AD243C}"/>
                </a:ext>
              </a:extLst>
            </p:cNvPr>
            <p:cNvSpPr/>
            <p:nvPr/>
          </p:nvSpPr>
          <p:spPr>
            <a:xfrm>
              <a:off x="1654620" y="2002663"/>
              <a:ext cx="3368138" cy="869324"/>
            </a:xfrm>
            <a:custGeom>
              <a:avLst/>
              <a:gdLst>
                <a:gd name="connsiteX0" fmla="*/ 1 w 3368138"/>
                <a:gd name="connsiteY0" fmla="*/ 0 h 869324"/>
                <a:gd name="connsiteX1" fmla="*/ 3368138 w 3368138"/>
                <a:gd name="connsiteY1" fmla="*/ 0 h 869324"/>
                <a:gd name="connsiteX2" fmla="*/ 3368138 w 3368138"/>
                <a:gd name="connsiteY2" fmla="*/ 579549 h 869324"/>
                <a:gd name="connsiteX3" fmla="*/ 1684069 w 3368138"/>
                <a:gd name="connsiteY3" fmla="*/ 869324 h 869324"/>
                <a:gd name="connsiteX4" fmla="*/ 0 w 3368138"/>
                <a:gd name="connsiteY4" fmla="*/ 579549 h 869324"/>
                <a:gd name="connsiteX5" fmla="*/ 1 w 3368138"/>
                <a:gd name="connsiteY5" fmla="*/ 579547 h 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8138" h="869324">
                  <a:moveTo>
                    <a:pt x="1" y="0"/>
                  </a:moveTo>
                  <a:lnTo>
                    <a:pt x="3368138" y="0"/>
                  </a:lnTo>
                  <a:lnTo>
                    <a:pt x="3368138" y="579549"/>
                  </a:lnTo>
                  <a:cubicBezTo>
                    <a:pt x="3368138" y="739587"/>
                    <a:pt x="2614155" y="869324"/>
                    <a:pt x="1684069" y="869324"/>
                  </a:cubicBezTo>
                  <a:cubicBezTo>
                    <a:pt x="753983" y="869324"/>
                    <a:pt x="0" y="739587"/>
                    <a:pt x="0" y="579549"/>
                  </a:cubicBezTo>
                  <a:lnTo>
                    <a:pt x="1" y="579547"/>
                  </a:lnTo>
                  <a:close/>
                </a:path>
              </a:pathLst>
            </a:custGeom>
            <a:gradFill flip="none" rotWithShape="1">
              <a:gsLst>
                <a:gs pos="0">
                  <a:schemeClr val="bg1">
                    <a:lumMod val="95000"/>
                  </a:schemeClr>
                </a:gs>
                <a:gs pos="97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09892AB2-ED8E-20DC-7287-A233DAD2FDE6}"/>
                </a:ext>
              </a:extLst>
            </p:cNvPr>
            <p:cNvSpPr/>
            <p:nvPr/>
          </p:nvSpPr>
          <p:spPr>
            <a:xfrm>
              <a:off x="1654623" y="1712890"/>
              <a:ext cx="3368137" cy="579549"/>
            </a:xfrm>
            <a:prstGeom prst="ellipse">
              <a:avLst/>
            </a:prstGeom>
            <a:gradFill>
              <a:gsLst>
                <a:gs pos="0">
                  <a:srgbClr val="9CD4AD"/>
                </a:gs>
                <a:gs pos="83000">
                  <a:srgbClr val="82C79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9FC6775-F019-8456-C2B4-771A4982C674}"/>
              </a:ext>
            </a:extLst>
          </p:cNvPr>
          <p:cNvGrpSpPr/>
          <p:nvPr/>
        </p:nvGrpSpPr>
        <p:grpSpPr>
          <a:xfrm>
            <a:off x="481141" y="2430830"/>
            <a:ext cx="4113358" cy="1516085"/>
            <a:chOff x="1378854" y="1712890"/>
            <a:chExt cx="4113358" cy="1516085"/>
          </a:xfrm>
        </p:grpSpPr>
        <p:sp>
          <p:nvSpPr>
            <p:cNvPr id="14" name="Oval 13">
              <a:extLst>
                <a:ext uri="{FF2B5EF4-FFF2-40B4-BE49-F238E27FC236}">
                  <a16:creationId xmlns:a16="http://schemas.microsoft.com/office/drawing/2014/main" id="{89C1EB44-2303-A59D-7BC9-1C671A77F83E}"/>
                </a:ext>
              </a:extLst>
            </p:cNvPr>
            <p:cNvSpPr/>
            <p:nvPr/>
          </p:nvSpPr>
          <p:spPr>
            <a:xfrm>
              <a:off x="1378854" y="1928282"/>
              <a:ext cx="4113358" cy="1300693"/>
            </a:xfrm>
            <a:prstGeom prst="ellipse">
              <a:avLst/>
            </a:prstGeom>
            <a:gradFill flip="none" rotWithShape="1">
              <a:gsLst>
                <a:gs pos="0">
                  <a:schemeClr val="tx1">
                    <a:lumMod val="50000"/>
                    <a:lumOff val="50000"/>
                  </a:schemeClr>
                </a:gs>
                <a:gs pos="83000">
                  <a:schemeClr val="tx1">
                    <a:lumMod val="75000"/>
                    <a:lumOff val="25000"/>
                  </a:schemeClr>
                </a:gs>
              </a:gsLst>
              <a:lin ang="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4EA531F-CA66-9E31-4F5A-965E35234B76}"/>
                </a:ext>
              </a:extLst>
            </p:cNvPr>
            <p:cNvSpPr/>
            <p:nvPr/>
          </p:nvSpPr>
          <p:spPr>
            <a:xfrm>
              <a:off x="1654620" y="2002663"/>
              <a:ext cx="3368138" cy="869324"/>
            </a:xfrm>
            <a:custGeom>
              <a:avLst/>
              <a:gdLst>
                <a:gd name="connsiteX0" fmla="*/ 1 w 3368138"/>
                <a:gd name="connsiteY0" fmla="*/ 0 h 869324"/>
                <a:gd name="connsiteX1" fmla="*/ 3368138 w 3368138"/>
                <a:gd name="connsiteY1" fmla="*/ 0 h 869324"/>
                <a:gd name="connsiteX2" fmla="*/ 3368138 w 3368138"/>
                <a:gd name="connsiteY2" fmla="*/ 579549 h 869324"/>
                <a:gd name="connsiteX3" fmla="*/ 1684069 w 3368138"/>
                <a:gd name="connsiteY3" fmla="*/ 869324 h 869324"/>
                <a:gd name="connsiteX4" fmla="*/ 0 w 3368138"/>
                <a:gd name="connsiteY4" fmla="*/ 579549 h 869324"/>
                <a:gd name="connsiteX5" fmla="*/ 1 w 3368138"/>
                <a:gd name="connsiteY5" fmla="*/ 579547 h 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8138" h="869324">
                  <a:moveTo>
                    <a:pt x="1" y="0"/>
                  </a:moveTo>
                  <a:lnTo>
                    <a:pt x="3368138" y="0"/>
                  </a:lnTo>
                  <a:lnTo>
                    <a:pt x="3368138" y="579549"/>
                  </a:lnTo>
                  <a:cubicBezTo>
                    <a:pt x="3368138" y="739587"/>
                    <a:pt x="2614155" y="869324"/>
                    <a:pt x="1684069" y="869324"/>
                  </a:cubicBezTo>
                  <a:cubicBezTo>
                    <a:pt x="753983" y="869324"/>
                    <a:pt x="0" y="739587"/>
                    <a:pt x="0" y="579549"/>
                  </a:cubicBezTo>
                  <a:lnTo>
                    <a:pt x="1" y="579547"/>
                  </a:lnTo>
                  <a:close/>
                </a:path>
              </a:pathLst>
            </a:custGeom>
            <a:gradFill flip="none" rotWithShape="1">
              <a:gsLst>
                <a:gs pos="0">
                  <a:schemeClr val="bg1">
                    <a:lumMod val="95000"/>
                  </a:schemeClr>
                </a:gs>
                <a:gs pos="97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67FCF0A-EE2B-8A44-8FF8-696A159A250E}"/>
                </a:ext>
              </a:extLst>
            </p:cNvPr>
            <p:cNvSpPr/>
            <p:nvPr/>
          </p:nvSpPr>
          <p:spPr>
            <a:xfrm>
              <a:off x="1654623" y="1712890"/>
              <a:ext cx="3368137" cy="579549"/>
            </a:xfrm>
            <a:prstGeom prst="ellipse">
              <a:avLst/>
            </a:prstGeom>
            <a:gradFill>
              <a:gsLst>
                <a:gs pos="0">
                  <a:srgbClr val="F2EA84"/>
                </a:gs>
                <a:gs pos="83000">
                  <a:srgbClr val="FFC74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7E77EBA-2BA1-DADD-71A5-86ADE8879122}"/>
              </a:ext>
            </a:extLst>
          </p:cNvPr>
          <p:cNvGrpSpPr/>
          <p:nvPr/>
        </p:nvGrpSpPr>
        <p:grpSpPr>
          <a:xfrm>
            <a:off x="-182880" y="1635889"/>
            <a:ext cx="4113358" cy="1516085"/>
            <a:chOff x="1378854" y="1712890"/>
            <a:chExt cx="4113358" cy="1516085"/>
          </a:xfrm>
        </p:grpSpPr>
        <p:sp>
          <p:nvSpPr>
            <p:cNvPr id="18" name="Oval 17">
              <a:extLst>
                <a:ext uri="{FF2B5EF4-FFF2-40B4-BE49-F238E27FC236}">
                  <a16:creationId xmlns:a16="http://schemas.microsoft.com/office/drawing/2014/main" id="{5E22AEB9-475B-9FBA-F808-1076D2BA17F0}"/>
                </a:ext>
              </a:extLst>
            </p:cNvPr>
            <p:cNvSpPr/>
            <p:nvPr/>
          </p:nvSpPr>
          <p:spPr>
            <a:xfrm>
              <a:off x="1378854" y="1928282"/>
              <a:ext cx="4113358" cy="1300693"/>
            </a:xfrm>
            <a:prstGeom prst="ellipse">
              <a:avLst/>
            </a:prstGeom>
            <a:gradFill flip="none" rotWithShape="1">
              <a:gsLst>
                <a:gs pos="0">
                  <a:schemeClr val="tx1">
                    <a:lumMod val="50000"/>
                    <a:lumOff val="50000"/>
                  </a:schemeClr>
                </a:gs>
                <a:gs pos="83000">
                  <a:schemeClr val="tx1">
                    <a:lumMod val="75000"/>
                    <a:lumOff val="25000"/>
                  </a:schemeClr>
                </a:gs>
              </a:gsLst>
              <a:lin ang="0" scaled="1"/>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EB03E94-C2AC-D30D-CF7C-F2F6A2A5F67A}"/>
                </a:ext>
              </a:extLst>
            </p:cNvPr>
            <p:cNvSpPr/>
            <p:nvPr/>
          </p:nvSpPr>
          <p:spPr>
            <a:xfrm>
              <a:off x="1654620" y="2002663"/>
              <a:ext cx="3368138" cy="869324"/>
            </a:xfrm>
            <a:custGeom>
              <a:avLst/>
              <a:gdLst>
                <a:gd name="connsiteX0" fmla="*/ 1 w 3368138"/>
                <a:gd name="connsiteY0" fmla="*/ 0 h 869324"/>
                <a:gd name="connsiteX1" fmla="*/ 3368138 w 3368138"/>
                <a:gd name="connsiteY1" fmla="*/ 0 h 869324"/>
                <a:gd name="connsiteX2" fmla="*/ 3368138 w 3368138"/>
                <a:gd name="connsiteY2" fmla="*/ 579549 h 869324"/>
                <a:gd name="connsiteX3" fmla="*/ 1684069 w 3368138"/>
                <a:gd name="connsiteY3" fmla="*/ 869324 h 869324"/>
                <a:gd name="connsiteX4" fmla="*/ 0 w 3368138"/>
                <a:gd name="connsiteY4" fmla="*/ 579549 h 869324"/>
                <a:gd name="connsiteX5" fmla="*/ 1 w 3368138"/>
                <a:gd name="connsiteY5" fmla="*/ 579547 h 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8138" h="869324">
                  <a:moveTo>
                    <a:pt x="1" y="0"/>
                  </a:moveTo>
                  <a:lnTo>
                    <a:pt x="3368138" y="0"/>
                  </a:lnTo>
                  <a:lnTo>
                    <a:pt x="3368138" y="579549"/>
                  </a:lnTo>
                  <a:cubicBezTo>
                    <a:pt x="3368138" y="739587"/>
                    <a:pt x="2614155" y="869324"/>
                    <a:pt x="1684069" y="869324"/>
                  </a:cubicBezTo>
                  <a:cubicBezTo>
                    <a:pt x="753983" y="869324"/>
                    <a:pt x="0" y="739587"/>
                    <a:pt x="0" y="579549"/>
                  </a:cubicBezTo>
                  <a:lnTo>
                    <a:pt x="1" y="579547"/>
                  </a:lnTo>
                  <a:close/>
                </a:path>
              </a:pathLst>
            </a:custGeom>
            <a:gradFill flip="none" rotWithShape="1">
              <a:gsLst>
                <a:gs pos="0">
                  <a:schemeClr val="bg1">
                    <a:lumMod val="95000"/>
                  </a:schemeClr>
                </a:gs>
                <a:gs pos="97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C0CCB0CD-1B2F-7A3D-6DFF-993DD61E2387}"/>
                </a:ext>
              </a:extLst>
            </p:cNvPr>
            <p:cNvSpPr/>
            <p:nvPr/>
          </p:nvSpPr>
          <p:spPr>
            <a:xfrm>
              <a:off x="1654623" y="1712890"/>
              <a:ext cx="3368137" cy="579549"/>
            </a:xfrm>
            <a:prstGeom prst="ellipse">
              <a:avLst/>
            </a:prstGeom>
            <a:gradFill>
              <a:gsLst>
                <a:gs pos="0">
                  <a:srgbClr val="FDA28F"/>
                </a:gs>
                <a:gs pos="83000">
                  <a:srgbClr val="FF4F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9EF31D27-979C-B881-05D0-5FED29626E77}"/>
              </a:ext>
            </a:extLst>
          </p:cNvPr>
          <p:cNvSpPr/>
          <p:nvPr/>
        </p:nvSpPr>
        <p:spPr>
          <a:xfrm>
            <a:off x="845459" y="1724776"/>
            <a:ext cx="1862991" cy="401771"/>
          </a:xfrm>
          <a:prstGeom prst="ellipse">
            <a:avLst/>
          </a:prstGeom>
          <a:solidFill>
            <a:schemeClr val="tx1">
              <a:lumMod val="75000"/>
              <a:lumOff val="25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Flag7">
            <a:extLst>
              <a:ext uri="{FF2B5EF4-FFF2-40B4-BE49-F238E27FC236}">
                <a16:creationId xmlns:a16="http://schemas.microsoft.com/office/drawing/2014/main" id="{CFCAB7E3-2678-577D-E029-0B246406C8C3}"/>
              </a:ext>
            </a:extLst>
          </p:cNvPr>
          <p:cNvGrpSpPr>
            <a:grpSpLocks noChangeAspect="1"/>
          </p:cNvGrpSpPr>
          <p:nvPr>
            <p:custDataLst>
              <p:tags r:id="rId1"/>
            </p:custDataLst>
          </p:nvPr>
        </p:nvGrpSpPr>
        <p:grpSpPr bwMode="auto">
          <a:xfrm>
            <a:off x="1089374" y="409591"/>
            <a:ext cx="965397" cy="1591027"/>
            <a:chOff x="4898" y="2034"/>
            <a:chExt cx="1003" cy="1653"/>
          </a:xfrm>
          <a:solidFill>
            <a:schemeClr val="tx1">
              <a:lumMod val="65000"/>
              <a:lumOff val="35000"/>
            </a:schemeClr>
          </a:solidFill>
          <a:effectLst/>
        </p:grpSpPr>
        <p:sp>
          <p:nvSpPr>
            <p:cNvPr id="23" name="Freeform 411">
              <a:extLst>
                <a:ext uri="{FF2B5EF4-FFF2-40B4-BE49-F238E27FC236}">
                  <a16:creationId xmlns:a16="http://schemas.microsoft.com/office/drawing/2014/main" id="{AC8A6C32-0AFC-EAF9-FB3A-7262E429DD4B}"/>
                </a:ext>
              </a:extLst>
            </p:cNvPr>
            <p:cNvSpPr>
              <a:spLocks noEditPoints="1"/>
            </p:cNvSpPr>
            <p:nvPr/>
          </p:nvSpPr>
          <p:spPr bwMode="auto">
            <a:xfrm>
              <a:off x="4898" y="2034"/>
              <a:ext cx="656" cy="767"/>
            </a:xfrm>
            <a:custGeom>
              <a:avLst/>
              <a:gdLst>
                <a:gd name="T0" fmla="*/ 688 w 689"/>
                <a:gd name="T1" fmla="*/ 72 h 805"/>
                <a:gd name="T2" fmla="*/ 604 w 689"/>
                <a:gd name="T3" fmla="*/ 374 h 805"/>
                <a:gd name="T4" fmla="*/ 379 w 689"/>
                <a:gd name="T5" fmla="*/ 328 h 805"/>
                <a:gd name="T6" fmla="*/ 378 w 689"/>
                <a:gd name="T7" fmla="*/ 329 h 805"/>
                <a:gd name="T8" fmla="*/ 57 w 689"/>
                <a:gd name="T9" fmla="*/ 284 h 805"/>
                <a:gd name="T10" fmla="*/ 61 w 689"/>
                <a:gd name="T11" fmla="*/ 0 h 805"/>
                <a:gd name="T12" fmla="*/ 366 w 689"/>
                <a:gd name="T13" fmla="*/ 47 h 805"/>
                <a:gd name="T14" fmla="*/ 688 w 689"/>
                <a:gd name="T15" fmla="*/ 72 h 805"/>
                <a:gd name="T16" fmla="*/ 689 w 689"/>
                <a:gd name="T17" fmla="*/ 77 h 805"/>
                <a:gd name="T18" fmla="*/ 507 w 689"/>
                <a:gd name="T19" fmla="*/ 805 h 805"/>
                <a:gd name="T20" fmla="*/ 482 w 689"/>
                <a:gd name="T21" fmla="*/ 798 h 805"/>
                <a:gd name="T22" fmla="*/ 689 w 689"/>
                <a:gd name="T23" fmla="*/ 77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9" h="805">
                  <a:moveTo>
                    <a:pt x="688" y="72"/>
                  </a:moveTo>
                  <a:lnTo>
                    <a:pt x="604" y="374"/>
                  </a:lnTo>
                  <a:cubicBezTo>
                    <a:pt x="490" y="383"/>
                    <a:pt x="439" y="368"/>
                    <a:pt x="379" y="328"/>
                  </a:cubicBezTo>
                  <a:cubicBezTo>
                    <a:pt x="378" y="329"/>
                    <a:pt x="378" y="329"/>
                    <a:pt x="378" y="329"/>
                  </a:cubicBezTo>
                  <a:cubicBezTo>
                    <a:pt x="226" y="341"/>
                    <a:pt x="132" y="310"/>
                    <a:pt x="57" y="284"/>
                  </a:cubicBezTo>
                  <a:cubicBezTo>
                    <a:pt x="0" y="84"/>
                    <a:pt x="156" y="100"/>
                    <a:pt x="61" y="0"/>
                  </a:cubicBezTo>
                  <a:lnTo>
                    <a:pt x="366" y="47"/>
                  </a:lnTo>
                  <a:cubicBezTo>
                    <a:pt x="400" y="23"/>
                    <a:pt x="609" y="48"/>
                    <a:pt x="688" y="72"/>
                  </a:cubicBezTo>
                  <a:close/>
                  <a:moveTo>
                    <a:pt x="689" y="77"/>
                  </a:moveTo>
                  <a:lnTo>
                    <a:pt x="507" y="805"/>
                  </a:lnTo>
                  <a:lnTo>
                    <a:pt x="482" y="798"/>
                  </a:lnTo>
                  <a:lnTo>
                    <a:pt x="689" y="7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412">
              <a:extLst>
                <a:ext uri="{FF2B5EF4-FFF2-40B4-BE49-F238E27FC236}">
                  <a16:creationId xmlns:a16="http://schemas.microsoft.com/office/drawing/2014/main" id="{4A5038B6-5315-FE10-B8E5-0D30B22A9864}"/>
                </a:ext>
              </a:extLst>
            </p:cNvPr>
            <p:cNvSpPr>
              <a:spLocks/>
            </p:cNvSpPr>
            <p:nvPr/>
          </p:nvSpPr>
          <p:spPr bwMode="auto">
            <a:xfrm>
              <a:off x="5358" y="2481"/>
              <a:ext cx="543" cy="1206"/>
            </a:xfrm>
            <a:custGeom>
              <a:avLst/>
              <a:gdLst>
                <a:gd name="T0" fmla="*/ 197 w 571"/>
                <a:gd name="T1" fmla="*/ 499 h 1265"/>
                <a:gd name="T2" fmla="*/ 206 w 571"/>
                <a:gd name="T3" fmla="*/ 364 h 1265"/>
                <a:gd name="T4" fmla="*/ 192 w 571"/>
                <a:gd name="T5" fmla="*/ 329 h 1265"/>
                <a:gd name="T6" fmla="*/ 108 w 571"/>
                <a:gd name="T7" fmla="*/ 249 h 1265"/>
                <a:gd name="T8" fmla="*/ 58 w 571"/>
                <a:gd name="T9" fmla="*/ 151 h 1265"/>
                <a:gd name="T10" fmla="*/ 48 w 571"/>
                <a:gd name="T11" fmla="*/ 96 h 1265"/>
                <a:gd name="T12" fmla="*/ 67 w 571"/>
                <a:gd name="T13" fmla="*/ 82 h 1265"/>
                <a:gd name="T14" fmla="*/ 94 w 571"/>
                <a:gd name="T15" fmla="*/ 123 h 1265"/>
                <a:gd name="T16" fmla="*/ 147 w 571"/>
                <a:gd name="T17" fmla="*/ 217 h 1265"/>
                <a:gd name="T18" fmla="*/ 181 w 571"/>
                <a:gd name="T19" fmla="*/ 260 h 1265"/>
                <a:gd name="T20" fmla="*/ 227 w 571"/>
                <a:gd name="T21" fmla="*/ 249 h 1265"/>
                <a:gd name="T22" fmla="*/ 260 w 571"/>
                <a:gd name="T23" fmla="*/ 197 h 1265"/>
                <a:gd name="T24" fmla="*/ 253 w 571"/>
                <a:gd name="T25" fmla="*/ 146 h 1265"/>
                <a:gd name="T26" fmla="*/ 353 w 571"/>
                <a:gd name="T27" fmla="*/ 89 h 1265"/>
                <a:gd name="T28" fmla="*/ 387 w 571"/>
                <a:gd name="T29" fmla="*/ 172 h 1265"/>
                <a:gd name="T30" fmla="*/ 412 w 571"/>
                <a:gd name="T31" fmla="*/ 183 h 1265"/>
                <a:gd name="T32" fmla="*/ 456 w 571"/>
                <a:gd name="T33" fmla="*/ 155 h 1265"/>
                <a:gd name="T34" fmla="*/ 489 w 571"/>
                <a:gd name="T35" fmla="*/ 98 h 1265"/>
                <a:gd name="T36" fmla="*/ 473 w 571"/>
                <a:gd name="T37" fmla="*/ 74 h 1265"/>
                <a:gd name="T38" fmla="*/ 477 w 571"/>
                <a:gd name="T39" fmla="*/ 54 h 1265"/>
                <a:gd name="T40" fmla="*/ 499 w 571"/>
                <a:gd name="T41" fmla="*/ 32 h 1265"/>
                <a:gd name="T42" fmla="*/ 508 w 571"/>
                <a:gd name="T43" fmla="*/ 3 h 1265"/>
                <a:gd name="T44" fmla="*/ 512 w 571"/>
                <a:gd name="T45" fmla="*/ 21 h 1265"/>
                <a:gd name="T46" fmla="*/ 511 w 571"/>
                <a:gd name="T47" fmla="*/ 46 h 1265"/>
                <a:gd name="T48" fmla="*/ 536 w 571"/>
                <a:gd name="T49" fmla="*/ 32 h 1265"/>
                <a:gd name="T50" fmla="*/ 548 w 571"/>
                <a:gd name="T51" fmla="*/ 32 h 1265"/>
                <a:gd name="T52" fmla="*/ 550 w 571"/>
                <a:gd name="T53" fmla="*/ 47 h 1265"/>
                <a:gd name="T54" fmla="*/ 558 w 571"/>
                <a:gd name="T55" fmla="*/ 56 h 1265"/>
                <a:gd name="T56" fmla="*/ 562 w 571"/>
                <a:gd name="T57" fmla="*/ 66 h 1265"/>
                <a:gd name="T58" fmla="*/ 570 w 571"/>
                <a:gd name="T59" fmla="*/ 77 h 1265"/>
                <a:gd name="T60" fmla="*/ 564 w 571"/>
                <a:gd name="T61" fmla="*/ 81 h 1265"/>
                <a:gd name="T62" fmla="*/ 531 w 571"/>
                <a:gd name="T63" fmla="*/ 131 h 1265"/>
                <a:gd name="T64" fmla="*/ 491 w 571"/>
                <a:gd name="T65" fmla="*/ 229 h 1265"/>
                <a:gd name="T66" fmla="*/ 400 w 571"/>
                <a:gd name="T67" fmla="*/ 453 h 1265"/>
                <a:gd name="T68" fmla="*/ 412 w 571"/>
                <a:gd name="T69" fmla="*/ 530 h 1265"/>
                <a:gd name="T70" fmla="*/ 404 w 571"/>
                <a:gd name="T71" fmla="*/ 723 h 1265"/>
                <a:gd name="T72" fmla="*/ 389 w 571"/>
                <a:gd name="T73" fmla="*/ 926 h 1265"/>
                <a:gd name="T74" fmla="*/ 392 w 571"/>
                <a:gd name="T75" fmla="*/ 1106 h 1265"/>
                <a:gd name="T76" fmla="*/ 368 w 571"/>
                <a:gd name="T77" fmla="*/ 1245 h 1265"/>
                <a:gd name="T78" fmla="*/ 306 w 571"/>
                <a:gd name="T79" fmla="*/ 1263 h 1265"/>
                <a:gd name="T80" fmla="*/ 267 w 571"/>
                <a:gd name="T81" fmla="*/ 1243 h 1265"/>
                <a:gd name="T82" fmla="*/ 282 w 571"/>
                <a:gd name="T83" fmla="*/ 1069 h 1265"/>
                <a:gd name="T84" fmla="*/ 281 w 571"/>
                <a:gd name="T85" fmla="*/ 910 h 1265"/>
                <a:gd name="T86" fmla="*/ 269 w 571"/>
                <a:gd name="T87" fmla="*/ 800 h 1265"/>
                <a:gd name="T88" fmla="*/ 268 w 571"/>
                <a:gd name="T89" fmla="*/ 729 h 1265"/>
                <a:gd name="T90" fmla="*/ 229 w 571"/>
                <a:gd name="T91" fmla="*/ 788 h 1265"/>
                <a:gd name="T92" fmla="*/ 191 w 571"/>
                <a:gd name="T93" fmla="*/ 847 h 1265"/>
                <a:gd name="T94" fmla="*/ 202 w 571"/>
                <a:gd name="T95" fmla="*/ 888 h 1265"/>
                <a:gd name="T96" fmla="*/ 228 w 571"/>
                <a:gd name="T97" fmla="*/ 1094 h 1265"/>
                <a:gd name="T98" fmla="*/ 68 w 571"/>
                <a:gd name="T99" fmla="*/ 1167 h 1265"/>
                <a:gd name="T100" fmla="*/ 63 w 571"/>
                <a:gd name="T101" fmla="*/ 1123 h 1265"/>
                <a:gd name="T102" fmla="*/ 108 w 571"/>
                <a:gd name="T103" fmla="*/ 1074 h 1265"/>
                <a:gd name="T104" fmla="*/ 87 w 571"/>
                <a:gd name="T105" fmla="*/ 877 h 1265"/>
                <a:gd name="T106" fmla="*/ 149 w 571"/>
                <a:gd name="T107" fmla="*/ 657 h 1265"/>
                <a:gd name="T108" fmla="*/ 202 w 571"/>
                <a:gd name="T109" fmla="*/ 536 h 1265"/>
                <a:gd name="T110" fmla="*/ 197 w 571"/>
                <a:gd name="T111" fmla="*/ 49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1" h="1265">
                  <a:moveTo>
                    <a:pt x="197" y="499"/>
                  </a:moveTo>
                  <a:cubicBezTo>
                    <a:pt x="204" y="494"/>
                    <a:pt x="210" y="404"/>
                    <a:pt x="206" y="364"/>
                  </a:cubicBezTo>
                  <a:cubicBezTo>
                    <a:pt x="204" y="345"/>
                    <a:pt x="198" y="330"/>
                    <a:pt x="192" y="329"/>
                  </a:cubicBezTo>
                  <a:cubicBezTo>
                    <a:pt x="162" y="327"/>
                    <a:pt x="127" y="293"/>
                    <a:pt x="108" y="249"/>
                  </a:cubicBezTo>
                  <a:cubicBezTo>
                    <a:pt x="98" y="223"/>
                    <a:pt x="75" y="179"/>
                    <a:pt x="58" y="151"/>
                  </a:cubicBezTo>
                  <a:cubicBezTo>
                    <a:pt x="27" y="100"/>
                    <a:pt x="27" y="100"/>
                    <a:pt x="48" y="96"/>
                  </a:cubicBezTo>
                  <a:cubicBezTo>
                    <a:pt x="59" y="94"/>
                    <a:pt x="68" y="88"/>
                    <a:pt x="67" y="82"/>
                  </a:cubicBezTo>
                  <a:cubicBezTo>
                    <a:pt x="64" y="57"/>
                    <a:pt x="76" y="76"/>
                    <a:pt x="94" y="123"/>
                  </a:cubicBezTo>
                  <a:cubicBezTo>
                    <a:pt x="105" y="151"/>
                    <a:pt x="129" y="194"/>
                    <a:pt x="147" y="217"/>
                  </a:cubicBezTo>
                  <a:lnTo>
                    <a:pt x="181" y="260"/>
                  </a:lnTo>
                  <a:lnTo>
                    <a:pt x="227" y="249"/>
                  </a:lnTo>
                  <a:cubicBezTo>
                    <a:pt x="273" y="237"/>
                    <a:pt x="279" y="229"/>
                    <a:pt x="260" y="197"/>
                  </a:cubicBezTo>
                  <a:cubicBezTo>
                    <a:pt x="257" y="192"/>
                    <a:pt x="253" y="169"/>
                    <a:pt x="253" y="146"/>
                  </a:cubicBezTo>
                  <a:cubicBezTo>
                    <a:pt x="251" y="75"/>
                    <a:pt x="285" y="55"/>
                    <a:pt x="353" y="89"/>
                  </a:cubicBezTo>
                  <a:cubicBezTo>
                    <a:pt x="390" y="108"/>
                    <a:pt x="404" y="142"/>
                    <a:pt x="387" y="172"/>
                  </a:cubicBezTo>
                  <a:cubicBezTo>
                    <a:pt x="366" y="210"/>
                    <a:pt x="373" y="213"/>
                    <a:pt x="412" y="183"/>
                  </a:cubicBezTo>
                  <a:cubicBezTo>
                    <a:pt x="432" y="167"/>
                    <a:pt x="452" y="155"/>
                    <a:pt x="456" y="155"/>
                  </a:cubicBezTo>
                  <a:cubicBezTo>
                    <a:pt x="464" y="155"/>
                    <a:pt x="488" y="114"/>
                    <a:pt x="489" y="98"/>
                  </a:cubicBezTo>
                  <a:cubicBezTo>
                    <a:pt x="489" y="92"/>
                    <a:pt x="482" y="81"/>
                    <a:pt x="473" y="74"/>
                  </a:cubicBezTo>
                  <a:cubicBezTo>
                    <a:pt x="451" y="58"/>
                    <a:pt x="452" y="51"/>
                    <a:pt x="477" y="54"/>
                  </a:cubicBezTo>
                  <a:cubicBezTo>
                    <a:pt x="492" y="56"/>
                    <a:pt x="497" y="51"/>
                    <a:pt x="499" y="32"/>
                  </a:cubicBezTo>
                  <a:cubicBezTo>
                    <a:pt x="500" y="19"/>
                    <a:pt x="504" y="6"/>
                    <a:pt x="508" y="3"/>
                  </a:cubicBezTo>
                  <a:cubicBezTo>
                    <a:pt x="511" y="0"/>
                    <a:pt x="513" y="8"/>
                    <a:pt x="512" y="21"/>
                  </a:cubicBezTo>
                  <a:lnTo>
                    <a:pt x="511" y="46"/>
                  </a:lnTo>
                  <a:lnTo>
                    <a:pt x="536" y="32"/>
                  </a:lnTo>
                  <a:cubicBezTo>
                    <a:pt x="558" y="20"/>
                    <a:pt x="560" y="20"/>
                    <a:pt x="548" y="32"/>
                  </a:cubicBezTo>
                  <a:cubicBezTo>
                    <a:pt x="537" y="44"/>
                    <a:pt x="537" y="46"/>
                    <a:pt x="550" y="47"/>
                  </a:cubicBezTo>
                  <a:cubicBezTo>
                    <a:pt x="558" y="48"/>
                    <a:pt x="562" y="52"/>
                    <a:pt x="558" y="56"/>
                  </a:cubicBezTo>
                  <a:cubicBezTo>
                    <a:pt x="555" y="61"/>
                    <a:pt x="557" y="65"/>
                    <a:pt x="562" y="66"/>
                  </a:cubicBezTo>
                  <a:cubicBezTo>
                    <a:pt x="567" y="66"/>
                    <a:pt x="571" y="71"/>
                    <a:pt x="570" y="77"/>
                  </a:cubicBezTo>
                  <a:cubicBezTo>
                    <a:pt x="570" y="82"/>
                    <a:pt x="567" y="84"/>
                    <a:pt x="564" y="81"/>
                  </a:cubicBezTo>
                  <a:cubicBezTo>
                    <a:pt x="555" y="70"/>
                    <a:pt x="533" y="102"/>
                    <a:pt x="531" y="131"/>
                  </a:cubicBezTo>
                  <a:cubicBezTo>
                    <a:pt x="528" y="164"/>
                    <a:pt x="509" y="211"/>
                    <a:pt x="491" y="229"/>
                  </a:cubicBezTo>
                  <a:cubicBezTo>
                    <a:pt x="473" y="247"/>
                    <a:pt x="402" y="421"/>
                    <a:pt x="400" y="453"/>
                  </a:cubicBezTo>
                  <a:cubicBezTo>
                    <a:pt x="399" y="467"/>
                    <a:pt x="404" y="502"/>
                    <a:pt x="412" y="530"/>
                  </a:cubicBezTo>
                  <a:cubicBezTo>
                    <a:pt x="425" y="579"/>
                    <a:pt x="425" y="589"/>
                    <a:pt x="404" y="723"/>
                  </a:cubicBezTo>
                  <a:cubicBezTo>
                    <a:pt x="387" y="838"/>
                    <a:pt x="384" y="877"/>
                    <a:pt x="389" y="926"/>
                  </a:cubicBezTo>
                  <a:cubicBezTo>
                    <a:pt x="393" y="960"/>
                    <a:pt x="394" y="1041"/>
                    <a:pt x="392" y="1106"/>
                  </a:cubicBezTo>
                  <a:cubicBezTo>
                    <a:pt x="387" y="1215"/>
                    <a:pt x="385" y="1227"/>
                    <a:pt x="368" y="1245"/>
                  </a:cubicBezTo>
                  <a:cubicBezTo>
                    <a:pt x="353" y="1261"/>
                    <a:pt x="340" y="1265"/>
                    <a:pt x="306" y="1263"/>
                  </a:cubicBezTo>
                  <a:cubicBezTo>
                    <a:pt x="267" y="1260"/>
                    <a:pt x="263" y="1258"/>
                    <a:pt x="267" y="1243"/>
                  </a:cubicBezTo>
                  <a:cubicBezTo>
                    <a:pt x="272" y="1223"/>
                    <a:pt x="271" y="1228"/>
                    <a:pt x="282" y="1069"/>
                  </a:cubicBezTo>
                  <a:cubicBezTo>
                    <a:pt x="288" y="989"/>
                    <a:pt x="287" y="935"/>
                    <a:pt x="281" y="910"/>
                  </a:cubicBezTo>
                  <a:cubicBezTo>
                    <a:pt x="275" y="888"/>
                    <a:pt x="270" y="839"/>
                    <a:pt x="269" y="800"/>
                  </a:cubicBezTo>
                  <a:lnTo>
                    <a:pt x="268" y="729"/>
                  </a:lnTo>
                  <a:lnTo>
                    <a:pt x="229" y="788"/>
                  </a:lnTo>
                  <a:lnTo>
                    <a:pt x="191" y="847"/>
                  </a:lnTo>
                  <a:lnTo>
                    <a:pt x="202" y="888"/>
                  </a:lnTo>
                  <a:cubicBezTo>
                    <a:pt x="213" y="934"/>
                    <a:pt x="228" y="1048"/>
                    <a:pt x="228" y="1094"/>
                  </a:cubicBezTo>
                  <a:cubicBezTo>
                    <a:pt x="228" y="1158"/>
                    <a:pt x="214" y="1164"/>
                    <a:pt x="68" y="1167"/>
                  </a:cubicBezTo>
                  <a:cubicBezTo>
                    <a:pt x="3" y="1169"/>
                    <a:pt x="0" y="1150"/>
                    <a:pt x="63" y="1123"/>
                  </a:cubicBezTo>
                  <a:cubicBezTo>
                    <a:pt x="102" y="1106"/>
                    <a:pt x="107" y="1101"/>
                    <a:pt x="108" y="1074"/>
                  </a:cubicBezTo>
                  <a:cubicBezTo>
                    <a:pt x="111" y="1018"/>
                    <a:pt x="99" y="906"/>
                    <a:pt x="87" y="877"/>
                  </a:cubicBezTo>
                  <a:cubicBezTo>
                    <a:pt x="67" y="830"/>
                    <a:pt x="84" y="771"/>
                    <a:pt x="149" y="657"/>
                  </a:cubicBezTo>
                  <a:cubicBezTo>
                    <a:pt x="187" y="588"/>
                    <a:pt x="204" y="550"/>
                    <a:pt x="202" y="536"/>
                  </a:cubicBezTo>
                  <a:cubicBezTo>
                    <a:pt x="196" y="501"/>
                    <a:pt x="199" y="528"/>
                    <a:pt x="197" y="4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5" name="Graphic 24" descr="Crawl">
            <a:extLst>
              <a:ext uri="{FF2B5EF4-FFF2-40B4-BE49-F238E27FC236}">
                <a16:creationId xmlns:a16="http://schemas.microsoft.com/office/drawing/2014/main" id="{D2480540-6E19-A70D-C825-BAD95F3A9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05658" y="3776904"/>
            <a:ext cx="418872" cy="418872"/>
          </a:xfrm>
          <a:prstGeom prst="rect">
            <a:avLst/>
          </a:prstGeom>
        </p:spPr>
      </p:pic>
      <p:pic>
        <p:nvPicPr>
          <p:cNvPr id="26" name="Graphic 25" descr="Walk">
            <a:extLst>
              <a:ext uri="{FF2B5EF4-FFF2-40B4-BE49-F238E27FC236}">
                <a16:creationId xmlns:a16="http://schemas.microsoft.com/office/drawing/2014/main" id="{B9E44239-3B06-2670-409E-E8D710E1D6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536896" y="2947946"/>
            <a:ext cx="418872" cy="418872"/>
          </a:xfrm>
          <a:prstGeom prst="rect">
            <a:avLst/>
          </a:prstGeom>
        </p:spPr>
      </p:pic>
      <p:pic>
        <p:nvPicPr>
          <p:cNvPr id="27" name="Graphic 26" descr="Run">
            <a:extLst>
              <a:ext uri="{FF2B5EF4-FFF2-40B4-BE49-F238E27FC236}">
                <a16:creationId xmlns:a16="http://schemas.microsoft.com/office/drawing/2014/main" id="{5D155E62-B44B-0666-4D36-6D6C0C4AD7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930000" y="2190160"/>
            <a:ext cx="418872" cy="418872"/>
          </a:xfrm>
          <a:prstGeom prst="rect">
            <a:avLst/>
          </a:prstGeom>
        </p:spPr>
      </p:pic>
      <p:pic>
        <p:nvPicPr>
          <p:cNvPr id="28" name="Graphic 27" descr="Confused person">
            <a:extLst>
              <a:ext uri="{FF2B5EF4-FFF2-40B4-BE49-F238E27FC236}">
                <a16:creationId xmlns:a16="http://schemas.microsoft.com/office/drawing/2014/main" id="{7373FB00-8445-CC20-3F76-A0AE2BB1D6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314081" y="4614561"/>
            <a:ext cx="418872" cy="418872"/>
          </a:xfrm>
          <a:prstGeom prst="rect">
            <a:avLst/>
          </a:prstGeom>
        </p:spPr>
      </p:pic>
      <p:pic>
        <p:nvPicPr>
          <p:cNvPr id="29" name="Graphic 28" descr="Man">
            <a:extLst>
              <a:ext uri="{FF2B5EF4-FFF2-40B4-BE49-F238E27FC236}">
                <a16:creationId xmlns:a16="http://schemas.microsoft.com/office/drawing/2014/main" id="{5491BFDE-6C53-054E-65B5-F45FA1C79A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6310824" y="5399441"/>
            <a:ext cx="418872" cy="418872"/>
          </a:xfrm>
          <a:prstGeom prst="rect">
            <a:avLst/>
          </a:prstGeom>
        </p:spPr>
      </p:pic>
      <p:sp>
        <p:nvSpPr>
          <p:cNvPr id="30" name="TextBox 29">
            <a:extLst>
              <a:ext uri="{FF2B5EF4-FFF2-40B4-BE49-F238E27FC236}">
                <a16:creationId xmlns:a16="http://schemas.microsoft.com/office/drawing/2014/main" id="{798D5197-F375-62A6-E280-DD273384AA9B}"/>
              </a:ext>
            </a:extLst>
          </p:cNvPr>
          <p:cNvSpPr txBox="1"/>
          <p:nvPr/>
        </p:nvSpPr>
        <p:spPr>
          <a:xfrm>
            <a:off x="756907" y="2295492"/>
            <a:ext cx="1719806" cy="461665"/>
          </a:xfrm>
          <a:prstGeom prst="rect">
            <a:avLst/>
          </a:prstGeom>
          <a:noFill/>
        </p:spPr>
        <p:txBody>
          <a:bodyPr wrap="square" rtlCol="0">
            <a:spAutoFit/>
          </a:bodyPr>
          <a:lstStyle/>
          <a:p>
            <a:pPr algn="ctr"/>
            <a:r>
              <a:rPr lang="en-US" sz="1200" b="1" dirty="0">
                <a:latin typeface="Economica" panose="02000506040000020004" pitchFamily="2" charset="0"/>
              </a:rPr>
              <a:t>Metrices Lack Clinical Relevance</a:t>
            </a:r>
          </a:p>
        </p:txBody>
      </p:sp>
      <p:sp>
        <p:nvSpPr>
          <p:cNvPr id="31" name="TextBox 30">
            <a:extLst>
              <a:ext uri="{FF2B5EF4-FFF2-40B4-BE49-F238E27FC236}">
                <a16:creationId xmlns:a16="http://schemas.microsoft.com/office/drawing/2014/main" id="{4CBF212A-7AAC-F2FF-FDD4-CE850B25494E}"/>
              </a:ext>
            </a:extLst>
          </p:cNvPr>
          <p:cNvSpPr txBox="1"/>
          <p:nvPr/>
        </p:nvSpPr>
        <p:spPr>
          <a:xfrm>
            <a:off x="1581073" y="3095770"/>
            <a:ext cx="1719806" cy="461665"/>
          </a:xfrm>
          <a:prstGeom prst="rect">
            <a:avLst/>
          </a:prstGeom>
          <a:noFill/>
        </p:spPr>
        <p:txBody>
          <a:bodyPr wrap="square" rtlCol="0">
            <a:spAutoFit/>
          </a:bodyPr>
          <a:lstStyle/>
          <a:p>
            <a:pPr algn="ctr"/>
            <a:r>
              <a:rPr lang="en-US" sz="1200" b="1" dirty="0">
                <a:latin typeface="Economica" panose="02000506040000020004" pitchFamily="2" charset="0"/>
              </a:rPr>
              <a:t>Edge preservation trade-offs</a:t>
            </a:r>
          </a:p>
        </p:txBody>
      </p:sp>
      <p:sp>
        <p:nvSpPr>
          <p:cNvPr id="32" name="TextBox 31">
            <a:extLst>
              <a:ext uri="{FF2B5EF4-FFF2-40B4-BE49-F238E27FC236}">
                <a16:creationId xmlns:a16="http://schemas.microsoft.com/office/drawing/2014/main" id="{8F715930-C72E-9C5C-7598-6A90A5E10E3A}"/>
              </a:ext>
            </a:extLst>
          </p:cNvPr>
          <p:cNvSpPr txBox="1"/>
          <p:nvPr/>
        </p:nvSpPr>
        <p:spPr>
          <a:xfrm>
            <a:off x="2307698" y="3934320"/>
            <a:ext cx="1719806" cy="461665"/>
          </a:xfrm>
          <a:prstGeom prst="rect">
            <a:avLst/>
          </a:prstGeom>
          <a:noFill/>
        </p:spPr>
        <p:txBody>
          <a:bodyPr wrap="square" rtlCol="0">
            <a:spAutoFit/>
          </a:bodyPr>
          <a:lstStyle/>
          <a:p>
            <a:pPr algn="ctr"/>
            <a:r>
              <a:rPr lang="en-US" sz="1200" b="1" dirty="0">
                <a:latin typeface="Economica" panose="02000506040000020004" pitchFamily="2" charset="0"/>
              </a:rPr>
              <a:t>Non-Clinical Trails or FDA Validations</a:t>
            </a:r>
          </a:p>
        </p:txBody>
      </p:sp>
      <p:sp>
        <p:nvSpPr>
          <p:cNvPr id="33" name="TextBox 32">
            <a:extLst>
              <a:ext uri="{FF2B5EF4-FFF2-40B4-BE49-F238E27FC236}">
                <a16:creationId xmlns:a16="http://schemas.microsoft.com/office/drawing/2014/main" id="{C33DF6C4-46C1-4BB5-29A1-F86F0A28298C}"/>
              </a:ext>
            </a:extLst>
          </p:cNvPr>
          <p:cNvSpPr txBox="1"/>
          <p:nvPr/>
        </p:nvSpPr>
        <p:spPr>
          <a:xfrm>
            <a:off x="3262383" y="4736063"/>
            <a:ext cx="1719806" cy="276999"/>
          </a:xfrm>
          <a:prstGeom prst="rect">
            <a:avLst/>
          </a:prstGeom>
          <a:noFill/>
        </p:spPr>
        <p:txBody>
          <a:bodyPr wrap="square" rtlCol="0">
            <a:spAutoFit/>
          </a:bodyPr>
          <a:lstStyle/>
          <a:p>
            <a:pPr algn="ctr"/>
            <a:r>
              <a:rPr lang="en-US" sz="1200" b="1" dirty="0">
                <a:latin typeface="Economica" panose="02000506040000020004" pitchFamily="2" charset="0"/>
              </a:rPr>
              <a:t>Dataset Dependency</a:t>
            </a:r>
          </a:p>
        </p:txBody>
      </p:sp>
      <p:sp>
        <p:nvSpPr>
          <p:cNvPr id="34" name="TextBox 33">
            <a:extLst>
              <a:ext uri="{FF2B5EF4-FFF2-40B4-BE49-F238E27FC236}">
                <a16:creationId xmlns:a16="http://schemas.microsoft.com/office/drawing/2014/main" id="{94A18506-F39C-0BF5-1912-9F8D88F3773B}"/>
              </a:ext>
            </a:extLst>
          </p:cNvPr>
          <p:cNvSpPr txBox="1"/>
          <p:nvPr/>
        </p:nvSpPr>
        <p:spPr>
          <a:xfrm>
            <a:off x="4217068" y="5537806"/>
            <a:ext cx="1719806" cy="461665"/>
          </a:xfrm>
          <a:prstGeom prst="rect">
            <a:avLst/>
          </a:prstGeom>
          <a:noFill/>
        </p:spPr>
        <p:txBody>
          <a:bodyPr wrap="square" rtlCol="0">
            <a:spAutoFit/>
          </a:bodyPr>
          <a:lstStyle/>
          <a:p>
            <a:pPr algn="ctr"/>
            <a:r>
              <a:rPr lang="en-US" sz="1200" b="1" dirty="0">
                <a:latin typeface="Economica" panose="02000506040000020004" pitchFamily="2" charset="0"/>
              </a:rPr>
              <a:t>High Computational Requirements</a:t>
            </a:r>
          </a:p>
        </p:txBody>
      </p:sp>
      <p:sp>
        <p:nvSpPr>
          <p:cNvPr id="35" name="TextBox 34">
            <a:extLst>
              <a:ext uri="{FF2B5EF4-FFF2-40B4-BE49-F238E27FC236}">
                <a16:creationId xmlns:a16="http://schemas.microsoft.com/office/drawing/2014/main" id="{49AE9D98-2B36-B0C3-41C3-DB10DF535254}"/>
              </a:ext>
            </a:extLst>
          </p:cNvPr>
          <p:cNvSpPr txBox="1"/>
          <p:nvPr/>
        </p:nvSpPr>
        <p:spPr>
          <a:xfrm>
            <a:off x="3706956" y="1654696"/>
            <a:ext cx="5648799" cy="769441"/>
          </a:xfrm>
          <a:prstGeom prst="rect">
            <a:avLst/>
          </a:prstGeom>
          <a:noFill/>
        </p:spPr>
        <p:txBody>
          <a:bodyPr wrap="square" rtlCol="0">
            <a:spAutoFit/>
          </a:bodyPr>
          <a:lstStyle/>
          <a:p>
            <a:pPr marL="171450" indent="-171450">
              <a:buFont typeface="Wingdings" panose="05000000000000000000" pitchFamily="2" charset="2"/>
              <a:buChar char="Ø"/>
            </a:pPr>
            <a:r>
              <a:rPr lang="en-GB" sz="1100" dirty="0">
                <a:latin typeface="Economica" panose="02000506040000020004" pitchFamily="2" charset="0"/>
              </a:rPr>
              <a:t>PSNR and SSIM are generic image quality metrics and do not measure clinical relevance directly.</a:t>
            </a:r>
          </a:p>
          <a:p>
            <a:pPr marL="171450" indent="-171450">
              <a:buFont typeface="Wingdings" panose="05000000000000000000" pitchFamily="2" charset="2"/>
              <a:buChar char="Ø"/>
            </a:pPr>
            <a:r>
              <a:rPr lang="en-GB" sz="1100" dirty="0">
                <a:latin typeface="Economica" panose="02000506040000020004" pitchFamily="2" charset="0"/>
              </a:rPr>
              <a:t>An ideal system would include diagnostic validation, such as accuracy of disease detection before and after enhancement.</a:t>
            </a:r>
            <a:endParaRPr lang="en-US" sz="1100" dirty="0">
              <a:latin typeface="Economica" panose="02000506040000020004" pitchFamily="2" charset="0"/>
            </a:endParaRPr>
          </a:p>
        </p:txBody>
      </p:sp>
      <p:sp>
        <p:nvSpPr>
          <p:cNvPr id="36" name="TextBox 35">
            <a:extLst>
              <a:ext uri="{FF2B5EF4-FFF2-40B4-BE49-F238E27FC236}">
                <a16:creationId xmlns:a16="http://schemas.microsoft.com/office/drawing/2014/main" id="{22FF6573-2830-14CE-01E5-F085D769CDC2}"/>
              </a:ext>
            </a:extLst>
          </p:cNvPr>
          <p:cNvSpPr txBox="1"/>
          <p:nvPr/>
        </p:nvSpPr>
        <p:spPr>
          <a:xfrm>
            <a:off x="4603080" y="2512208"/>
            <a:ext cx="5955834" cy="769441"/>
          </a:xfrm>
          <a:prstGeom prst="rect">
            <a:avLst/>
          </a:prstGeom>
          <a:noFill/>
        </p:spPr>
        <p:txBody>
          <a:bodyPr wrap="square" rtlCol="0">
            <a:spAutoFit/>
          </a:bodyPr>
          <a:lstStyle/>
          <a:p>
            <a:pPr marL="171450" indent="-171450">
              <a:buFont typeface="Wingdings" panose="05000000000000000000" pitchFamily="2" charset="2"/>
              <a:buChar char="Ø"/>
            </a:pPr>
            <a:r>
              <a:rPr lang="en-GB" sz="1100" dirty="0">
                <a:latin typeface="Economica" panose="02000506040000020004" pitchFamily="2" charset="0"/>
              </a:rPr>
              <a:t>Enhancing edges via sharpening or SRCNN can sometimes amplify noise or artifacts, especially in already noisy regions.</a:t>
            </a:r>
          </a:p>
          <a:p>
            <a:pPr marL="171450" indent="-171450">
              <a:buFont typeface="Wingdings" panose="05000000000000000000" pitchFamily="2" charset="2"/>
              <a:buChar char="Ø"/>
            </a:pPr>
            <a:r>
              <a:rPr lang="en-GB" sz="1100" dirty="0">
                <a:latin typeface="Economica" panose="02000506040000020004" pitchFamily="2" charset="0"/>
              </a:rPr>
              <a:t>There is a delicate balance between improving fine details and introducing false positives that could confuse medical interpretation.</a:t>
            </a:r>
            <a:endParaRPr lang="en-US" sz="1100" dirty="0">
              <a:latin typeface="Economica" panose="02000506040000020004" pitchFamily="2" charset="0"/>
            </a:endParaRPr>
          </a:p>
        </p:txBody>
      </p:sp>
      <p:sp>
        <p:nvSpPr>
          <p:cNvPr id="37" name="TextBox 36">
            <a:extLst>
              <a:ext uri="{FF2B5EF4-FFF2-40B4-BE49-F238E27FC236}">
                <a16:creationId xmlns:a16="http://schemas.microsoft.com/office/drawing/2014/main" id="{443F57B2-9D19-DB33-E4AB-5FACA1256709}"/>
              </a:ext>
            </a:extLst>
          </p:cNvPr>
          <p:cNvSpPr txBox="1"/>
          <p:nvPr/>
        </p:nvSpPr>
        <p:spPr>
          <a:xfrm>
            <a:off x="5271275" y="3369720"/>
            <a:ext cx="4507992" cy="600164"/>
          </a:xfrm>
          <a:prstGeom prst="rect">
            <a:avLst/>
          </a:prstGeom>
          <a:noFill/>
        </p:spPr>
        <p:txBody>
          <a:bodyPr wrap="square" rtlCol="0">
            <a:spAutoFit/>
          </a:bodyPr>
          <a:lstStyle/>
          <a:p>
            <a:pPr marL="171450" indent="-171450">
              <a:buFont typeface="Wingdings" panose="05000000000000000000" pitchFamily="2" charset="2"/>
              <a:buChar char="Ø"/>
            </a:pPr>
            <a:r>
              <a:rPr lang="en-GB" sz="1100" dirty="0">
                <a:latin typeface="Economica" panose="02000506040000020004" pitchFamily="2" charset="0"/>
              </a:rPr>
              <a:t>The model has not yet been tested or validated in a real clinical setup.</a:t>
            </a:r>
          </a:p>
          <a:p>
            <a:pPr marL="171450" indent="-171450">
              <a:buFont typeface="Wingdings" panose="05000000000000000000" pitchFamily="2" charset="2"/>
              <a:buChar char="Ø"/>
            </a:pPr>
            <a:r>
              <a:rPr lang="en-GB" sz="1100" dirty="0">
                <a:latin typeface="Economica" panose="02000506040000020004" pitchFamily="2" charset="0"/>
              </a:rPr>
              <a:t>It has not been reviewed or approved for diagnostic use by any regulatory body (e.g., FDA, CE).</a:t>
            </a:r>
            <a:endParaRPr lang="en-US" sz="1100" dirty="0">
              <a:latin typeface="Economica" panose="02000506040000020004" pitchFamily="2" charset="0"/>
            </a:endParaRPr>
          </a:p>
        </p:txBody>
      </p:sp>
      <p:sp>
        <p:nvSpPr>
          <p:cNvPr id="38" name="TextBox 37">
            <a:extLst>
              <a:ext uri="{FF2B5EF4-FFF2-40B4-BE49-F238E27FC236}">
                <a16:creationId xmlns:a16="http://schemas.microsoft.com/office/drawing/2014/main" id="{596701C6-99D0-D405-CAF6-77850C7CD264}"/>
              </a:ext>
            </a:extLst>
          </p:cNvPr>
          <p:cNvSpPr txBox="1"/>
          <p:nvPr/>
        </p:nvSpPr>
        <p:spPr>
          <a:xfrm>
            <a:off x="6211957" y="4227232"/>
            <a:ext cx="4507991" cy="769441"/>
          </a:xfrm>
          <a:prstGeom prst="rect">
            <a:avLst/>
          </a:prstGeom>
          <a:noFill/>
        </p:spPr>
        <p:txBody>
          <a:bodyPr wrap="square" rtlCol="0">
            <a:spAutoFit/>
          </a:bodyPr>
          <a:lstStyle/>
          <a:p>
            <a:pPr marL="171450" indent="-171450">
              <a:buFont typeface="Wingdings" panose="05000000000000000000" pitchFamily="2" charset="2"/>
              <a:buChar char="Ø"/>
            </a:pPr>
            <a:r>
              <a:rPr lang="en-GB" sz="1100" dirty="0">
                <a:latin typeface="Economica" panose="02000506040000020004" pitchFamily="2" charset="0"/>
              </a:rPr>
              <a:t>The model is trained on five specific public datasets, which may not fully represent all medical environments.</a:t>
            </a:r>
          </a:p>
          <a:p>
            <a:pPr marL="171450" indent="-171450">
              <a:buFont typeface="Wingdings" panose="05000000000000000000" pitchFamily="2" charset="2"/>
              <a:buChar char="Ø"/>
            </a:pPr>
            <a:r>
              <a:rPr lang="en-GB" sz="1100" dirty="0">
                <a:latin typeface="Economica" panose="02000506040000020004" pitchFamily="2" charset="0"/>
              </a:rPr>
              <a:t>Without retraining, the model may not generalize well to images from different hospitals, devices, or regions.</a:t>
            </a:r>
            <a:endParaRPr lang="en-US" sz="1100" dirty="0">
              <a:latin typeface="Economica" panose="02000506040000020004" pitchFamily="2" charset="0"/>
            </a:endParaRPr>
          </a:p>
        </p:txBody>
      </p:sp>
      <p:sp>
        <p:nvSpPr>
          <p:cNvPr id="39" name="TextBox 38">
            <a:extLst>
              <a:ext uri="{FF2B5EF4-FFF2-40B4-BE49-F238E27FC236}">
                <a16:creationId xmlns:a16="http://schemas.microsoft.com/office/drawing/2014/main" id="{13383843-5EAA-AED5-AD73-613FF31A2377}"/>
              </a:ext>
            </a:extLst>
          </p:cNvPr>
          <p:cNvSpPr txBox="1"/>
          <p:nvPr/>
        </p:nvSpPr>
        <p:spPr>
          <a:xfrm>
            <a:off x="7082354" y="5084745"/>
            <a:ext cx="3637593" cy="1107996"/>
          </a:xfrm>
          <a:prstGeom prst="rect">
            <a:avLst/>
          </a:prstGeom>
          <a:noFill/>
        </p:spPr>
        <p:txBody>
          <a:bodyPr wrap="square" rtlCol="0">
            <a:spAutoFit/>
          </a:bodyPr>
          <a:lstStyle/>
          <a:p>
            <a:pPr marL="171450" indent="-171450">
              <a:buFont typeface="Wingdings" panose="05000000000000000000" pitchFamily="2" charset="2"/>
              <a:buChar char="Ø"/>
            </a:pPr>
            <a:r>
              <a:rPr lang="en-GB" sz="1100" dirty="0">
                <a:latin typeface="Economica" panose="02000506040000020004" pitchFamily="2" charset="0"/>
              </a:rPr>
              <a:t>The combined architecture of SRCNN + Dual-Input U-Net is computationally intensive.</a:t>
            </a:r>
          </a:p>
          <a:p>
            <a:pPr marL="171450" indent="-171450">
              <a:buFont typeface="Wingdings" panose="05000000000000000000" pitchFamily="2" charset="2"/>
              <a:buChar char="Ø"/>
            </a:pPr>
            <a:r>
              <a:rPr lang="en-GB" sz="1100" dirty="0">
                <a:latin typeface="Economica" panose="02000506040000020004" pitchFamily="2" charset="0"/>
              </a:rPr>
              <a:t>Real-time processing is not currently possible without high-end GPUs.</a:t>
            </a:r>
          </a:p>
          <a:p>
            <a:pPr marL="171450" indent="-171450">
              <a:buFont typeface="Wingdings" panose="05000000000000000000" pitchFamily="2" charset="2"/>
              <a:buChar char="Ø"/>
            </a:pPr>
            <a:r>
              <a:rPr lang="en-GB" sz="1100" dirty="0">
                <a:latin typeface="Economica" panose="02000506040000020004" pitchFamily="2" charset="0"/>
              </a:rPr>
              <a:t>Training and inference are slow on limited-resource systems like CPUs or basic laptops.</a:t>
            </a:r>
            <a:endParaRPr lang="en-US" sz="1100" dirty="0">
              <a:latin typeface="Economica" panose="02000506040000020004" pitchFamily="2" charset="0"/>
            </a:endParaRPr>
          </a:p>
        </p:txBody>
      </p:sp>
      <p:sp>
        <p:nvSpPr>
          <p:cNvPr id="45" name="TextBox 44">
            <a:extLst>
              <a:ext uri="{FF2B5EF4-FFF2-40B4-BE49-F238E27FC236}">
                <a16:creationId xmlns:a16="http://schemas.microsoft.com/office/drawing/2014/main" id="{41556C27-51F3-4287-E08F-3EC3E6B80218}"/>
              </a:ext>
            </a:extLst>
          </p:cNvPr>
          <p:cNvSpPr txBox="1"/>
          <p:nvPr/>
        </p:nvSpPr>
        <p:spPr>
          <a:xfrm>
            <a:off x="4372997" y="6188695"/>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198074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E27D737-D061-AD24-BE19-2DEEF22F8255}"/>
              </a:ext>
            </a:extLst>
          </p:cNvPr>
          <p:cNvSpPr/>
          <p:nvPr/>
        </p:nvSpPr>
        <p:spPr>
          <a:xfrm>
            <a:off x="6096000" y="3582033"/>
            <a:ext cx="3166302" cy="2157573"/>
          </a:xfrm>
          <a:custGeom>
            <a:avLst/>
            <a:gdLst>
              <a:gd name="connsiteX0" fmla="*/ 1137652 w 3166302"/>
              <a:gd name="connsiteY0" fmla="*/ 0 h 2157573"/>
              <a:gd name="connsiteX1" fmla="*/ 3099498 w 3166302"/>
              <a:gd name="connsiteY1" fmla="*/ 0 h 2157573"/>
              <a:gd name="connsiteX2" fmla="*/ 3166302 w 3166302"/>
              <a:gd name="connsiteY2" fmla="*/ 3373 h 2157573"/>
              <a:gd name="connsiteX3" fmla="*/ 3166302 w 3166302"/>
              <a:gd name="connsiteY3" fmla="*/ 1023294 h 2157573"/>
              <a:gd name="connsiteX4" fmla="*/ 3099498 w 3166302"/>
              <a:gd name="connsiteY4" fmla="*/ 1019921 h 2157573"/>
              <a:gd name="connsiteX5" fmla="*/ 1137652 w 3166302"/>
              <a:gd name="connsiteY5" fmla="*/ 1019921 h 2157573"/>
              <a:gd name="connsiteX6" fmla="*/ 0 w 3166302"/>
              <a:gd name="connsiteY6" fmla="*/ 2157573 h 2157573"/>
              <a:gd name="connsiteX7" fmla="*/ 0 w 3166302"/>
              <a:gd name="connsiteY7" fmla="*/ 1137652 h 2157573"/>
              <a:gd name="connsiteX8" fmla="*/ 1137652 w 3166302"/>
              <a:gd name="connsiteY8" fmla="*/ 0 h 21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302" h="2157573">
                <a:moveTo>
                  <a:pt x="1137652" y="0"/>
                </a:moveTo>
                <a:lnTo>
                  <a:pt x="3099498" y="0"/>
                </a:lnTo>
                <a:lnTo>
                  <a:pt x="3166302" y="3373"/>
                </a:lnTo>
                <a:lnTo>
                  <a:pt x="3166302" y="1023294"/>
                </a:lnTo>
                <a:lnTo>
                  <a:pt x="3099498" y="1019921"/>
                </a:lnTo>
                <a:lnTo>
                  <a:pt x="1137652" y="1019921"/>
                </a:lnTo>
                <a:cubicBezTo>
                  <a:pt x="509344" y="1019921"/>
                  <a:pt x="0" y="1529265"/>
                  <a:pt x="0" y="2157573"/>
                </a:cubicBezTo>
                <a:lnTo>
                  <a:pt x="0" y="1137652"/>
                </a:lnTo>
                <a:cubicBezTo>
                  <a:pt x="0" y="509344"/>
                  <a:pt x="509344" y="0"/>
                  <a:pt x="1137652" y="0"/>
                </a:cubicBezTo>
                <a:close/>
              </a:path>
            </a:pathLst>
          </a:custGeom>
          <a:gradFill>
            <a:gsLst>
              <a:gs pos="5000">
                <a:srgbClr val="0099CC"/>
              </a:gs>
              <a:gs pos="100000">
                <a:srgbClr val="17506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7B5D1423-9A36-222B-7D96-B7F721918FDA}"/>
              </a:ext>
            </a:extLst>
          </p:cNvPr>
          <p:cNvSpPr txBox="1"/>
          <p:nvPr/>
        </p:nvSpPr>
        <p:spPr>
          <a:xfrm>
            <a:off x="6030842" y="3655787"/>
            <a:ext cx="3517930" cy="923330"/>
          </a:xfrm>
          <a:prstGeom prst="rect">
            <a:avLst/>
          </a:prstGeom>
          <a:noFill/>
        </p:spPr>
        <p:txBody>
          <a:bodyPr wrap="square" rtlCol="0">
            <a:spAutoFit/>
          </a:bodyPr>
          <a:lstStyle/>
          <a:p>
            <a:pPr algn="ctr"/>
            <a:r>
              <a:rPr lang="en-GB" b="1" spc="600" dirty="0">
                <a:solidFill>
                  <a:schemeClr val="bg1"/>
                </a:solidFill>
              </a:rPr>
              <a:t>Multi-Modal Learning for Holistic Care</a:t>
            </a:r>
            <a:endParaRPr lang="en-IN" sz="1400" b="1" dirty="0">
              <a:solidFill>
                <a:schemeClr val="bg1"/>
              </a:solidFill>
            </a:endParaRPr>
          </a:p>
        </p:txBody>
      </p:sp>
      <p:sp>
        <p:nvSpPr>
          <p:cNvPr id="7" name="Freeform: Shape 6">
            <a:extLst>
              <a:ext uri="{FF2B5EF4-FFF2-40B4-BE49-F238E27FC236}">
                <a16:creationId xmlns:a16="http://schemas.microsoft.com/office/drawing/2014/main" id="{CB150CEF-0F92-234B-B031-2D4953287459}"/>
              </a:ext>
            </a:extLst>
          </p:cNvPr>
          <p:cNvSpPr/>
          <p:nvPr/>
        </p:nvSpPr>
        <p:spPr>
          <a:xfrm>
            <a:off x="6105842" y="2023739"/>
            <a:ext cx="3166302" cy="2157573"/>
          </a:xfrm>
          <a:custGeom>
            <a:avLst/>
            <a:gdLst>
              <a:gd name="connsiteX0" fmla="*/ 1137652 w 3166302"/>
              <a:gd name="connsiteY0" fmla="*/ 0 h 2157573"/>
              <a:gd name="connsiteX1" fmla="*/ 3099498 w 3166302"/>
              <a:gd name="connsiteY1" fmla="*/ 0 h 2157573"/>
              <a:gd name="connsiteX2" fmla="*/ 3166302 w 3166302"/>
              <a:gd name="connsiteY2" fmla="*/ 3373 h 2157573"/>
              <a:gd name="connsiteX3" fmla="*/ 3166302 w 3166302"/>
              <a:gd name="connsiteY3" fmla="*/ 1023294 h 2157573"/>
              <a:gd name="connsiteX4" fmla="*/ 3099498 w 3166302"/>
              <a:gd name="connsiteY4" fmla="*/ 1019921 h 2157573"/>
              <a:gd name="connsiteX5" fmla="*/ 1137652 w 3166302"/>
              <a:gd name="connsiteY5" fmla="*/ 1019921 h 2157573"/>
              <a:gd name="connsiteX6" fmla="*/ 0 w 3166302"/>
              <a:gd name="connsiteY6" fmla="*/ 2157573 h 2157573"/>
              <a:gd name="connsiteX7" fmla="*/ 0 w 3166302"/>
              <a:gd name="connsiteY7" fmla="*/ 1137652 h 2157573"/>
              <a:gd name="connsiteX8" fmla="*/ 1137652 w 3166302"/>
              <a:gd name="connsiteY8" fmla="*/ 0 h 21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302" h="2157573">
                <a:moveTo>
                  <a:pt x="1137652" y="0"/>
                </a:moveTo>
                <a:lnTo>
                  <a:pt x="3099498" y="0"/>
                </a:lnTo>
                <a:lnTo>
                  <a:pt x="3166302" y="3373"/>
                </a:lnTo>
                <a:lnTo>
                  <a:pt x="3166302" y="1023294"/>
                </a:lnTo>
                <a:lnTo>
                  <a:pt x="3099498" y="1019921"/>
                </a:lnTo>
                <a:lnTo>
                  <a:pt x="1137652" y="1019921"/>
                </a:lnTo>
                <a:cubicBezTo>
                  <a:pt x="509344" y="1019921"/>
                  <a:pt x="0" y="1529265"/>
                  <a:pt x="0" y="2157573"/>
                </a:cubicBezTo>
                <a:lnTo>
                  <a:pt x="0" y="1137652"/>
                </a:lnTo>
                <a:cubicBezTo>
                  <a:pt x="0" y="509344"/>
                  <a:pt x="509344" y="0"/>
                  <a:pt x="1137652" y="0"/>
                </a:cubicBezTo>
                <a:close/>
              </a:path>
            </a:pathLst>
          </a:custGeom>
          <a:gradFill>
            <a:gsLst>
              <a:gs pos="16000">
                <a:srgbClr val="7E3F86"/>
              </a:gs>
              <a:gs pos="100000">
                <a:srgbClr val="311834"/>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40AEB6E9-CAE0-D343-3CE9-5EB1EB202FB7}"/>
              </a:ext>
            </a:extLst>
          </p:cNvPr>
          <p:cNvSpPr txBox="1"/>
          <p:nvPr/>
        </p:nvSpPr>
        <p:spPr>
          <a:xfrm>
            <a:off x="6053224" y="2120879"/>
            <a:ext cx="3544186" cy="923330"/>
          </a:xfrm>
          <a:prstGeom prst="rect">
            <a:avLst/>
          </a:prstGeom>
          <a:noFill/>
        </p:spPr>
        <p:txBody>
          <a:bodyPr wrap="square" rtlCol="0">
            <a:spAutoFit/>
          </a:bodyPr>
          <a:lstStyle/>
          <a:p>
            <a:pPr algn="ctr"/>
            <a:r>
              <a:rPr lang="en-US" b="1" spc="600" dirty="0">
                <a:solidFill>
                  <a:schemeClr val="bg1"/>
                </a:solidFill>
              </a:rPr>
              <a:t>AI-Assisted Diagnosis Integration</a:t>
            </a:r>
            <a:endParaRPr lang="en-IN" sz="1400" b="1" dirty="0">
              <a:solidFill>
                <a:schemeClr val="bg1"/>
              </a:solidFill>
            </a:endParaRPr>
          </a:p>
        </p:txBody>
      </p:sp>
      <p:sp>
        <p:nvSpPr>
          <p:cNvPr id="2" name="Trapezoid 1">
            <a:extLst>
              <a:ext uri="{FF2B5EF4-FFF2-40B4-BE49-F238E27FC236}">
                <a16:creationId xmlns:a16="http://schemas.microsoft.com/office/drawing/2014/main" id="{1F889EB9-0395-7608-92C8-32DAA138C765}"/>
              </a:ext>
            </a:extLst>
          </p:cNvPr>
          <p:cNvSpPr/>
          <p:nvPr/>
        </p:nvSpPr>
        <p:spPr>
          <a:xfrm flipV="1">
            <a:off x="5194479" y="5463908"/>
            <a:ext cx="1803042" cy="1001286"/>
          </a:xfrm>
          <a:prstGeom prst="trapezoid">
            <a:avLst/>
          </a:prstGeom>
          <a:gradFill flip="none" rotWithShape="1">
            <a:gsLst>
              <a:gs pos="0">
                <a:srgbClr val="0099CC"/>
              </a:gs>
              <a:gs pos="55000">
                <a:srgbClr val="863A86"/>
              </a:gs>
              <a:gs pos="77000">
                <a:srgbClr val="A7297A"/>
              </a:gs>
              <a:gs pos="29000">
                <a:srgbClr val="5E5288"/>
              </a:gs>
              <a:gs pos="100000">
                <a:srgbClr val="EB2143"/>
              </a:gs>
            </a:gsLst>
            <a:lin ang="10800000" scaled="1"/>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5F464789-9470-7D4A-35AD-E452EA9F58C1}"/>
              </a:ext>
            </a:extLst>
          </p:cNvPr>
          <p:cNvSpPr/>
          <p:nvPr/>
        </p:nvSpPr>
        <p:spPr>
          <a:xfrm>
            <a:off x="8751443" y="3582033"/>
            <a:ext cx="1021717" cy="1021717"/>
          </a:xfrm>
          <a:prstGeom prst="ellipse">
            <a:avLst/>
          </a:prstGeom>
          <a:gradFill flip="none" rotWithShape="1">
            <a:gsLst>
              <a:gs pos="26000">
                <a:srgbClr val="0099CC"/>
              </a:gs>
              <a:gs pos="100000">
                <a:srgbClr val="17506F"/>
              </a:gs>
            </a:gsLst>
            <a:path path="circle">
              <a:fillToRect l="50000" t="50000" r="50000" b="50000"/>
            </a:path>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 name="Freeform: Shape 4">
            <a:extLst>
              <a:ext uri="{FF2B5EF4-FFF2-40B4-BE49-F238E27FC236}">
                <a16:creationId xmlns:a16="http://schemas.microsoft.com/office/drawing/2014/main" id="{818AA142-3A65-581F-74E5-53B498954772}"/>
              </a:ext>
            </a:extLst>
          </p:cNvPr>
          <p:cNvSpPr/>
          <p:nvPr/>
        </p:nvSpPr>
        <p:spPr>
          <a:xfrm flipH="1">
            <a:off x="2939540" y="2802885"/>
            <a:ext cx="3166302" cy="2157573"/>
          </a:xfrm>
          <a:custGeom>
            <a:avLst/>
            <a:gdLst>
              <a:gd name="connsiteX0" fmla="*/ 1137652 w 3166302"/>
              <a:gd name="connsiteY0" fmla="*/ 0 h 2157573"/>
              <a:gd name="connsiteX1" fmla="*/ 3099498 w 3166302"/>
              <a:gd name="connsiteY1" fmla="*/ 0 h 2157573"/>
              <a:gd name="connsiteX2" fmla="*/ 3166302 w 3166302"/>
              <a:gd name="connsiteY2" fmla="*/ 3373 h 2157573"/>
              <a:gd name="connsiteX3" fmla="*/ 3166302 w 3166302"/>
              <a:gd name="connsiteY3" fmla="*/ 1023294 h 2157573"/>
              <a:gd name="connsiteX4" fmla="*/ 3099498 w 3166302"/>
              <a:gd name="connsiteY4" fmla="*/ 1019921 h 2157573"/>
              <a:gd name="connsiteX5" fmla="*/ 1137652 w 3166302"/>
              <a:gd name="connsiteY5" fmla="*/ 1019921 h 2157573"/>
              <a:gd name="connsiteX6" fmla="*/ 0 w 3166302"/>
              <a:gd name="connsiteY6" fmla="*/ 2157573 h 2157573"/>
              <a:gd name="connsiteX7" fmla="*/ 0 w 3166302"/>
              <a:gd name="connsiteY7" fmla="*/ 1137652 h 2157573"/>
              <a:gd name="connsiteX8" fmla="*/ 1137652 w 3166302"/>
              <a:gd name="connsiteY8" fmla="*/ 0 h 21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302" h="2157573">
                <a:moveTo>
                  <a:pt x="1137652" y="0"/>
                </a:moveTo>
                <a:lnTo>
                  <a:pt x="3099498" y="0"/>
                </a:lnTo>
                <a:lnTo>
                  <a:pt x="3166302" y="3373"/>
                </a:lnTo>
                <a:lnTo>
                  <a:pt x="3166302" y="1023294"/>
                </a:lnTo>
                <a:lnTo>
                  <a:pt x="3099498" y="1019921"/>
                </a:lnTo>
                <a:lnTo>
                  <a:pt x="1137652" y="1019921"/>
                </a:lnTo>
                <a:cubicBezTo>
                  <a:pt x="509344" y="1019921"/>
                  <a:pt x="0" y="1529265"/>
                  <a:pt x="0" y="2157573"/>
                </a:cubicBezTo>
                <a:lnTo>
                  <a:pt x="0" y="1137652"/>
                </a:lnTo>
                <a:cubicBezTo>
                  <a:pt x="0" y="509344"/>
                  <a:pt x="509344" y="0"/>
                  <a:pt x="1137652" y="0"/>
                </a:cubicBezTo>
                <a:close/>
              </a:path>
            </a:pathLst>
          </a:custGeom>
          <a:gradFill>
            <a:gsLst>
              <a:gs pos="26000">
                <a:srgbClr val="624F88"/>
              </a:gs>
              <a:gs pos="100000">
                <a:srgbClr val="3329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C885965-AFB3-0149-A1BC-E0ABB85AB390}"/>
              </a:ext>
            </a:extLst>
          </p:cNvPr>
          <p:cNvSpPr/>
          <p:nvPr/>
        </p:nvSpPr>
        <p:spPr>
          <a:xfrm flipH="1">
            <a:off x="2428682" y="2802885"/>
            <a:ext cx="1021717" cy="1021717"/>
          </a:xfrm>
          <a:prstGeom prst="ellipse">
            <a:avLst/>
          </a:prstGeom>
          <a:gradFill flip="none" rotWithShape="1">
            <a:gsLst>
              <a:gs pos="33000">
                <a:srgbClr val="624F88"/>
              </a:gs>
              <a:gs pos="100000">
                <a:srgbClr val="332947"/>
              </a:gs>
            </a:gsLst>
            <a:path path="circle">
              <a:fillToRect l="50000" t="50000" r="50000" b="50000"/>
            </a:path>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8" name="Oval 7">
            <a:extLst>
              <a:ext uri="{FF2B5EF4-FFF2-40B4-BE49-F238E27FC236}">
                <a16:creationId xmlns:a16="http://schemas.microsoft.com/office/drawing/2014/main" id="{F292BA69-5DC4-B269-214C-CF75E6B231CC}"/>
              </a:ext>
            </a:extLst>
          </p:cNvPr>
          <p:cNvSpPr/>
          <p:nvPr/>
        </p:nvSpPr>
        <p:spPr>
          <a:xfrm>
            <a:off x="8761285" y="2023739"/>
            <a:ext cx="1021717" cy="1021717"/>
          </a:xfrm>
          <a:prstGeom prst="ellipse">
            <a:avLst/>
          </a:prstGeom>
          <a:gradFill flip="none" rotWithShape="1">
            <a:gsLst>
              <a:gs pos="28000">
                <a:srgbClr val="7E3F86"/>
              </a:gs>
              <a:gs pos="100000">
                <a:srgbClr val="311834"/>
              </a:gs>
            </a:gsLst>
            <a:path path="circle">
              <a:fillToRect l="50000" t="50000" r="50000" b="50000"/>
            </a:path>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Freeform: Shape 8">
            <a:extLst>
              <a:ext uri="{FF2B5EF4-FFF2-40B4-BE49-F238E27FC236}">
                <a16:creationId xmlns:a16="http://schemas.microsoft.com/office/drawing/2014/main" id="{FC997742-354A-F692-BC8F-D3D02A961F86}"/>
              </a:ext>
            </a:extLst>
          </p:cNvPr>
          <p:cNvSpPr/>
          <p:nvPr/>
        </p:nvSpPr>
        <p:spPr>
          <a:xfrm flipH="1">
            <a:off x="2945306" y="1244593"/>
            <a:ext cx="3166302" cy="2157573"/>
          </a:xfrm>
          <a:custGeom>
            <a:avLst/>
            <a:gdLst>
              <a:gd name="connsiteX0" fmla="*/ 1137652 w 3166302"/>
              <a:gd name="connsiteY0" fmla="*/ 0 h 2157573"/>
              <a:gd name="connsiteX1" fmla="*/ 3099498 w 3166302"/>
              <a:gd name="connsiteY1" fmla="*/ 0 h 2157573"/>
              <a:gd name="connsiteX2" fmla="*/ 3166302 w 3166302"/>
              <a:gd name="connsiteY2" fmla="*/ 3373 h 2157573"/>
              <a:gd name="connsiteX3" fmla="*/ 3166302 w 3166302"/>
              <a:gd name="connsiteY3" fmla="*/ 1023294 h 2157573"/>
              <a:gd name="connsiteX4" fmla="*/ 3099498 w 3166302"/>
              <a:gd name="connsiteY4" fmla="*/ 1019921 h 2157573"/>
              <a:gd name="connsiteX5" fmla="*/ 1137652 w 3166302"/>
              <a:gd name="connsiteY5" fmla="*/ 1019921 h 2157573"/>
              <a:gd name="connsiteX6" fmla="*/ 0 w 3166302"/>
              <a:gd name="connsiteY6" fmla="*/ 2157573 h 2157573"/>
              <a:gd name="connsiteX7" fmla="*/ 0 w 3166302"/>
              <a:gd name="connsiteY7" fmla="*/ 1137652 h 2157573"/>
              <a:gd name="connsiteX8" fmla="*/ 1137652 w 3166302"/>
              <a:gd name="connsiteY8" fmla="*/ 0 h 21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302" h="2157573">
                <a:moveTo>
                  <a:pt x="1137652" y="0"/>
                </a:moveTo>
                <a:lnTo>
                  <a:pt x="3099498" y="0"/>
                </a:lnTo>
                <a:lnTo>
                  <a:pt x="3166302" y="3373"/>
                </a:lnTo>
                <a:lnTo>
                  <a:pt x="3166302" y="1023294"/>
                </a:lnTo>
                <a:lnTo>
                  <a:pt x="3099498" y="1019921"/>
                </a:lnTo>
                <a:lnTo>
                  <a:pt x="1137652" y="1019921"/>
                </a:lnTo>
                <a:cubicBezTo>
                  <a:pt x="509344" y="1019921"/>
                  <a:pt x="0" y="1529265"/>
                  <a:pt x="0" y="2157573"/>
                </a:cubicBezTo>
                <a:lnTo>
                  <a:pt x="0" y="1137652"/>
                </a:lnTo>
                <a:cubicBezTo>
                  <a:pt x="0" y="509344"/>
                  <a:pt x="509344" y="0"/>
                  <a:pt x="1137652" y="0"/>
                </a:cubicBezTo>
                <a:close/>
              </a:path>
            </a:pathLst>
          </a:custGeom>
          <a:gradFill>
            <a:gsLst>
              <a:gs pos="25000">
                <a:srgbClr val="9E2D7D"/>
              </a:gs>
              <a:gs pos="100000">
                <a:srgbClr val="681E53"/>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10487DA-C410-7663-0460-04EBFF4B856D}"/>
              </a:ext>
            </a:extLst>
          </p:cNvPr>
          <p:cNvSpPr/>
          <p:nvPr/>
        </p:nvSpPr>
        <p:spPr>
          <a:xfrm flipH="1">
            <a:off x="2434448" y="1244593"/>
            <a:ext cx="1021717" cy="1021717"/>
          </a:xfrm>
          <a:prstGeom prst="ellipse">
            <a:avLst/>
          </a:prstGeom>
          <a:gradFill flip="none" rotWithShape="1">
            <a:gsLst>
              <a:gs pos="35000">
                <a:srgbClr val="9E2D7D"/>
              </a:gs>
              <a:gs pos="100000">
                <a:srgbClr val="681E53"/>
              </a:gs>
            </a:gsLst>
            <a:path path="circle">
              <a:fillToRect l="50000" t="50000" r="50000" b="50000"/>
            </a:path>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1" name="Freeform: Shape 10">
            <a:extLst>
              <a:ext uri="{FF2B5EF4-FFF2-40B4-BE49-F238E27FC236}">
                <a16:creationId xmlns:a16="http://schemas.microsoft.com/office/drawing/2014/main" id="{60EF7CD7-3E66-B729-A0AD-4D4FDB403CD3}"/>
              </a:ext>
            </a:extLst>
          </p:cNvPr>
          <p:cNvSpPr/>
          <p:nvPr/>
        </p:nvSpPr>
        <p:spPr>
          <a:xfrm>
            <a:off x="6096000" y="465447"/>
            <a:ext cx="3166302" cy="2157573"/>
          </a:xfrm>
          <a:custGeom>
            <a:avLst/>
            <a:gdLst>
              <a:gd name="connsiteX0" fmla="*/ 1137652 w 3166302"/>
              <a:gd name="connsiteY0" fmla="*/ 0 h 2157573"/>
              <a:gd name="connsiteX1" fmla="*/ 3099498 w 3166302"/>
              <a:gd name="connsiteY1" fmla="*/ 0 h 2157573"/>
              <a:gd name="connsiteX2" fmla="*/ 3166302 w 3166302"/>
              <a:gd name="connsiteY2" fmla="*/ 3373 h 2157573"/>
              <a:gd name="connsiteX3" fmla="*/ 3166302 w 3166302"/>
              <a:gd name="connsiteY3" fmla="*/ 1023294 h 2157573"/>
              <a:gd name="connsiteX4" fmla="*/ 3099498 w 3166302"/>
              <a:gd name="connsiteY4" fmla="*/ 1019921 h 2157573"/>
              <a:gd name="connsiteX5" fmla="*/ 1137652 w 3166302"/>
              <a:gd name="connsiteY5" fmla="*/ 1019921 h 2157573"/>
              <a:gd name="connsiteX6" fmla="*/ 0 w 3166302"/>
              <a:gd name="connsiteY6" fmla="*/ 2157573 h 2157573"/>
              <a:gd name="connsiteX7" fmla="*/ 0 w 3166302"/>
              <a:gd name="connsiteY7" fmla="*/ 1137652 h 2157573"/>
              <a:gd name="connsiteX8" fmla="*/ 1137652 w 3166302"/>
              <a:gd name="connsiteY8" fmla="*/ 0 h 21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302" h="2157573">
                <a:moveTo>
                  <a:pt x="1137652" y="0"/>
                </a:moveTo>
                <a:lnTo>
                  <a:pt x="3099498" y="0"/>
                </a:lnTo>
                <a:lnTo>
                  <a:pt x="3166302" y="3373"/>
                </a:lnTo>
                <a:lnTo>
                  <a:pt x="3166302" y="1023294"/>
                </a:lnTo>
                <a:lnTo>
                  <a:pt x="3099498" y="1019921"/>
                </a:lnTo>
                <a:lnTo>
                  <a:pt x="1137652" y="1019921"/>
                </a:lnTo>
                <a:cubicBezTo>
                  <a:pt x="509344" y="1019921"/>
                  <a:pt x="0" y="1529265"/>
                  <a:pt x="0" y="2157573"/>
                </a:cubicBezTo>
                <a:lnTo>
                  <a:pt x="0" y="1137652"/>
                </a:lnTo>
                <a:cubicBezTo>
                  <a:pt x="0" y="509344"/>
                  <a:pt x="509344" y="0"/>
                  <a:pt x="1137652" y="0"/>
                </a:cubicBezTo>
                <a:close/>
              </a:path>
            </a:pathLst>
          </a:custGeom>
          <a:gradFill>
            <a:gsLst>
              <a:gs pos="36000">
                <a:srgbClr val="D52454"/>
              </a:gs>
              <a:gs pos="100000">
                <a:srgbClr val="76142E"/>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2765D67-C7D9-5054-43E5-48283CA5A683}"/>
              </a:ext>
            </a:extLst>
          </p:cNvPr>
          <p:cNvSpPr/>
          <p:nvPr/>
        </p:nvSpPr>
        <p:spPr>
          <a:xfrm>
            <a:off x="8722415" y="465447"/>
            <a:ext cx="1021717" cy="1021717"/>
          </a:xfrm>
          <a:prstGeom prst="ellipse">
            <a:avLst/>
          </a:prstGeom>
          <a:gradFill flip="none" rotWithShape="1">
            <a:gsLst>
              <a:gs pos="37000">
                <a:srgbClr val="D52454"/>
              </a:gs>
              <a:gs pos="100000">
                <a:srgbClr val="76142E"/>
              </a:gs>
            </a:gsLst>
            <a:path path="circle">
              <a:fillToRect l="50000" t="50000" r="50000" b="50000"/>
            </a:path>
            <a:tileRect/>
          </a:gradFill>
          <a:ln>
            <a:noFill/>
          </a:ln>
          <a:effectLst>
            <a:outerShdw blurRad="5334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pic>
        <p:nvPicPr>
          <p:cNvPr id="13" name="Picture 8" descr="https://d30y9cdsu7xlg0.cloudfront.net/png/988809-200.png">
            <a:extLst>
              <a:ext uri="{FF2B5EF4-FFF2-40B4-BE49-F238E27FC236}">
                <a16:creationId xmlns:a16="http://schemas.microsoft.com/office/drawing/2014/main" id="{C98DC7FD-722A-E695-9C3D-73475E3DECB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766208" y="5624917"/>
            <a:ext cx="679268" cy="6792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d30y9cdsu7xlg0.cloudfront.net/png/909439-200.png">
            <a:extLst>
              <a:ext uri="{FF2B5EF4-FFF2-40B4-BE49-F238E27FC236}">
                <a16:creationId xmlns:a16="http://schemas.microsoft.com/office/drawing/2014/main" id="{1A76599F-20E2-AC3E-57EF-8CED7623C25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922508" y="643636"/>
            <a:ext cx="621530" cy="6215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69F6E03-E6C5-3696-CA80-D892F8109F18}"/>
              </a:ext>
            </a:extLst>
          </p:cNvPr>
          <p:cNvSpPr txBox="1"/>
          <p:nvPr/>
        </p:nvSpPr>
        <p:spPr>
          <a:xfrm>
            <a:off x="6254279" y="547358"/>
            <a:ext cx="2658387" cy="923330"/>
          </a:xfrm>
          <a:prstGeom prst="rect">
            <a:avLst/>
          </a:prstGeom>
          <a:noFill/>
        </p:spPr>
        <p:txBody>
          <a:bodyPr wrap="square" rtlCol="0">
            <a:spAutoFit/>
          </a:bodyPr>
          <a:lstStyle/>
          <a:p>
            <a:pPr algn="ctr"/>
            <a:r>
              <a:rPr lang="en-US" b="1" spc="600" dirty="0">
                <a:solidFill>
                  <a:schemeClr val="bg1"/>
                </a:solidFill>
              </a:rPr>
              <a:t>Improved Generalization Across Devices </a:t>
            </a:r>
          </a:p>
        </p:txBody>
      </p:sp>
      <p:sp>
        <p:nvSpPr>
          <p:cNvPr id="22" name="TextBox 21">
            <a:extLst>
              <a:ext uri="{FF2B5EF4-FFF2-40B4-BE49-F238E27FC236}">
                <a16:creationId xmlns:a16="http://schemas.microsoft.com/office/drawing/2014/main" id="{A51E0F89-A619-2F9B-552C-BB1F6FD3D2B5}"/>
              </a:ext>
            </a:extLst>
          </p:cNvPr>
          <p:cNvSpPr txBox="1"/>
          <p:nvPr/>
        </p:nvSpPr>
        <p:spPr>
          <a:xfrm>
            <a:off x="2955148" y="1304409"/>
            <a:ext cx="2998181" cy="923330"/>
          </a:xfrm>
          <a:prstGeom prst="rect">
            <a:avLst/>
          </a:prstGeom>
          <a:noFill/>
        </p:spPr>
        <p:txBody>
          <a:bodyPr wrap="square" rtlCol="0">
            <a:spAutoFit/>
          </a:bodyPr>
          <a:lstStyle/>
          <a:p>
            <a:pPr algn="ctr"/>
            <a:r>
              <a:rPr lang="en-US" b="1" spc="600" dirty="0">
                <a:solidFill>
                  <a:schemeClr val="bg1"/>
                </a:solidFill>
              </a:rPr>
              <a:t>Real-Time Clinical Deployment</a:t>
            </a:r>
          </a:p>
        </p:txBody>
      </p:sp>
      <p:sp>
        <p:nvSpPr>
          <p:cNvPr id="23" name="TextBox 22">
            <a:extLst>
              <a:ext uri="{FF2B5EF4-FFF2-40B4-BE49-F238E27FC236}">
                <a16:creationId xmlns:a16="http://schemas.microsoft.com/office/drawing/2014/main" id="{EE0018C5-DCFB-DDFC-36FB-37C386B3F578}"/>
              </a:ext>
            </a:extLst>
          </p:cNvPr>
          <p:cNvSpPr txBox="1"/>
          <p:nvPr/>
        </p:nvSpPr>
        <p:spPr>
          <a:xfrm>
            <a:off x="3296497" y="2931447"/>
            <a:ext cx="2501298" cy="923330"/>
          </a:xfrm>
          <a:prstGeom prst="rect">
            <a:avLst/>
          </a:prstGeom>
          <a:noFill/>
        </p:spPr>
        <p:txBody>
          <a:bodyPr wrap="square" rtlCol="0">
            <a:spAutoFit/>
          </a:bodyPr>
          <a:lstStyle/>
          <a:p>
            <a:pPr algn="ctr"/>
            <a:r>
              <a:rPr lang="da-DK" b="1" spc="600" dirty="0">
                <a:solidFill>
                  <a:schemeClr val="bg1"/>
                </a:solidFill>
              </a:rPr>
              <a:t>Generative AI for Enhanced Detail</a:t>
            </a:r>
            <a:endParaRPr lang="en-IN" sz="1400" b="1" dirty="0">
              <a:solidFill>
                <a:schemeClr val="bg1"/>
              </a:solidFill>
            </a:endParaRPr>
          </a:p>
        </p:txBody>
      </p:sp>
      <p:sp>
        <p:nvSpPr>
          <p:cNvPr id="24" name="Freeform: Shape 23">
            <a:extLst>
              <a:ext uri="{FF2B5EF4-FFF2-40B4-BE49-F238E27FC236}">
                <a16:creationId xmlns:a16="http://schemas.microsoft.com/office/drawing/2014/main" id="{082D7A02-51B2-3D6A-A7DD-A8AB394F3520}"/>
              </a:ext>
            </a:extLst>
          </p:cNvPr>
          <p:cNvSpPr/>
          <p:nvPr/>
        </p:nvSpPr>
        <p:spPr>
          <a:xfrm>
            <a:off x="4543692" y="-26834"/>
            <a:ext cx="7648308" cy="6858000"/>
          </a:xfrm>
          <a:custGeom>
            <a:avLst/>
            <a:gdLst>
              <a:gd name="connsiteX0" fmla="*/ 0 w 7648308"/>
              <a:gd name="connsiteY0" fmla="*/ 0 h 6858000"/>
              <a:gd name="connsiteX1" fmla="*/ 7648308 w 7648308"/>
              <a:gd name="connsiteY1" fmla="*/ 0 h 6858000"/>
              <a:gd name="connsiteX2" fmla="*/ 7648308 w 7648308"/>
              <a:gd name="connsiteY2" fmla="*/ 6858000 h 6858000"/>
              <a:gd name="connsiteX3" fmla="*/ 2931744 w 7648308"/>
              <a:gd name="connsiteY3" fmla="*/ 6858000 h 6858000"/>
              <a:gd name="connsiteX4" fmla="*/ 0 w 7648308"/>
              <a:gd name="connsiteY4" fmla="*/ 3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8308" h="6858000">
                <a:moveTo>
                  <a:pt x="0" y="0"/>
                </a:moveTo>
                <a:lnTo>
                  <a:pt x="7648308" y="0"/>
                </a:lnTo>
                <a:lnTo>
                  <a:pt x="7648308" y="6858000"/>
                </a:lnTo>
                <a:lnTo>
                  <a:pt x="2931744" y="6858000"/>
                </a:lnTo>
                <a:lnTo>
                  <a:pt x="0" y="30"/>
                </a:lnTo>
                <a:close/>
              </a:path>
            </a:pathLst>
          </a:custGeom>
          <a:gradFill flip="none" rotWithShape="1">
            <a:gsLst>
              <a:gs pos="23000">
                <a:schemeClr val="accent1">
                  <a:lumMod val="5000"/>
                  <a:lumOff val="95000"/>
                  <a:alpha val="0"/>
                </a:schemeClr>
              </a:gs>
              <a:gs pos="76000">
                <a:schemeClr val="bg1">
                  <a:alpha val="4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Graphic 27" descr="Medical">
            <a:extLst>
              <a:ext uri="{FF2B5EF4-FFF2-40B4-BE49-F238E27FC236}">
                <a16:creationId xmlns:a16="http://schemas.microsoft.com/office/drawing/2014/main" id="{69BCCD32-1DB3-601C-BBAA-D7C922C7BF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1444" y="2871631"/>
            <a:ext cx="914400" cy="914400"/>
          </a:xfrm>
          <a:prstGeom prst="rect">
            <a:avLst/>
          </a:prstGeom>
        </p:spPr>
      </p:pic>
      <p:pic>
        <p:nvPicPr>
          <p:cNvPr id="30" name="Graphic 29" descr="Stopwatch">
            <a:extLst>
              <a:ext uri="{FF2B5EF4-FFF2-40B4-BE49-F238E27FC236}">
                <a16:creationId xmlns:a16="http://schemas.microsoft.com/office/drawing/2014/main" id="{37AE5D58-F0C6-03F0-61A2-826233902D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3027" y="1306736"/>
            <a:ext cx="914400" cy="914400"/>
          </a:xfrm>
          <a:prstGeom prst="rect">
            <a:avLst/>
          </a:prstGeom>
        </p:spPr>
      </p:pic>
      <p:pic>
        <p:nvPicPr>
          <p:cNvPr id="32" name="Graphic 31" descr="Speech">
            <a:extLst>
              <a:ext uri="{FF2B5EF4-FFF2-40B4-BE49-F238E27FC236}">
                <a16:creationId xmlns:a16="http://schemas.microsoft.com/office/drawing/2014/main" id="{0D454D19-51F3-1380-FE99-67DADDDDC1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5596" y="2166385"/>
            <a:ext cx="773409" cy="773409"/>
          </a:xfrm>
          <a:prstGeom prst="rect">
            <a:avLst/>
          </a:prstGeom>
        </p:spPr>
      </p:pic>
      <p:pic>
        <p:nvPicPr>
          <p:cNvPr id="34" name="Graphic 33" descr="Bar chart">
            <a:extLst>
              <a:ext uri="{FF2B5EF4-FFF2-40B4-BE49-F238E27FC236}">
                <a16:creationId xmlns:a16="http://schemas.microsoft.com/office/drawing/2014/main" id="{E7C11CAB-8672-8ADF-6726-CC747B08BF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88489" y="3682293"/>
            <a:ext cx="767308" cy="767308"/>
          </a:xfrm>
          <a:prstGeom prst="rect">
            <a:avLst/>
          </a:prstGeom>
        </p:spPr>
      </p:pic>
      <p:sp>
        <p:nvSpPr>
          <p:cNvPr id="35" name="TextBox 34">
            <a:extLst>
              <a:ext uri="{FF2B5EF4-FFF2-40B4-BE49-F238E27FC236}">
                <a16:creationId xmlns:a16="http://schemas.microsoft.com/office/drawing/2014/main" id="{88FB1C8C-9BB8-BCFE-277D-655F8719B7E1}"/>
              </a:ext>
            </a:extLst>
          </p:cNvPr>
          <p:cNvSpPr txBox="1"/>
          <p:nvPr/>
        </p:nvSpPr>
        <p:spPr>
          <a:xfrm rot="16200000">
            <a:off x="-1178190" y="3244334"/>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42271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017C0338-F824-7CAE-E1C9-5DC152E2C862}"/>
              </a:ext>
            </a:extLst>
          </p:cNvPr>
          <p:cNvSpPr txBox="1"/>
          <p:nvPr/>
        </p:nvSpPr>
        <p:spPr>
          <a:xfrm>
            <a:off x="838200" y="1896269"/>
            <a:ext cx="10515600" cy="24745236"/>
          </a:xfrm>
          <a:prstGeom prst="rect">
            <a:avLst/>
          </a:prstGeom>
          <a:effectLst>
            <a:reflection stA="45000" endPos="5000" dist="50800" dir="5400000" sy="-100000" algn="bl" rotWithShape="0"/>
          </a:effectLst>
        </p:spPr>
        <p:txBody>
          <a:bodyPr wrap="square">
            <a:spAutoFit/>
          </a:bodyPr>
          <a:lstStyle/>
          <a:p>
            <a:r>
              <a:rPr lang="en-US" dirty="0"/>
              <a:t>1. Nie, Z., Xu, M., Wang, Z., Lu, X., Song, W. (2024). A Review of Application of Deep Learning in Endoscopic Image Processing. J. Imaging, 10(11), 275. https://doi.org/10.3390/jimaging10110275</a:t>
            </a:r>
          </a:p>
          <a:p>
            <a:endParaRPr lang="en-US" dirty="0"/>
          </a:p>
          <a:p>
            <a:r>
              <a:rPr lang="en-US" dirty="0"/>
              <a:t>2. Wang, X., Meng, X. (2023). Research on Endoscopic Image Depth Estimation Method Based on Deep Learning. In: Proc. Int. Conf. </a:t>
            </a:r>
            <a:r>
              <a:rPr lang="en-US" dirty="0" err="1"/>
              <a:t>Artif</a:t>
            </a:r>
            <a:r>
              <a:rPr lang="en-US" dirty="0"/>
              <a:t>. </a:t>
            </a:r>
            <a:r>
              <a:rPr lang="en-US" dirty="0" err="1"/>
              <a:t>Intell</a:t>
            </a:r>
            <a:r>
              <a:rPr lang="en-US" dirty="0"/>
              <a:t>. Blockchain Technol. (AIBT), pp. 33–36.</a:t>
            </a:r>
          </a:p>
          <a:p>
            <a:endParaRPr lang="en-US" dirty="0"/>
          </a:p>
          <a:p>
            <a:r>
              <a:rPr lang="en-US" dirty="0"/>
              <a:t>3. Espinosa, R., Garcia-Vega, A., Ochoa-Ruiz, G. (2022). Multi-Scale Structural-Aware Exposure Correction for Endoscopic Imaging. arXiv:2210.15033. https://doi.org/10.48550/arXiv.2210.15033</a:t>
            </a:r>
          </a:p>
          <a:p>
            <a:endParaRPr lang="en-US" dirty="0"/>
          </a:p>
          <a:p>
            <a:r>
              <a:rPr lang="en-US" dirty="0"/>
              <a:t>4. Garcia-Vega, A., Espinosa, R., Ramirez-Guzman, L., Bazin, T., Falcon-Morales, L., Ochoa-Ruiz, G., Lamarque, D., Daul, C. (2022). Multi-Scale Structural-aware Exposure Correction for Endoscopic Imaging. arXiv:2210.15033. https://doi.org/10.48550/arXiv.2210.15033</a:t>
            </a:r>
          </a:p>
          <a:p>
            <a:endParaRPr lang="en-US" dirty="0"/>
          </a:p>
          <a:p>
            <a:r>
              <a:rPr lang="en-US" dirty="0"/>
              <a:t>5. </a:t>
            </a:r>
            <a:r>
              <a:rPr lang="en-US" dirty="0" err="1"/>
              <a:t>Koohestani</a:t>
            </a:r>
            <a:r>
              <a:rPr lang="en-US" dirty="0"/>
              <a:t>, F., Nabizadeh, Z., Karimi, N., Shirani, S., </a:t>
            </a:r>
            <a:r>
              <a:rPr lang="en-US" dirty="0" err="1"/>
              <a:t>Samavi</a:t>
            </a:r>
            <a:r>
              <a:rPr lang="en-US" dirty="0"/>
              <a:t>, S. (2024). </a:t>
            </a:r>
            <a:r>
              <a:rPr lang="en-US" dirty="0" err="1"/>
              <a:t>BrightVAE</a:t>
            </a:r>
            <a:r>
              <a:rPr lang="en-US" dirty="0"/>
              <a:t>: Luminosity Enhancement in Underexposed Endoscopic Images. arXiv:2411.14663. https://doi.org/10.48550/arXiv.2411.14663</a:t>
            </a:r>
          </a:p>
          <a:p>
            <a:endParaRPr lang="en-US" dirty="0"/>
          </a:p>
          <a:p>
            <a:r>
              <a:rPr lang="en-US" dirty="0"/>
              <a:t>6. LeCun, Y., Bengio, Y., Hinton, G. (2015). Deep Learning. Nature, 521, 436–444. https://doi.org/10.1038/nature14539</a:t>
            </a:r>
          </a:p>
          <a:p>
            <a:endParaRPr lang="en-US" dirty="0"/>
          </a:p>
          <a:p>
            <a:r>
              <a:rPr lang="en-US" dirty="0"/>
              <a:t>7. Chen, Q., Wu, M., Yang, G., Xu, M., Ma, Y., Cao, J., Xu, Z., Zhao, Y. (2023). A Two-Stage Framework for Optical Coherence Tomography Angiography Image Quality Improvement. Front. Med. https://doi.org/10.3389/fmed.2023.1061357</a:t>
            </a:r>
          </a:p>
          <a:p>
            <a:endParaRPr lang="en-US" dirty="0"/>
          </a:p>
          <a:p>
            <a:r>
              <a:rPr lang="en-US" dirty="0"/>
              <a:t>8. Chen, X., Wang, X., Zhang, K., Fung, K.M., Thai, T.C., Moore, K., Mannel, R.S., Liu, H., Zheng, B., Qiu, Y. (2022). Recent Advances and Clinical Applications of Deep Learning in Medical Image Analysis. Med. Image Anal., 79, 102444. https://doi.org/10.1016/j.media.2022.102444</a:t>
            </a:r>
          </a:p>
          <a:p>
            <a:endParaRPr lang="en-US" dirty="0"/>
          </a:p>
          <a:p>
            <a:r>
              <a:rPr lang="en-US" dirty="0"/>
              <a:t>9. He, K., Zhang, X., Ren, S., Sun, J. (2015). Deep Residual Learning for Image Recognition. arXiv:1512.03385</a:t>
            </a:r>
          </a:p>
          <a:p>
            <a:endParaRPr lang="en-US" dirty="0"/>
          </a:p>
          <a:p>
            <a:r>
              <a:rPr lang="en-US" dirty="0"/>
              <a:t>10. Han, J., Eoh, K.J., An, M.C., Lee, S.H., Yang, S. (2024). Enhancing Endoscopic Surgical Imaging: AI-Based Smoke Removal and Image Enhancement. In: Proc. IEEE Int. Conf. Bioinformatics and Biomedicine (BIBM), pp. 7055–7057.</a:t>
            </a:r>
          </a:p>
          <a:p>
            <a:endParaRPr lang="en-US" dirty="0"/>
          </a:p>
          <a:p>
            <a:r>
              <a:rPr lang="en-US" dirty="0"/>
              <a:t>11. Huang, G., Liu, Z., van der </a:t>
            </a:r>
            <a:r>
              <a:rPr lang="en-US" dirty="0" err="1"/>
              <a:t>Maaten</a:t>
            </a:r>
            <a:r>
              <a:rPr lang="en-US" dirty="0"/>
              <a:t>, L., Weinberger, K.Q. (2017). Densely Connected Convolutional Networks. In: Proc. IEEE Conf. </a:t>
            </a:r>
            <a:r>
              <a:rPr lang="en-US" dirty="0" err="1"/>
              <a:t>Comput</a:t>
            </a:r>
            <a:r>
              <a:rPr lang="en-US" dirty="0"/>
              <a:t>. Vis. Pattern </a:t>
            </a:r>
            <a:r>
              <a:rPr lang="en-US" dirty="0" err="1"/>
              <a:t>Recognit</a:t>
            </a:r>
            <a:r>
              <a:rPr lang="en-US" dirty="0"/>
              <a:t>. (CVPR).</a:t>
            </a:r>
          </a:p>
          <a:p>
            <a:endParaRPr lang="en-US" dirty="0"/>
          </a:p>
          <a:p>
            <a:r>
              <a:rPr lang="en-US" dirty="0"/>
              <a:t>12. Kong, V., Lee, E.Y., Kim, K.A., Shon, H.S. (2024). Integrating Super-Resolution with Deep Learning for Enhanced Periodontal Bone Loss Segmentation in Panoramic Radiographs. Bioengineering, 11, 1130. https://doi.org/10.3390/bioengineering11111130</a:t>
            </a:r>
          </a:p>
          <a:p>
            <a:endParaRPr lang="en-US" dirty="0"/>
          </a:p>
          <a:p>
            <a:r>
              <a:rPr lang="en-US" dirty="0"/>
              <a:t>13. Hoang, M.C., Nguyen, T.L.H., Si, H.H., Le, H.A., Kim, C.S., Park, J. (2024). Toward an AI-embedded Capsule Endoscopy System for Medical Healthcare. In: Proc. IEEE Int. Conf. Commun. Electron. (ICCE), pp. 172–177.</a:t>
            </a:r>
          </a:p>
          <a:p>
            <a:endParaRPr lang="en-US" dirty="0"/>
          </a:p>
          <a:p>
            <a:r>
              <a:rPr lang="en-US" dirty="0"/>
              <a:t>14. Csurka, G. (2017). Domain Adaptation for Visual Applications: A Comprehensive Survey. arXiv:1702.05374</a:t>
            </a:r>
          </a:p>
          <a:p>
            <a:endParaRPr lang="en-US" dirty="0"/>
          </a:p>
          <a:p>
            <a:r>
              <a:rPr lang="en-US" dirty="0"/>
              <a:t>15. Dietterich, T.G. (2000). Ensemble Methods in Machine Learning. In: Lecture Notes in Computer Science, vol. 557, pp. 1–15. Springer, Berlin. https://doi.org/10.1007/3-540-45014-9_1</a:t>
            </a:r>
          </a:p>
          <a:p>
            <a:endParaRPr lang="en-US" dirty="0"/>
          </a:p>
          <a:p>
            <a:r>
              <a:rPr lang="en-US" dirty="0"/>
              <a:t>16. Mou, E., Wang, H., Yang, M., Cao, E., Chen, Y., Ran, C., Pang, Y. (2023). Global and Local Enhancement of Low-light Endoscopic Images. Preprints. https://doi.org/10.20944/preprints202311.1954.v1</a:t>
            </a:r>
          </a:p>
          <a:p>
            <a:endParaRPr lang="en-US" dirty="0"/>
          </a:p>
          <a:p>
            <a:r>
              <a:rPr lang="en-US" dirty="0"/>
              <a:t>17. Ali, S., Dmitrieva, M., Zhou, F., Daul, C., Braden, B., Bailey, A., East, J., </a:t>
            </a:r>
            <a:r>
              <a:rPr lang="en-US" dirty="0" err="1"/>
              <a:t>Realdon</a:t>
            </a:r>
            <a:r>
              <a:rPr lang="en-US" dirty="0"/>
              <a:t>, S., </a:t>
            </a:r>
            <a:r>
              <a:rPr lang="en-US" dirty="0" err="1"/>
              <a:t>Wagnieres</a:t>
            </a:r>
            <a:r>
              <a:rPr lang="en-US" dirty="0"/>
              <a:t>, G., </a:t>
            </a:r>
            <a:r>
              <a:rPr lang="en-US" dirty="0" err="1"/>
              <a:t>Loshchenov</a:t>
            </a:r>
            <a:r>
              <a:rPr lang="en-US" dirty="0"/>
              <a:t>, M., Blondel, W., </a:t>
            </a:r>
            <a:r>
              <a:rPr lang="en-US" dirty="0" err="1"/>
              <a:t>Grisan</a:t>
            </a:r>
            <a:r>
              <a:rPr lang="en-US" dirty="0"/>
              <a:t>, E., </a:t>
            </a:r>
            <a:r>
              <a:rPr lang="en-US" dirty="0" err="1"/>
              <a:t>Rittscher</a:t>
            </a:r>
            <a:r>
              <a:rPr lang="en-US" dirty="0"/>
              <a:t>, J. (2021). Endoscopy Artefact Detection (EAD) Dataset. Mendeley Data, V3. https://doi.org/10.17632/c7fjbxcgj9.3</a:t>
            </a:r>
          </a:p>
          <a:p>
            <a:endParaRPr lang="en-US" dirty="0"/>
          </a:p>
          <a:p>
            <a:r>
              <a:rPr lang="en-US" dirty="0"/>
              <a:t>18. Regmi, S., Subedi, A., Bagci, U., Jha, D. (2023). Vision Transformer for Efficient Chest X-ray and Gastrointestinal Image Classification. arXiv:2304.11529. https://doi.org/10.48550/arXiv.2304.11529</a:t>
            </a:r>
          </a:p>
          <a:p>
            <a:endParaRPr lang="en-US" dirty="0"/>
          </a:p>
          <a:p>
            <a:r>
              <a:rPr lang="en-US" dirty="0"/>
              <a:t>19. Sagar, A., Mehta, P., Shrivastava, M., Kumari, S. (2024). Integrating Deep Feature Extraction and Hybrid </a:t>
            </a:r>
            <a:r>
              <a:rPr lang="en-US" dirty="0" err="1"/>
              <a:t>ResNet-DenseNet</a:t>
            </a:r>
            <a:r>
              <a:rPr lang="en-US" dirty="0"/>
              <a:t> Model for Multi-Class Abnormality Detection in Endoscopic Images. arXiv:2410.18457. https://doi.org/10.48550/arXiv.2410.18457</a:t>
            </a:r>
          </a:p>
          <a:p>
            <a:endParaRPr lang="en-US" dirty="0"/>
          </a:p>
          <a:p>
            <a:r>
              <a:rPr lang="en-US" dirty="0"/>
              <a:t>20. Bitto, A.K., Bijoy, M.H.I., Shakil, K.H., Das, A., Biplob, K.B.B., Mahmud, I., Hossain, S.M.M. (2025). </a:t>
            </a:r>
            <a:r>
              <a:rPr lang="en-US" dirty="0" err="1"/>
              <a:t>GastroEndoNet</a:t>
            </a:r>
            <a:r>
              <a:rPr lang="en-US" dirty="0"/>
              <a:t>: Comprehensive Endoscopy Image Dataset for GERD and Polyp Detection. Mendeley Data, V3. https://doi.org/10.17632/ffyn828yf4.3</a:t>
            </a:r>
          </a:p>
          <a:p>
            <a:endParaRPr lang="en-US" dirty="0"/>
          </a:p>
          <a:p>
            <a:r>
              <a:rPr lang="en-US" dirty="0"/>
              <a:t>21. Wang, S., Liu, J., Zhu, R., Lian, J., Huang, C., Wei, H., Fan, Y. (2024). A Lightweight CNN for Detail Enhancement and Color Correction of Low-Light Capsule Endoscopy. In: Proc. IEEE Biomed. Circuits Syst. Conf. (</a:t>
            </a:r>
            <a:r>
              <a:rPr lang="en-US" dirty="0" err="1"/>
              <a:t>BioCAS</a:t>
            </a:r>
            <a:r>
              <a:rPr lang="en-US" dirty="0"/>
              <a:t>).</a:t>
            </a:r>
          </a:p>
          <a:p>
            <a:endParaRPr lang="en-US" dirty="0"/>
          </a:p>
          <a:p>
            <a:r>
              <a:rPr lang="en-US" dirty="0"/>
              <a:t>22. Jha, D., Smedsrud, P.H., Riegler, M.A., Halvorsen, P., de Lange, T., Johansen, D., Johansen, H.D. (2020). Kvasir-SEG: A Segmented Polyp Dataset. In: Lecture Notes in Computer Science, vol. 11962, pp. 451–462. Springer, Cham. https://doi.org/10.1007/978-3-030-37731-1_37</a:t>
            </a:r>
          </a:p>
          <a:p>
            <a:endParaRPr lang="en-US" dirty="0"/>
          </a:p>
          <a:p>
            <a:r>
              <a:rPr lang="en-US" dirty="0"/>
              <a:t>23. Wu, J., Gu, Y. (2023). Unleashing the Power of Depth and Pose Estimation Neural Networks by Designing Compatible Endoscopic Images. arXiv:2309.07390. https://doi.org/10.48550/arXiv.2309.07390</a:t>
            </a:r>
          </a:p>
          <a:p>
            <a:endParaRPr lang="en-US" dirty="0"/>
          </a:p>
          <a:p>
            <a:r>
              <a:rPr lang="en-US" dirty="0"/>
              <a:t>24. Xu, Z., Zhang, X., Chen, W., Yao, M., Liu, J., Xu, T., Wang, Z. (2023). A Review of Image Inpainting Methods Based on Deep Learning. Appl. Sci., 13(20), 11189. https://doi.org/10.3390/app132011189</a:t>
            </a:r>
          </a:p>
          <a:p>
            <a:endParaRPr lang="en-US" dirty="0"/>
          </a:p>
          <a:p>
            <a:r>
              <a:rPr lang="en-US" dirty="0"/>
              <a:t>25. Zhang, Y., Zhang, K., Ding, Y., Liu, S., Wang, M., Wang, X., Qin, Z., Zhang, X., Ma, T., Hu, F., Li, P., Feng, L. (2024). Deep Transfer Learning from Ordinary to Capsule Esophagogastroduodenoscopy for Image Quality Controlling. Eng. Rep., 6(3). https://doi.org/10.1002/eng2.12776</a:t>
            </a:r>
          </a:p>
          <a:p>
            <a:endParaRPr lang="en-US" dirty="0"/>
          </a:p>
          <a:p>
            <a:r>
              <a:rPr lang="en-US" dirty="0"/>
              <a:t>26. Zhao, S., Yi, S., Cao, C., Cheng, J., Ye, Y., Kong, M. (2023). A Framework for Endoscopic Image Classification Enhanced by Deep Transfer Learning. In: Proc. Int. Conf. </a:t>
            </a:r>
            <a:r>
              <a:rPr lang="en-US" dirty="0" err="1"/>
              <a:t>Comput</a:t>
            </a:r>
            <a:r>
              <a:rPr lang="en-US" dirty="0"/>
              <a:t>. </a:t>
            </a:r>
            <a:r>
              <a:rPr lang="en-US" dirty="0" err="1"/>
              <a:t>Netw</a:t>
            </a:r>
            <a:r>
              <a:rPr lang="en-US" dirty="0"/>
              <a:t>., Electron. Autom. (ICCNEA), pp. 10–14.</a:t>
            </a:r>
          </a:p>
          <a:p>
            <a:endParaRPr lang="en-US" dirty="0"/>
          </a:p>
          <a:p>
            <a:r>
              <a:rPr lang="en-US" dirty="0"/>
              <a:t>27. Sneha, C., </a:t>
            </a:r>
            <a:r>
              <a:rPr lang="en-US" dirty="0" err="1"/>
              <a:t>Sreenithy</a:t>
            </a:r>
            <a:r>
              <a:rPr lang="en-US" dirty="0"/>
              <a:t>, C. (2025). A Matrix-based Implicit Prior for Joint </a:t>
            </a:r>
            <a:r>
              <a:rPr lang="en-US" dirty="0" err="1"/>
              <a:t>Demosaicing</a:t>
            </a:r>
            <a:r>
              <a:rPr lang="en-US" dirty="0"/>
              <a:t> and Super-Resolution Algorithm. https://slidetodoc.com/a-matrixbased-implicit-prior-for-joint-demosaicing-and/</a:t>
            </a:r>
          </a:p>
        </p:txBody>
      </p:sp>
      <p:sp>
        <p:nvSpPr>
          <p:cNvPr id="8" name="Freeform: Shape 7">
            <a:extLst>
              <a:ext uri="{FF2B5EF4-FFF2-40B4-BE49-F238E27FC236}">
                <a16:creationId xmlns:a16="http://schemas.microsoft.com/office/drawing/2014/main" id="{A24223B3-1FFB-9720-159B-EB1CEAD128B8}"/>
              </a:ext>
            </a:extLst>
          </p:cNvPr>
          <p:cNvSpPr/>
          <p:nvPr/>
        </p:nvSpPr>
        <p:spPr>
          <a:xfrm>
            <a:off x="0" y="0"/>
            <a:ext cx="12192000" cy="1690688"/>
          </a:xfrm>
          <a:custGeom>
            <a:avLst/>
            <a:gdLst/>
            <a:ahLst/>
            <a:cxnLst/>
            <a:rect l="l" t="t" r="r" b="b"/>
            <a:pathLst>
              <a:path w="12192000" h="1690688">
                <a:moveTo>
                  <a:pt x="5767723" y="863545"/>
                </a:moveTo>
                <a:lnTo>
                  <a:pt x="5885853" y="863545"/>
                </a:lnTo>
                <a:cubicBezTo>
                  <a:pt x="5904015" y="863545"/>
                  <a:pt x="5916569" y="864015"/>
                  <a:pt x="5923515" y="864954"/>
                </a:cubicBezTo>
                <a:cubicBezTo>
                  <a:pt x="5930460" y="865893"/>
                  <a:pt x="5937618" y="868196"/>
                  <a:pt x="5944987" y="871863"/>
                </a:cubicBezTo>
                <a:cubicBezTo>
                  <a:pt x="5955231" y="877780"/>
                  <a:pt x="5960353" y="889185"/>
                  <a:pt x="5960353" y="906077"/>
                </a:cubicBezTo>
                <a:cubicBezTo>
                  <a:pt x="5960353" y="923027"/>
                  <a:pt x="5954473" y="934661"/>
                  <a:pt x="5942714" y="940978"/>
                </a:cubicBezTo>
                <a:cubicBezTo>
                  <a:pt x="5937004" y="944065"/>
                  <a:pt x="5930635" y="946109"/>
                  <a:pt x="5923609" y="947109"/>
                </a:cubicBezTo>
                <a:cubicBezTo>
                  <a:pt x="5916584" y="948109"/>
                  <a:pt x="5903998" y="948610"/>
                  <a:pt x="5885853" y="948610"/>
                </a:cubicBezTo>
                <a:lnTo>
                  <a:pt x="5767723" y="948610"/>
                </a:lnTo>
                <a:close/>
                <a:moveTo>
                  <a:pt x="4034173" y="863545"/>
                </a:moveTo>
                <a:lnTo>
                  <a:pt x="4152303" y="863545"/>
                </a:lnTo>
                <a:cubicBezTo>
                  <a:pt x="4170465" y="863545"/>
                  <a:pt x="4183019" y="864015"/>
                  <a:pt x="4189965" y="864954"/>
                </a:cubicBezTo>
                <a:cubicBezTo>
                  <a:pt x="4196911" y="865893"/>
                  <a:pt x="4204068" y="868196"/>
                  <a:pt x="4211437" y="871863"/>
                </a:cubicBezTo>
                <a:cubicBezTo>
                  <a:pt x="4221682" y="877780"/>
                  <a:pt x="4226803" y="889185"/>
                  <a:pt x="4226803" y="906077"/>
                </a:cubicBezTo>
                <a:cubicBezTo>
                  <a:pt x="4226803" y="923027"/>
                  <a:pt x="4220924" y="934661"/>
                  <a:pt x="4209164" y="940978"/>
                </a:cubicBezTo>
                <a:cubicBezTo>
                  <a:pt x="4203453" y="944065"/>
                  <a:pt x="4197085" y="946109"/>
                  <a:pt x="4190059" y="947109"/>
                </a:cubicBezTo>
                <a:cubicBezTo>
                  <a:pt x="4183033" y="948109"/>
                  <a:pt x="4170448" y="948610"/>
                  <a:pt x="4152303" y="948610"/>
                </a:cubicBezTo>
                <a:lnTo>
                  <a:pt x="4034173" y="948610"/>
                </a:lnTo>
                <a:close/>
                <a:moveTo>
                  <a:pt x="6544885" y="791926"/>
                </a:moveTo>
                <a:lnTo>
                  <a:pt x="6544885" y="810144"/>
                </a:lnTo>
                <a:cubicBezTo>
                  <a:pt x="6552917" y="812368"/>
                  <a:pt x="6557806" y="814474"/>
                  <a:pt x="6559553" y="816464"/>
                </a:cubicBezTo>
                <a:cubicBezTo>
                  <a:pt x="6561299" y="818453"/>
                  <a:pt x="6562172" y="821397"/>
                  <a:pt x="6562172" y="825296"/>
                </a:cubicBezTo>
                <a:lnTo>
                  <a:pt x="6562172" y="1136412"/>
                </a:lnTo>
                <a:cubicBezTo>
                  <a:pt x="6562172" y="1140551"/>
                  <a:pt x="6561299" y="1143614"/>
                  <a:pt x="6559550" y="1145602"/>
                </a:cubicBezTo>
                <a:cubicBezTo>
                  <a:pt x="6557802" y="1147590"/>
                  <a:pt x="6552914" y="1149696"/>
                  <a:pt x="6544885" y="1151920"/>
                </a:cubicBezTo>
                <a:lnTo>
                  <a:pt x="6544885" y="1170052"/>
                </a:lnTo>
                <a:lnTo>
                  <a:pt x="6664250" y="1170052"/>
                </a:lnTo>
                <a:lnTo>
                  <a:pt x="6664250" y="1151997"/>
                </a:lnTo>
                <a:cubicBezTo>
                  <a:pt x="6656143" y="1149753"/>
                  <a:pt x="6651236" y="1147658"/>
                  <a:pt x="6649526" y="1145712"/>
                </a:cubicBezTo>
                <a:cubicBezTo>
                  <a:pt x="6647817" y="1143765"/>
                  <a:pt x="6646963" y="1140665"/>
                  <a:pt x="6646963" y="1136412"/>
                </a:cubicBezTo>
                <a:lnTo>
                  <a:pt x="6646963" y="918524"/>
                </a:lnTo>
                <a:lnTo>
                  <a:pt x="6843048" y="1129505"/>
                </a:lnTo>
                <a:cubicBezTo>
                  <a:pt x="6850820" y="1137425"/>
                  <a:pt x="6854706" y="1142419"/>
                  <a:pt x="6854706" y="1144486"/>
                </a:cubicBezTo>
                <a:cubicBezTo>
                  <a:pt x="6854706" y="1147653"/>
                  <a:pt x="6850934" y="1150044"/>
                  <a:pt x="6843391" y="1151659"/>
                </a:cubicBezTo>
                <a:lnTo>
                  <a:pt x="6843391" y="1170052"/>
                </a:lnTo>
                <a:lnTo>
                  <a:pt x="6970482" y="1170052"/>
                </a:lnTo>
                <a:lnTo>
                  <a:pt x="6970482" y="1151997"/>
                </a:lnTo>
                <a:cubicBezTo>
                  <a:pt x="6962376" y="1149753"/>
                  <a:pt x="6957468" y="1147658"/>
                  <a:pt x="6955759" y="1145712"/>
                </a:cubicBezTo>
                <a:cubicBezTo>
                  <a:pt x="6954050" y="1143765"/>
                  <a:pt x="6953195" y="1140665"/>
                  <a:pt x="6953195" y="1136412"/>
                </a:cubicBezTo>
                <a:lnTo>
                  <a:pt x="6953195" y="825296"/>
                </a:lnTo>
                <a:cubicBezTo>
                  <a:pt x="6953195" y="821277"/>
                  <a:pt x="6954050" y="818295"/>
                  <a:pt x="6955759" y="816350"/>
                </a:cubicBezTo>
                <a:cubicBezTo>
                  <a:pt x="6957468" y="814405"/>
                  <a:pt x="6962376" y="812311"/>
                  <a:pt x="6970482" y="810067"/>
                </a:cubicBezTo>
                <a:lnTo>
                  <a:pt x="6970482" y="791926"/>
                </a:lnTo>
                <a:lnTo>
                  <a:pt x="6851118" y="791926"/>
                </a:lnTo>
                <a:lnTo>
                  <a:pt x="6851118" y="810144"/>
                </a:lnTo>
                <a:cubicBezTo>
                  <a:pt x="6859149" y="812368"/>
                  <a:pt x="6864039" y="814474"/>
                  <a:pt x="6865785" y="816464"/>
                </a:cubicBezTo>
                <a:cubicBezTo>
                  <a:pt x="6867532" y="818453"/>
                  <a:pt x="6868405" y="821397"/>
                  <a:pt x="6868405" y="825296"/>
                </a:cubicBezTo>
                <a:lnTo>
                  <a:pt x="6868405" y="1037803"/>
                </a:lnTo>
                <a:lnTo>
                  <a:pt x="6675470" y="828791"/>
                </a:lnTo>
                <a:cubicBezTo>
                  <a:pt x="6671523" y="824706"/>
                  <a:pt x="6669549" y="821209"/>
                  <a:pt x="6669549" y="818299"/>
                </a:cubicBezTo>
                <a:cubicBezTo>
                  <a:pt x="6669549" y="814869"/>
                  <a:pt x="6673408" y="812168"/>
                  <a:pt x="6681126" y="810195"/>
                </a:cubicBezTo>
                <a:lnTo>
                  <a:pt x="6681126" y="791926"/>
                </a:lnTo>
                <a:close/>
                <a:moveTo>
                  <a:pt x="5659060" y="791926"/>
                </a:moveTo>
                <a:lnTo>
                  <a:pt x="5659060" y="810144"/>
                </a:lnTo>
                <a:cubicBezTo>
                  <a:pt x="5667092" y="812368"/>
                  <a:pt x="5671981" y="814474"/>
                  <a:pt x="5673728" y="816464"/>
                </a:cubicBezTo>
                <a:cubicBezTo>
                  <a:pt x="5675475" y="818453"/>
                  <a:pt x="5676347" y="821487"/>
                  <a:pt x="5676347" y="825566"/>
                </a:cubicBezTo>
                <a:lnTo>
                  <a:pt x="5676347" y="1136682"/>
                </a:lnTo>
                <a:cubicBezTo>
                  <a:pt x="5676347" y="1140638"/>
                  <a:pt x="5675474" y="1143611"/>
                  <a:pt x="5673726" y="1145600"/>
                </a:cubicBezTo>
                <a:cubicBezTo>
                  <a:pt x="5671978" y="1147590"/>
                  <a:pt x="5667089" y="1149696"/>
                  <a:pt x="5659060" y="1151920"/>
                </a:cubicBezTo>
                <a:lnTo>
                  <a:pt x="5659060" y="1170052"/>
                </a:lnTo>
                <a:lnTo>
                  <a:pt x="5785011" y="1170052"/>
                </a:lnTo>
                <a:lnTo>
                  <a:pt x="5785011" y="1151959"/>
                </a:lnTo>
                <a:cubicBezTo>
                  <a:pt x="5777087" y="1149926"/>
                  <a:pt x="5772225" y="1147889"/>
                  <a:pt x="5770424" y="1145847"/>
                </a:cubicBezTo>
                <a:cubicBezTo>
                  <a:pt x="5768624" y="1143805"/>
                  <a:pt x="5767723" y="1140748"/>
                  <a:pt x="5767723" y="1136678"/>
                </a:cubicBezTo>
                <a:lnTo>
                  <a:pt x="5767723" y="1020229"/>
                </a:lnTo>
                <a:lnTo>
                  <a:pt x="5857161" y="1020229"/>
                </a:lnTo>
                <a:lnTo>
                  <a:pt x="5929964" y="1126122"/>
                </a:lnTo>
                <a:cubicBezTo>
                  <a:pt x="5937761" y="1137581"/>
                  <a:pt x="5941660" y="1144330"/>
                  <a:pt x="5941660" y="1146368"/>
                </a:cubicBezTo>
                <a:cubicBezTo>
                  <a:pt x="5941660" y="1148274"/>
                  <a:pt x="5937088" y="1149945"/>
                  <a:pt x="5927944" y="1151380"/>
                </a:cubicBezTo>
                <a:lnTo>
                  <a:pt x="5927944" y="1170052"/>
                </a:lnTo>
                <a:lnTo>
                  <a:pt x="6072035" y="1170052"/>
                </a:lnTo>
                <a:lnTo>
                  <a:pt x="6072035" y="1150998"/>
                </a:lnTo>
                <a:cubicBezTo>
                  <a:pt x="6061399" y="1150321"/>
                  <a:pt x="6053457" y="1147683"/>
                  <a:pt x="6048209" y="1143084"/>
                </a:cubicBezTo>
                <a:cubicBezTo>
                  <a:pt x="6042962" y="1138484"/>
                  <a:pt x="6034203" y="1127514"/>
                  <a:pt x="6021935" y="1110172"/>
                </a:cubicBezTo>
                <a:lnTo>
                  <a:pt x="5951636" y="1015838"/>
                </a:lnTo>
                <a:cubicBezTo>
                  <a:pt x="6018182" y="1006028"/>
                  <a:pt x="6051455" y="969610"/>
                  <a:pt x="6051455" y="906583"/>
                </a:cubicBezTo>
                <a:cubicBezTo>
                  <a:pt x="6051455" y="888424"/>
                  <a:pt x="6047955" y="871218"/>
                  <a:pt x="6040954" y="854966"/>
                </a:cubicBezTo>
                <a:cubicBezTo>
                  <a:pt x="6033531" y="838039"/>
                  <a:pt x="6022254" y="824600"/>
                  <a:pt x="6007122" y="814650"/>
                </a:cubicBezTo>
                <a:cubicBezTo>
                  <a:pt x="5994396" y="806238"/>
                  <a:pt x="5979464" y="800348"/>
                  <a:pt x="5962324" y="796979"/>
                </a:cubicBezTo>
                <a:cubicBezTo>
                  <a:pt x="5945184" y="793611"/>
                  <a:pt x="5922549" y="791926"/>
                  <a:pt x="5894420" y="791926"/>
                </a:cubicBezTo>
                <a:close/>
                <a:moveTo>
                  <a:pt x="3925510" y="791926"/>
                </a:moveTo>
                <a:lnTo>
                  <a:pt x="3925510" y="810144"/>
                </a:lnTo>
                <a:cubicBezTo>
                  <a:pt x="3933542" y="812368"/>
                  <a:pt x="3938431" y="814474"/>
                  <a:pt x="3940178" y="816464"/>
                </a:cubicBezTo>
                <a:cubicBezTo>
                  <a:pt x="3941924" y="818453"/>
                  <a:pt x="3942798" y="821487"/>
                  <a:pt x="3942798" y="825566"/>
                </a:cubicBezTo>
                <a:lnTo>
                  <a:pt x="3942798" y="1136682"/>
                </a:lnTo>
                <a:cubicBezTo>
                  <a:pt x="3942798" y="1140638"/>
                  <a:pt x="3941923" y="1143611"/>
                  <a:pt x="3940176" y="1145600"/>
                </a:cubicBezTo>
                <a:cubicBezTo>
                  <a:pt x="3938428" y="1147590"/>
                  <a:pt x="3933539" y="1149696"/>
                  <a:pt x="3925510" y="1151920"/>
                </a:cubicBezTo>
                <a:lnTo>
                  <a:pt x="3925510" y="1170052"/>
                </a:lnTo>
                <a:lnTo>
                  <a:pt x="4051460" y="1170052"/>
                </a:lnTo>
                <a:lnTo>
                  <a:pt x="4051460" y="1151959"/>
                </a:lnTo>
                <a:cubicBezTo>
                  <a:pt x="4043537" y="1149926"/>
                  <a:pt x="4038675" y="1147889"/>
                  <a:pt x="4036874" y="1145847"/>
                </a:cubicBezTo>
                <a:cubicBezTo>
                  <a:pt x="4035074" y="1143805"/>
                  <a:pt x="4034173" y="1140748"/>
                  <a:pt x="4034173" y="1136678"/>
                </a:cubicBezTo>
                <a:lnTo>
                  <a:pt x="4034173" y="1020229"/>
                </a:lnTo>
                <a:lnTo>
                  <a:pt x="4123611" y="1020229"/>
                </a:lnTo>
                <a:lnTo>
                  <a:pt x="4196413" y="1126122"/>
                </a:lnTo>
                <a:cubicBezTo>
                  <a:pt x="4204211" y="1137581"/>
                  <a:pt x="4208110" y="1144330"/>
                  <a:pt x="4208110" y="1146368"/>
                </a:cubicBezTo>
                <a:cubicBezTo>
                  <a:pt x="4208110" y="1148274"/>
                  <a:pt x="4203537" y="1149945"/>
                  <a:pt x="4194394" y="1151380"/>
                </a:cubicBezTo>
                <a:lnTo>
                  <a:pt x="4194394" y="1170052"/>
                </a:lnTo>
                <a:lnTo>
                  <a:pt x="4338485" y="1170052"/>
                </a:lnTo>
                <a:lnTo>
                  <a:pt x="4338485" y="1150998"/>
                </a:lnTo>
                <a:cubicBezTo>
                  <a:pt x="4327849" y="1150321"/>
                  <a:pt x="4319907" y="1147683"/>
                  <a:pt x="4314659" y="1143084"/>
                </a:cubicBezTo>
                <a:cubicBezTo>
                  <a:pt x="4309411" y="1138484"/>
                  <a:pt x="4300653" y="1127514"/>
                  <a:pt x="4288385" y="1110172"/>
                </a:cubicBezTo>
                <a:lnTo>
                  <a:pt x="4218087" y="1015838"/>
                </a:lnTo>
                <a:cubicBezTo>
                  <a:pt x="4284632" y="1006028"/>
                  <a:pt x="4317905" y="969610"/>
                  <a:pt x="4317905" y="906583"/>
                </a:cubicBezTo>
                <a:cubicBezTo>
                  <a:pt x="4317905" y="888424"/>
                  <a:pt x="4314405" y="871218"/>
                  <a:pt x="4307404" y="854966"/>
                </a:cubicBezTo>
                <a:cubicBezTo>
                  <a:pt x="4299981" y="838039"/>
                  <a:pt x="4288704" y="824600"/>
                  <a:pt x="4273572" y="814650"/>
                </a:cubicBezTo>
                <a:cubicBezTo>
                  <a:pt x="4260846" y="806238"/>
                  <a:pt x="4245914" y="800348"/>
                  <a:pt x="4228773" y="796979"/>
                </a:cubicBezTo>
                <a:cubicBezTo>
                  <a:pt x="4211633" y="793611"/>
                  <a:pt x="4188999" y="791926"/>
                  <a:pt x="4160870" y="791926"/>
                </a:cubicBezTo>
                <a:close/>
                <a:moveTo>
                  <a:pt x="8082537" y="785341"/>
                </a:moveTo>
                <a:cubicBezTo>
                  <a:pt x="8025024" y="785341"/>
                  <a:pt x="7981722" y="799225"/>
                  <a:pt x="7952633" y="826994"/>
                </a:cubicBezTo>
                <a:cubicBezTo>
                  <a:pt x="7930181" y="848303"/>
                  <a:pt x="7918955" y="875280"/>
                  <a:pt x="7918955" y="907925"/>
                </a:cubicBezTo>
                <a:cubicBezTo>
                  <a:pt x="7918955" y="927865"/>
                  <a:pt x="7923402" y="945498"/>
                  <a:pt x="7932297" y="960825"/>
                </a:cubicBezTo>
                <a:cubicBezTo>
                  <a:pt x="7942173" y="977906"/>
                  <a:pt x="7955781" y="990735"/>
                  <a:pt x="7973123" y="999310"/>
                </a:cubicBezTo>
                <a:cubicBezTo>
                  <a:pt x="7984999" y="1005247"/>
                  <a:pt x="7996804" y="1009543"/>
                  <a:pt x="8008536" y="1012198"/>
                </a:cubicBezTo>
                <a:cubicBezTo>
                  <a:pt x="8020268" y="1014853"/>
                  <a:pt x="8040243" y="1017638"/>
                  <a:pt x="8068461" y="1020550"/>
                </a:cubicBezTo>
                <a:lnTo>
                  <a:pt x="8109934" y="1024863"/>
                </a:lnTo>
                <a:cubicBezTo>
                  <a:pt x="8137226" y="1027859"/>
                  <a:pt x="8155233" y="1031069"/>
                  <a:pt x="8163957" y="1034493"/>
                </a:cubicBezTo>
                <a:cubicBezTo>
                  <a:pt x="8174776" y="1038795"/>
                  <a:pt x="8180185" y="1045795"/>
                  <a:pt x="8180185" y="1055494"/>
                </a:cubicBezTo>
                <a:cubicBezTo>
                  <a:pt x="8180185" y="1062328"/>
                  <a:pt x="8177698" y="1069077"/>
                  <a:pt x="8172725" y="1075739"/>
                </a:cubicBezTo>
                <a:cubicBezTo>
                  <a:pt x="8167751" y="1082402"/>
                  <a:pt x="8161034" y="1087770"/>
                  <a:pt x="8152574" y="1091843"/>
                </a:cubicBezTo>
                <a:cubicBezTo>
                  <a:pt x="8136532" y="1099529"/>
                  <a:pt x="8116957" y="1103372"/>
                  <a:pt x="8093847" y="1103372"/>
                </a:cubicBezTo>
                <a:cubicBezTo>
                  <a:pt x="8072472" y="1103372"/>
                  <a:pt x="8049922" y="1099712"/>
                  <a:pt x="8026196" y="1092392"/>
                </a:cubicBezTo>
                <a:cubicBezTo>
                  <a:pt x="8002471" y="1085072"/>
                  <a:pt x="7985080" y="1076482"/>
                  <a:pt x="7974023" y="1066624"/>
                </a:cubicBezTo>
                <a:cubicBezTo>
                  <a:pt x="7967624" y="1060976"/>
                  <a:pt x="7964424" y="1054876"/>
                  <a:pt x="7964424" y="1048325"/>
                </a:cubicBezTo>
                <a:cubicBezTo>
                  <a:pt x="7964424" y="1047607"/>
                  <a:pt x="7964424" y="1045348"/>
                  <a:pt x="7964424" y="1041546"/>
                </a:cubicBezTo>
                <a:lnTo>
                  <a:pt x="7948110" y="1035574"/>
                </a:lnTo>
                <a:lnTo>
                  <a:pt x="7905509" y="1133685"/>
                </a:lnTo>
                <a:lnTo>
                  <a:pt x="7919508" y="1140661"/>
                </a:lnTo>
                <a:cubicBezTo>
                  <a:pt x="7925453" y="1136722"/>
                  <a:pt x="7928896" y="1134753"/>
                  <a:pt x="7929837" y="1134753"/>
                </a:cubicBezTo>
                <a:cubicBezTo>
                  <a:pt x="7930885" y="1134753"/>
                  <a:pt x="7936126" y="1136937"/>
                  <a:pt x="7945559" y="1141304"/>
                </a:cubicBezTo>
                <a:cubicBezTo>
                  <a:pt x="7993513" y="1164860"/>
                  <a:pt x="8042286" y="1176638"/>
                  <a:pt x="8091875" y="1176638"/>
                </a:cubicBezTo>
                <a:cubicBezTo>
                  <a:pt x="8119581" y="1176638"/>
                  <a:pt x="8145482" y="1173263"/>
                  <a:pt x="8169578" y="1166515"/>
                </a:cubicBezTo>
                <a:cubicBezTo>
                  <a:pt x="8202543" y="1157391"/>
                  <a:pt x="8226921" y="1143249"/>
                  <a:pt x="8242710" y="1124090"/>
                </a:cubicBezTo>
                <a:cubicBezTo>
                  <a:pt x="8260298" y="1102921"/>
                  <a:pt x="8269091" y="1078793"/>
                  <a:pt x="8269091" y="1051708"/>
                </a:cubicBezTo>
                <a:cubicBezTo>
                  <a:pt x="8269091" y="1034638"/>
                  <a:pt x="8265357" y="1018542"/>
                  <a:pt x="8257890" y="1003422"/>
                </a:cubicBezTo>
                <a:cubicBezTo>
                  <a:pt x="8250423" y="988301"/>
                  <a:pt x="8239785" y="975767"/>
                  <a:pt x="8225976" y="965820"/>
                </a:cubicBezTo>
                <a:cubicBezTo>
                  <a:pt x="8214177" y="957545"/>
                  <a:pt x="8200318" y="951016"/>
                  <a:pt x="8184400" y="946232"/>
                </a:cubicBezTo>
                <a:cubicBezTo>
                  <a:pt x="8168481" y="941449"/>
                  <a:pt x="8147700" y="937684"/>
                  <a:pt x="8122055" y="934937"/>
                </a:cubicBezTo>
                <a:lnTo>
                  <a:pt x="8079805" y="930632"/>
                </a:lnTo>
                <a:cubicBezTo>
                  <a:pt x="8051868" y="927799"/>
                  <a:pt x="8034644" y="925433"/>
                  <a:pt x="8028132" y="923532"/>
                </a:cubicBezTo>
                <a:cubicBezTo>
                  <a:pt x="8012423" y="918801"/>
                  <a:pt x="8004568" y="910854"/>
                  <a:pt x="8004568" y="899689"/>
                </a:cubicBezTo>
                <a:cubicBezTo>
                  <a:pt x="8004568" y="892652"/>
                  <a:pt x="8007449" y="885976"/>
                  <a:pt x="8013209" y="879662"/>
                </a:cubicBezTo>
                <a:cubicBezTo>
                  <a:pt x="8018970" y="873348"/>
                  <a:pt x="8027178" y="868387"/>
                  <a:pt x="8037831" y="864780"/>
                </a:cubicBezTo>
                <a:cubicBezTo>
                  <a:pt x="8050653" y="860664"/>
                  <a:pt x="8066274" y="858606"/>
                  <a:pt x="8084693" y="858606"/>
                </a:cubicBezTo>
                <a:cubicBezTo>
                  <a:pt x="8126531" y="858606"/>
                  <a:pt x="8163379" y="869703"/>
                  <a:pt x="8195239" y="891899"/>
                </a:cubicBezTo>
                <a:cubicBezTo>
                  <a:pt x="8203259" y="897292"/>
                  <a:pt x="8207270" y="902033"/>
                  <a:pt x="8207270" y="906120"/>
                </a:cubicBezTo>
                <a:cubicBezTo>
                  <a:pt x="8207270" y="906849"/>
                  <a:pt x="8207181" y="909296"/>
                  <a:pt x="8207004" y="913461"/>
                </a:cubicBezTo>
                <a:lnTo>
                  <a:pt x="8222477" y="920218"/>
                </a:lnTo>
                <a:lnTo>
                  <a:pt x="8269640" y="826094"/>
                </a:lnTo>
                <a:lnTo>
                  <a:pt x="8255727" y="818779"/>
                </a:lnTo>
                <a:cubicBezTo>
                  <a:pt x="8249816" y="822912"/>
                  <a:pt x="8245627" y="824979"/>
                  <a:pt x="8243160" y="824979"/>
                </a:cubicBezTo>
                <a:cubicBezTo>
                  <a:pt x="8241491" y="824979"/>
                  <a:pt x="8235150" y="822912"/>
                  <a:pt x="8224137" y="818779"/>
                </a:cubicBezTo>
                <a:cubicBezTo>
                  <a:pt x="8194736" y="806157"/>
                  <a:pt x="8169749" y="797428"/>
                  <a:pt x="8149178" y="792593"/>
                </a:cubicBezTo>
                <a:cubicBezTo>
                  <a:pt x="8128606" y="787758"/>
                  <a:pt x="8106393" y="785341"/>
                  <a:pt x="8082537" y="785341"/>
                </a:cubicBezTo>
                <a:close/>
                <a:moveTo>
                  <a:pt x="7243977" y="785341"/>
                </a:moveTo>
                <a:cubicBezTo>
                  <a:pt x="7163086" y="785341"/>
                  <a:pt x="7102522" y="810729"/>
                  <a:pt x="7062285" y="861504"/>
                </a:cubicBezTo>
                <a:cubicBezTo>
                  <a:pt x="7035531" y="895279"/>
                  <a:pt x="7022154" y="935063"/>
                  <a:pt x="7022154" y="980856"/>
                </a:cubicBezTo>
                <a:cubicBezTo>
                  <a:pt x="7022154" y="1014536"/>
                  <a:pt x="7030996" y="1046241"/>
                  <a:pt x="7048680" y="1075971"/>
                </a:cubicBezTo>
                <a:cubicBezTo>
                  <a:pt x="7058884" y="1098475"/>
                  <a:pt x="7074528" y="1116341"/>
                  <a:pt x="7095611" y="1129569"/>
                </a:cubicBezTo>
                <a:cubicBezTo>
                  <a:pt x="7135103" y="1160948"/>
                  <a:pt x="7184468" y="1176638"/>
                  <a:pt x="7243707" y="1176638"/>
                </a:cubicBezTo>
                <a:cubicBezTo>
                  <a:pt x="7273457" y="1176638"/>
                  <a:pt x="7299064" y="1173478"/>
                  <a:pt x="7320529" y="1167158"/>
                </a:cubicBezTo>
                <a:cubicBezTo>
                  <a:pt x="7341994" y="1160838"/>
                  <a:pt x="7369343" y="1145232"/>
                  <a:pt x="7402577" y="1120338"/>
                </a:cubicBezTo>
                <a:cubicBezTo>
                  <a:pt x="7414757" y="1119026"/>
                  <a:pt x="7421894" y="1118370"/>
                  <a:pt x="7423989" y="1118370"/>
                </a:cubicBezTo>
                <a:cubicBezTo>
                  <a:pt x="7425747" y="1118370"/>
                  <a:pt x="7429720" y="1120707"/>
                  <a:pt x="7435909" y="1125380"/>
                </a:cubicBezTo>
                <a:lnTo>
                  <a:pt x="7449123" y="1116458"/>
                </a:lnTo>
                <a:lnTo>
                  <a:pt x="7393797" y="1033151"/>
                </a:lnTo>
                <a:lnTo>
                  <a:pt x="7379480" y="1041229"/>
                </a:lnTo>
                <a:cubicBezTo>
                  <a:pt x="7379838" y="1046117"/>
                  <a:pt x="7380016" y="1049290"/>
                  <a:pt x="7380016" y="1050747"/>
                </a:cubicBezTo>
                <a:cubicBezTo>
                  <a:pt x="7380016" y="1054483"/>
                  <a:pt x="7378130" y="1058276"/>
                  <a:pt x="7374357" y="1062124"/>
                </a:cubicBezTo>
                <a:cubicBezTo>
                  <a:pt x="7370583" y="1065973"/>
                  <a:pt x="7363160" y="1071012"/>
                  <a:pt x="7352083" y="1077240"/>
                </a:cubicBezTo>
                <a:cubicBezTo>
                  <a:pt x="7321242" y="1094662"/>
                  <a:pt x="7288519" y="1103372"/>
                  <a:pt x="7253916" y="1103372"/>
                </a:cubicBezTo>
                <a:cubicBezTo>
                  <a:pt x="7213313" y="1103372"/>
                  <a:pt x="7178027" y="1092874"/>
                  <a:pt x="7148056" y="1071876"/>
                </a:cubicBezTo>
                <a:cubicBezTo>
                  <a:pt x="7126136" y="1049301"/>
                  <a:pt x="7115176" y="1019005"/>
                  <a:pt x="7115176" y="980989"/>
                </a:cubicBezTo>
                <a:cubicBezTo>
                  <a:pt x="7115176" y="943030"/>
                  <a:pt x="7126136" y="912735"/>
                  <a:pt x="7148056" y="890102"/>
                </a:cubicBezTo>
                <a:cubicBezTo>
                  <a:pt x="7178095" y="869105"/>
                  <a:pt x="7213381" y="858606"/>
                  <a:pt x="7253916" y="858606"/>
                </a:cubicBezTo>
                <a:cubicBezTo>
                  <a:pt x="7288419" y="858606"/>
                  <a:pt x="7321142" y="867330"/>
                  <a:pt x="7352083" y="884777"/>
                </a:cubicBezTo>
                <a:cubicBezTo>
                  <a:pt x="7363157" y="890991"/>
                  <a:pt x="7370580" y="896019"/>
                  <a:pt x="7374355" y="899861"/>
                </a:cubicBezTo>
                <a:cubicBezTo>
                  <a:pt x="7378129" y="903702"/>
                  <a:pt x="7380016" y="907457"/>
                  <a:pt x="7380016" y="911124"/>
                </a:cubicBezTo>
                <a:cubicBezTo>
                  <a:pt x="7380016" y="912705"/>
                  <a:pt x="7379838" y="916040"/>
                  <a:pt x="7379480" y="921131"/>
                </a:cubicBezTo>
                <a:lnTo>
                  <a:pt x="7393878" y="928698"/>
                </a:lnTo>
                <a:lnTo>
                  <a:pt x="7449123" y="845182"/>
                </a:lnTo>
                <a:lnTo>
                  <a:pt x="7435909" y="836199"/>
                </a:lnTo>
                <a:cubicBezTo>
                  <a:pt x="7429786" y="840864"/>
                  <a:pt x="7425813" y="843197"/>
                  <a:pt x="7423989" y="843197"/>
                </a:cubicBezTo>
                <a:cubicBezTo>
                  <a:pt x="7421717" y="843197"/>
                  <a:pt x="7413589" y="839238"/>
                  <a:pt x="7399606" y="831320"/>
                </a:cubicBezTo>
                <a:cubicBezTo>
                  <a:pt x="7367987" y="813147"/>
                  <a:pt x="7341533" y="800940"/>
                  <a:pt x="7320244" y="794700"/>
                </a:cubicBezTo>
                <a:cubicBezTo>
                  <a:pt x="7298955" y="788461"/>
                  <a:pt x="7273533" y="785341"/>
                  <a:pt x="7243977" y="785341"/>
                </a:cubicBezTo>
                <a:close/>
                <a:moveTo>
                  <a:pt x="7845532" y="774639"/>
                </a:moveTo>
                <a:cubicBezTo>
                  <a:pt x="7843263" y="782717"/>
                  <a:pt x="7841165" y="787617"/>
                  <a:pt x="7839238" y="789341"/>
                </a:cubicBezTo>
                <a:cubicBezTo>
                  <a:pt x="7837312" y="791065"/>
                  <a:pt x="7834342" y="791926"/>
                  <a:pt x="7830329" y="791926"/>
                </a:cubicBezTo>
                <a:lnTo>
                  <a:pt x="7497385" y="791926"/>
                </a:lnTo>
                <a:lnTo>
                  <a:pt x="7497385" y="810144"/>
                </a:lnTo>
                <a:cubicBezTo>
                  <a:pt x="7505417" y="812368"/>
                  <a:pt x="7510306" y="814474"/>
                  <a:pt x="7512053" y="816464"/>
                </a:cubicBezTo>
                <a:cubicBezTo>
                  <a:pt x="7513799" y="818453"/>
                  <a:pt x="7514672" y="821487"/>
                  <a:pt x="7514672" y="825566"/>
                </a:cubicBezTo>
                <a:lnTo>
                  <a:pt x="7514672" y="1136412"/>
                </a:lnTo>
                <a:cubicBezTo>
                  <a:pt x="7514672" y="1140551"/>
                  <a:pt x="7513799" y="1143614"/>
                  <a:pt x="7512050" y="1145602"/>
                </a:cubicBezTo>
                <a:cubicBezTo>
                  <a:pt x="7510302" y="1147590"/>
                  <a:pt x="7505414" y="1149696"/>
                  <a:pt x="7497385" y="1151920"/>
                </a:cubicBezTo>
                <a:lnTo>
                  <a:pt x="7497385" y="1170052"/>
                </a:lnTo>
                <a:lnTo>
                  <a:pt x="7836906" y="1170052"/>
                </a:lnTo>
                <a:cubicBezTo>
                  <a:pt x="7840813" y="1170052"/>
                  <a:pt x="7843763" y="1170926"/>
                  <a:pt x="7845755" y="1172674"/>
                </a:cubicBezTo>
                <a:cubicBezTo>
                  <a:pt x="7847747" y="1174422"/>
                  <a:pt x="7849855" y="1179310"/>
                  <a:pt x="7852079" y="1187339"/>
                </a:cubicBezTo>
                <a:lnTo>
                  <a:pt x="7870572" y="1187339"/>
                </a:lnTo>
                <a:lnTo>
                  <a:pt x="7870572" y="1081146"/>
                </a:lnTo>
                <a:lnTo>
                  <a:pt x="7852105" y="1081146"/>
                </a:lnTo>
                <a:cubicBezTo>
                  <a:pt x="7849861" y="1089232"/>
                  <a:pt x="7847760" y="1094135"/>
                  <a:pt x="7845800" y="1095854"/>
                </a:cubicBezTo>
                <a:cubicBezTo>
                  <a:pt x="7843841" y="1097574"/>
                  <a:pt x="7840873" y="1098433"/>
                  <a:pt x="7836897" y="1098433"/>
                </a:cubicBezTo>
                <a:lnTo>
                  <a:pt x="7606048" y="1098433"/>
                </a:lnTo>
                <a:lnTo>
                  <a:pt x="7606048" y="1008978"/>
                </a:lnTo>
                <a:lnTo>
                  <a:pt x="7749633" y="1008978"/>
                </a:lnTo>
                <a:cubicBezTo>
                  <a:pt x="7753518" y="1008978"/>
                  <a:pt x="7756463" y="1009889"/>
                  <a:pt x="7758470" y="1011711"/>
                </a:cubicBezTo>
                <a:cubicBezTo>
                  <a:pt x="7760477" y="1013534"/>
                  <a:pt x="7762603" y="1018385"/>
                  <a:pt x="7764850" y="1026265"/>
                </a:cubicBezTo>
                <a:lnTo>
                  <a:pt x="7783312" y="1026265"/>
                </a:lnTo>
                <a:lnTo>
                  <a:pt x="7783312" y="922267"/>
                </a:lnTo>
                <a:lnTo>
                  <a:pt x="7764845" y="922267"/>
                </a:lnTo>
                <a:cubicBezTo>
                  <a:pt x="7762601" y="930353"/>
                  <a:pt x="7760499" y="935256"/>
                  <a:pt x="7758538" y="936976"/>
                </a:cubicBezTo>
                <a:cubicBezTo>
                  <a:pt x="7756577" y="938695"/>
                  <a:pt x="7753609" y="939554"/>
                  <a:pt x="7749633" y="939554"/>
                </a:cubicBezTo>
                <a:lnTo>
                  <a:pt x="7606048" y="939554"/>
                </a:lnTo>
                <a:lnTo>
                  <a:pt x="7606048" y="863545"/>
                </a:lnTo>
                <a:lnTo>
                  <a:pt x="7830325" y="863545"/>
                </a:lnTo>
                <a:cubicBezTo>
                  <a:pt x="7834280" y="863545"/>
                  <a:pt x="7837236" y="864417"/>
                  <a:pt x="7839191" y="866161"/>
                </a:cubicBezTo>
                <a:cubicBezTo>
                  <a:pt x="7841146" y="867904"/>
                  <a:pt x="7843251" y="872795"/>
                  <a:pt x="7845507" y="880832"/>
                </a:cubicBezTo>
                <a:lnTo>
                  <a:pt x="7863986" y="880832"/>
                </a:lnTo>
                <a:lnTo>
                  <a:pt x="7863986" y="774639"/>
                </a:lnTo>
                <a:close/>
                <a:moveTo>
                  <a:pt x="6464407" y="774639"/>
                </a:moveTo>
                <a:cubicBezTo>
                  <a:pt x="6462138" y="782717"/>
                  <a:pt x="6460040" y="787617"/>
                  <a:pt x="6458113" y="789341"/>
                </a:cubicBezTo>
                <a:cubicBezTo>
                  <a:pt x="6456186" y="791065"/>
                  <a:pt x="6453217" y="791926"/>
                  <a:pt x="6449204" y="791926"/>
                </a:cubicBezTo>
                <a:lnTo>
                  <a:pt x="6116260" y="791926"/>
                </a:lnTo>
                <a:lnTo>
                  <a:pt x="6116260" y="810144"/>
                </a:lnTo>
                <a:cubicBezTo>
                  <a:pt x="6124292" y="812368"/>
                  <a:pt x="6129181" y="814474"/>
                  <a:pt x="6130928" y="816464"/>
                </a:cubicBezTo>
                <a:cubicBezTo>
                  <a:pt x="6132674" y="818453"/>
                  <a:pt x="6133547" y="821487"/>
                  <a:pt x="6133547" y="825566"/>
                </a:cubicBezTo>
                <a:lnTo>
                  <a:pt x="6133547" y="1136412"/>
                </a:lnTo>
                <a:cubicBezTo>
                  <a:pt x="6133547" y="1140551"/>
                  <a:pt x="6132674" y="1143614"/>
                  <a:pt x="6130925" y="1145602"/>
                </a:cubicBezTo>
                <a:cubicBezTo>
                  <a:pt x="6129177" y="1147590"/>
                  <a:pt x="6124289" y="1149696"/>
                  <a:pt x="6116260" y="1151920"/>
                </a:cubicBezTo>
                <a:lnTo>
                  <a:pt x="6116260" y="1170052"/>
                </a:lnTo>
                <a:lnTo>
                  <a:pt x="6455781" y="1170052"/>
                </a:lnTo>
                <a:cubicBezTo>
                  <a:pt x="6459689" y="1170052"/>
                  <a:pt x="6462638" y="1170926"/>
                  <a:pt x="6464630" y="1172674"/>
                </a:cubicBezTo>
                <a:cubicBezTo>
                  <a:pt x="6466622" y="1174422"/>
                  <a:pt x="6468730" y="1179310"/>
                  <a:pt x="6470954" y="1187339"/>
                </a:cubicBezTo>
                <a:lnTo>
                  <a:pt x="6489447" y="1187339"/>
                </a:lnTo>
                <a:lnTo>
                  <a:pt x="6489447" y="1081146"/>
                </a:lnTo>
                <a:lnTo>
                  <a:pt x="6470980" y="1081146"/>
                </a:lnTo>
                <a:cubicBezTo>
                  <a:pt x="6468736" y="1089232"/>
                  <a:pt x="6466635" y="1094135"/>
                  <a:pt x="6464675" y="1095854"/>
                </a:cubicBezTo>
                <a:cubicBezTo>
                  <a:pt x="6462716" y="1097574"/>
                  <a:pt x="6459748" y="1098433"/>
                  <a:pt x="6455772" y="1098433"/>
                </a:cubicBezTo>
                <a:lnTo>
                  <a:pt x="6224923" y="1098433"/>
                </a:lnTo>
                <a:lnTo>
                  <a:pt x="6224923" y="1008978"/>
                </a:lnTo>
                <a:lnTo>
                  <a:pt x="6368508" y="1008978"/>
                </a:lnTo>
                <a:cubicBezTo>
                  <a:pt x="6372393" y="1008978"/>
                  <a:pt x="6375338" y="1009889"/>
                  <a:pt x="6377345" y="1011711"/>
                </a:cubicBezTo>
                <a:cubicBezTo>
                  <a:pt x="6379351" y="1013534"/>
                  <a:pt x="6381478" y="1018385"/>
                  <a:pt x="6383725" y="1026265"/>
                </a:cubicBezTo>
                <a:lnTo>
                  <a:pt x="6402187" y="1026265"/>
                </a:lnTo>
                <a:lnTo>
                  <a:pt x="6402187" y="922267"/>
                </a:lnTo>
                <a:lnTo>
                  <a:pt x="6383720" y="922267"/>
                </a:lnTo>
                <a:cubicBezTo>
                  <a:pt x="6381476" y="930353"/>
                  <a:pt x="6379374" y="935256"/>
                  <a:pt x="6377413" y="936976"/>
                </a:cubicBezTo>
                <a:cubicBezTo>
                  <a:pt x="6375452" y="938695"/>
                  <a:pt x="6372484" y="939554"/>
                  <a:pt x="6368508" y="939554"/>
                </a:cubicBezTo>
                <a:lnTo>
                  <a:pt x="6224923" y="939554"/>
                </a:lnTo>
                <a:lnTo>
                  <a:pt x="6224923" y="863545"/>
                </a:lnTo>
                <a:lnTo>
                  <a:pt x="6449199" y="863545"/>
                </a:lnTo>
                <a:cubicBezTo>
                  <a:pt x="6453155" y="863545"/>
                  <a:pt x="6456111" y="864417"/>
                  <a:pt x="6458066" y="866161"/>
                </a:cubicBezTo>
                <a:cubicBezTo>
                  <a:pt x="6460021" y="867904"/>
                  <a:pt x="6462126" y="872795"/>
                  <a:pt x="6464381" y="880832"/>
                </a:cubicBezTo>
                <a:lnTo>
                  <a:pt x="6482861" y="880832"/>
                </a:lnTo>
                <a:lnTo>
                  <a:pt x="6482861" y="774639"/>
                </a:lnTo>
                <a:close/>
                <a:moveTo>
                  <a:pt x="5588107" y="774639"/>
                </a:moveTo>
                <a:cubicBezTo>
                  <a:pt x="5585838" y="782717"/>
                  <a:pt x="5583740" y="787617"/>
                  <a:pt x="5581813" y="789341"/>
                </a:cubicBezTo>
                <a:cubicBezTo>
                  <a:pt x="5579887" y="791065"/>
                  <a:pt x="5576917" y="791926"/>
                  <a:pt x="5572904" y="791926"/>
                </a:cubicBezTo>
                <a:lnTo>
                  <a:pt x="5239960" y="791926"/>
                </a:lnTo>
                <a:lnTo>
                  <a:pt x="5239960" y="810144"/>
                </a:lnTo>
                <a:cubicBezTo>
                  <a:pt x="5247992" y="812368"/>
                  <a:pt x="5252881" y="814474"/>
                  <a:pt x="5254628" y="816464"/>
                </a:cubicBezTo>
                <a:cubicBezTo>
                  <a:pt x="5256374" y="818453"/>
                  <a:pt x="5257247" y="821487"/>
                  <a:pt x="5257247" y="825566"/>
                </a:cubicBezTo>
                <a:lnTo>
                  <a:pt x="5257247" y="1136412"/>
                </a:lnTo>
                <a:cubicBezTo>
                  <a:pt x="5257247" y="1140551"/>
                  <a:pt x="5256373" y="1143614"/>
                  <a:pt x="5254625" y="1145602"/>
                </a:cubicBezTo>
                <a:cubicBezTo>
                  <a:pt x="5252878" y="1147590"/>
                  <a:pt x="5247989" y="1149696"/>
                  <a:pt x="5239960" y="1151920"/>
                </a:cubicBezTo>
                <a:lnTo>
                  <a:pt x="5239960" y="1170052"/>
                </a:lnTo>
                <a:lnTo>
                  <a:pt x="5579481" y="1170052"/>
                </a:lnTo>
                <a:cubicBezTo>
                  <a:pt x="5583389" y="1170052"/>
                  <a:pt x="5586338" y="1170926"/>
                  <a:pt x="5588330" y="1172674"/>
                </a:cubicBezTo>
                <a:cubicBezTo>
                  <a:pt x="5590322" y="1174422"/>
                  <a:pt x="5592431" y="1179310"/>
                  <a:pt x="5594654" y="1187339"/>
                </a:cubicBezTo>
                <a:lnTo>
                  <a:pt x="5613147" y="1187339"/>
                </a:lnTo>
                <a:lnTo>
                  <a:pt x="5613147" y="1081146"/>
                </a:lnTo>
                <a:lnTo>
                  <a:pt x="5594680" y="1081146"/>
                </a:lnTo>
                <a:cubicBezTo>
                  <a:pt x="5592437" y="1089232"/>
                  <a:pt x="5590335" y="1094135"/>
                  <a:pt x="5588375" y="1095854"/>
                </a:cubicBezTo>
                <a:cubicBezTo>
                  <a:pt x="5586416" y="1097574"/>
                  <a:pt x="5583449" y="1098433"/>
                  <a:pt x="5579472" y="1098433"/>
                </a:cubicBezTo>
                <a:lnTo>
                  <a:pt x="5348623" y="1098433"/>
                </a:lnTo>
                <a:lnTo>
                  <a:pt x="5348623" y="1008978"/>
                </a:lnTo>
                <a:lnTo>
                  <a:pt x="5492208" y="1008978"/>
                </a:lnTo>
                <a:cubicBezTo>
                  <a:pt x="5496093" y="1008978"/>
                  <a:pt x="5499039" y="1009889"/>
                  <a:pt x="5501045" y="1011711"/>
                </a:cubicBezTo>
                <a:cubicBezTo>
                  <a:pt x="5503052" y="1013534"/>
                  <a:pt x="5505178" y="1018385"/>
                  <a:pt x="5507425" y="1026265"/>
                </a:cubicBezTo>
                <a:lnTo>
                  <a:pt x="5525887" y="1026265"/>
                </a:lnTo>
                <a:lnTo>
                  <a:pt x="5525887" y="922267"/>
                </a:lnTo>
                <a:lnTo>
                  <a:pt x="5507420" y="922267"/>
                </a:lnTo>
                <a:cubicBezTo>
                  <a:pt x="5505177" y="930353"/>
                  <a:pt x="5503074" y="935256"/>
                  <a:pt x="5501114" y="936976"/>
                </a:cubicBezTo>
                <a:cubicBezTo>
                  <a:pt x="5499152" y="938695"/>
                  <a:pt x="5496184" y="939554"/>
                  <a:pt x="5492208" y="939554"/>
                </a:cubicBezTo>
                <a:lnTo>
                  <a:pt x="5348623" y="939554"/>
                </a:lnTo>
                <a:lnTo>
                  <a:pt x="5348623" y="863545"/>
                </a:lnTo>
                <a:lnTo>
                  <a:pt x="5572900" y="863545"/>
                </a:lnTo>
                <a:cubicBezTo>
                  <a:pt x="5576856" y="863545"/>
                  <a:pt x="5579811" y="864417"/>
                  <a:pt x="5581766" y="866161"/>
                </a:cubicBezTo>
                <a:cubicBezTo>
                  <a:pt x="5583721" y="867904"/>
                  <a:pt x="5585826" y="872795"/>
                  <a:pt x="5588082" y="880832"/>
                </a:cubicBezTo>
                <a:lnTo>
                  <a:pt x="5606561" y="880832"/>
                </a:lnTo>
                <a:lnTo>
                  <a:pt x="5606561" y="774639"/>
                </a:lnTo>
                <a:close/>
                <a:moveTo>
                  <a:pt x="5176333" y="774639"/>
                </a:moveTo>
                <a:cubicBezTo>
                  <a:pt x="5174087" y="782842"/>
                  <a:pt x="5172002" y="787775"/>
                  <a:pt x="5170079" y="789435"/>
                </a:cubicBezTo>
                <a:cubicBezTo>
                  <a:pt x="5168157" y="791096"/>
                  <a:pt x="5165175" y="791926"/>
                  <a:pt x="5161133" y="791926"/>
                </a:cubicBezTo>
                <a:lnTo>
                  <a:pt x="4830385" y="791926"/>
                </a:lnTo>
                <a:lnTo>
                  <a:pt x="4830385" y="810144"/>
                </a:lnTo>
                <a:cubicBezTo>
                  <a:pt x="4838417" y="812368"/>
                  <a:pt x="4843306" y="814474"/>
                  <a:pt x="4845053" y="816464"/>
                </a:cubicBezTo>
                <a:cubicBezTo>
                  <a:pt x="4846799" y="818453"/>
                  <a:pt x="4847672" y="821487"/>
                  <a:pt x="4847672" y="825566"/>
                </a:cubicBezTo>
                <a:lnTo>
                  <a:pt x="4847672" y="1136412"/>
                </a:lnTo>
                <a:cubicBezTo>
                  <a:pt x="4847672" y="1140551"/>
                  <a:pt x="4846799" y="1143614"/>
                  <a:pt x="4845050" y="1145602"/>
                </a:cubicBezTo>
                <a:cubicBezTo>
                  <a:pt x="4843302" y="1147590"/>
                  <a:pt x="4838414" y="1149696"/>
                  <a:pt x="4830385" y="1151920"/>
                </a:cubicBezTo>
                <a:lnTo>
                  <a:pt x="4830385" y="1170052"/>
                </a:lnTo>
                <a:lnTo>
                  <a:pt x="4956335" y="1170052"/>
                </a:lnTo>
                <a:lnTo>
                  <a:pt x="4956335" y="1151959"/>
                </a:lnTo>
                <a:cubicBezTo>
                  <a:pt x="4948335" y="1149909"/>
                  <a:pt x="4943454" y="1147886"/>
                  <a:pt x="4941691" y="1145888"/>
                </a:cubicBezTo>
                <a:cubicBezTo>
                  <a:pt x="4939929" y="1143890"/>
                  <a:pt x="4939049" y="1140733"/>
                  <a:pt x="4939049" y="1136416"/>
                </a:cubicBezTo>
                <a:lnTo>
                  <a:pt x="4939049" y="1009527"/>
                </a:lnTo>
                <a:lnTo>
                  <a:pt x="5082363" y="1009527"/>
                </a:lnTo>
                <a:cubicBezTo>
                  <a:pt x="5086502" y="1009527"/>
                  <a:pt x="5089550" y="1010399"/>
                  <a:pt x="5091509" y="1012142"/>
                </a:cubicBezTo>
                <a:cubicBezTo>
                  <a:pt x="5093466" y="1013886"/>
                  <a:pt x="5095574" y="1018777"/>
                  <a:pt x="5097832" y="1026814"/>
                </a:cubicBezTo>
                <a:lnTo>
                  <a:pt x="5116312" y="1026814"/>
                </a:lnTo>
                <a:lnTo>
                  <a:pt x="5116312" y="922816"/>
                </a:lnTo>
                <a:lnTo>
                  <a:pt x="5097862" y="922816"/>
                </a:lnTo>
                <a:cubicBezTo>
                  <a:pt x="5095587" y="930894"/>
                  <a:pt x="5093485" y="935794"/>
                  <a:pt x="5091555" y="937518"/>
                </a:cubicBezTo>
                <a:cubicBezTo>
                  <a:pt x="5089626" y="939242"/>
                  <a:pt x="5086562" y="940103"/>
                  <a:pt x="5082363" y="940103"/>
                </a:cubicBezTo>
                <a:lnTo>
                  <a:pt x="4939049" y="940103"/>
                </a:lnTo>
                <a:lnTo>
                  <a:pt x="4939049" y="863545"/>
                </a:lnTo>
                <a:lnTo>
                  <a:pt x="5161129" y="863545"/>
                </a:lnTo>
                <a:cubicBezTo>
                  <a:pt x="5165114" y="863545"/>
                  <a:pt x="5168083" y="864384"/>
                  <a:pt x="5170034" y="866062"/>
                </a:cubicBezTo>
                <a:cubicBezTo>
                  <a:pt x="5171987" y="867740"/>
                  <a:pt x="5174077" y="872663"/>
                  <a:pt x="5176303" y="880832"/>
                </a:cubicBezTo>
                <a:lnTo>
                  <a:pt x="5194791" y="880832"/>
                </a:lnTo>
                <a:lnTo>
                  <a:pt x="5194791" y="774639"/>
                </a:lnTo>
                <a:close/>
                <a:moveTo>
                  <a:pt x="4740382" y="774639"/>
                </a:moveTo>
                <a:cubicBezTo>
                  <a:pt x="4738113" y="782717"/>
                  <a:pt x="4736015" y="787617"/>
                  <a:pt x="4734088" y="789341"/>
                </a:cubicBezTo>
                <a:cubicBezTo>
                  <a:pt x="4732162" y="791065"/>
                  <a:pt x="4729192" y="791926"/>
                  <a:pt x="4725179" y="791926"/>
                </a:cubicBezTo>
                <a:lnTo>
                  <a:pt x="4392235" y="791926"/>
                </a:lnTo>
                <a:lnTo>
                  <a:pt x="4392235" y="810144"/>
                </a:lnTo>
                <a:cubicBezTo>
                  <a:pt x="4400267" y="812368"/>
                  <a:pt x="4405157" y="814474"/>
                  <a:pt x="4406903" y="816464"/>
                </a:cubicBezTo>
                <a:cubicBezTo>
                  <a:pt x="4408649" y="818453"/>
                  <a:pt x="4409523" y="821487"/>
                  <a:pt x="4409523" y="825566"/>
                </a:cubicBezTo>
                <a:lnTo>
                  <a:pt x="4409523" y="1136412"/>
                </a:lnTo>
                <a:cubicBezTo>
                  <a:pt x="4409523" y="1140551"/>
                  <a:pt x="4408648" y="1143614"/>
                  <a:pt x="4406900" y="1145602"/>
                </a:cubicBezTo>
                <a:cubicBezTo>
                  <a:pt x="4405153" y="1147590"/>
                  <a:pt x="4400264" y="1149696"/>
                  <a:pt x="4392235" y="1151920"/>
                </a:cubicBezTo>
                <a:lnTo>
                  <a:pt x="4392235" y="1170052"/>
                </a:lnTo>
                <a:lnTo>
                  <a:pt x="4731756" y="1170052"/>
                </a:lnTo>
                <a:cubicBezTo>
                  <a:pt x="4735663" y="1170052"/>
                  <a:pt x="4738613" y="1170926"/>
                  <a:pt x="4740606" y="1172674"/>
                </a:cubicBezTo>
                <a:cubicBezTo>
                  <a:pt x="4742598" y="1174422"/>
                  <a:pt x="4744706" y="1179310"/>
                  <a:pt x="4746929" y="1187339"/>
                </a:cubicBezTo>
                <a:lnTo>
                  <a:pt x="4765421" y="1187339"/>
                </a:lnTo>
                <a:lnTo>
                  <a:pt x="4765421" y="1081146"/>
                </a:lnTo>
                <a:lnTo>
                  <a:pt x="4746955" y="1081146"/>
                </a:lnTo>
                <a:cubicBezTo>
                  <a:pt x="4744711" y="1089232"/>
                  <a:pt x="4742609" y="1094135"/>
                  <a:pt x="4740650" y="1095854"/>
                </a:cubicBezTo>
                <a:cubicBezTo>
                  <a:pt x="4738691" y="1097574"/>
                  <a:pt x="4735723" y="1098433"/>
                  <a:pt x="4731747" y="1098433"/>
                </a:cubicBezTo>
                <a:lnTo>
                  <a:pt x="4500898" y="1098433"/>
                </a:lnTo>
                <a:lnTo>
                  <a:pt x="4500898" y="1008978"/>
                </a:lnTo>
                <a:lnTo>
                  <a:pt x="4644483" y="1008978"/>
                </a:lnTo>
                <a:cubicBezTo>
                  <a:pt x="4648368" y="1008978"/>
                  <a:pt x="4651313" y="1009889"/>
                  <a:pt x="4653320" y="1011711"/>
                </a:cubicBezTo>
                <a:cubicBezTo>
                  <a:pt x="4655326" y="1013534"/>
                  <a:pt x="4657453" y="1018385"/>
                  <a:pt x="4659699" y="1026265"/>
                </a:cubicBezTo>
                <a:lnTo>
                  <a:pt x="4678162" y="1026265"/>
                </a:lnTo>
                <a:lnTo>
                  <a:pt x="4678162" y="922267"/>
                </a:lnTo>
                <a:lnTo>
                  <a:pt x="4659695" y="922267"/>
                </a:lnTo>
                <a:cubicBezTo>
                  <a:pt x="4657452" y="930353"/>
                  <a:pt x="4655349" y="935256"/>
                  <a:pt x="4653388" y="936976"/>
                </a:cubicBezTo>
                <a:cubicBezTo>
                  <a:pt x="4651428" y="938695"/>
                  <a:pt x="4648459" y="939554"/>
                  <a:pt x="4644483" y="939554"/>
                </a:cubicBezTo>
                <a:lnTo>
                  <a:pt x="4500898" y="939554"/>
                </a:lnTo>
                <a:lnTo>
                  <a:pt x="4500898" y="863545"/>
                </a:lnTo>
                <a:lnTo>
                  <a:pt x="4725174" y="863545"/>
                </a:lnTo>
                <a:cubicBezTo>
                  <a:pt x="4729130" y="863545"/>
                  <a:pt x="4732086" y="864417"/>
                  <a:pt x="4734041" y="866161"/>
                </a:cubicBezTo>
                <a:cubicBezTo>
                  <a:pt x="4735996" y="867904"/>
                  <a:pt x="4738101" y="872795"/>
                  <a:pt x="4740356" y="880832"/>
                </a:cubicBezTo>
                <a:lnTo>
                  <a:pt x="4758836" y="880832"/>
                </a:lnTo>
                <a:lnTo>
                  <a:pt x="4758836" y="774639"/>
                </a:lnTo>
                <a:close/>
                <a:moveTo>
                  <a:pt x="0" y="0"/>
                </a:moveTo>
                <a:lnTo>
                  <a:pt x="12192000" y="0"/>
                </a:lnTo>
                <a:lnTo>
                  <a:pt x="12192000" y="1690688"/>
                </a:lnTo>
                <a:lnTo>
                  <a:pt x="0" y="1690688"/>
                </a:lnTo>
                <a:close/>
              </a:path>
            </a:pathLst>
          </a:custGeom>
          <a:solidFill>
            <a:srgbClr val="D0CECE"/>
          </a:solidFill>
          <a:ln>
            <a:noFill/>
          </a:ln>
          <a:effectLst>
            <a:outerShdw blurRad="5080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0104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4.44444E-6 L 0 -2.99491 " pathEditMode="relative" rAng="0" ptsTypes="AA">
                                      <p:cBhvr>
                                        <p:cTn id="6" dur="7000" fill="hold"/>
                                        <p:tgtEl>
                                          <p:spTgt spid="4"/>
                                        </p:tgtEl>
                                        <p:attrNameLst>
                                          <p:attrName>ppt_x</p:attrName>
                                          <p:attrName>ppt_y</p:attrName>
                                        </p:attrNameLst>
                                      </p:cBhvr>
                                      <p:rCtr x="0" y="-149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BA00"/>
            </a:gs>
            <a:gs pos="100000">
              <a:srgbClr val="CC3300"/>
            </a:gs>
          </a:gsLst>
          <a:lin ang="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1CF745-3ADD-9AA5-6F7E-C5EE83ABAF9E}"/>
              </a:ext>
            </a:extLst>
          </p:cNvPr>
          <p:cNvSpPr txBox="1"/>
          <p:nvPr/>
        </p:nvSpPr>
        <p:spPr>
          <a:xfrm>
            <a:off x="6913682" y="2972999"/>
            <a:ext cx="5143500" cy="830997"/>
          </a:xfrm>
          <a:prstGeom prst="rect">
            <a:avLst/>
          </a:prstGeom>
          <a:noFill/>
        </p:spPr>
        <p:txBody>
          <a:bodyPr wrap="square" rtlCol="0">
            <a:spAutoFit/>
          </a:bodyPr>
          <a:lstStyle/>
          <a:p>
            <a:r>
              <a:rPr lang="en-US" sz="4800" dirty="0">
                <a:solidFill>
                  <a:schemeClr val="bg1">
                    <a:lumMod val="95000"/>
                  </a:schemeClr>
                </a:solidFill>
                <a:latin typeface="Tw Cen MT" panose="020B0602020104020603" pitchFamily="34" charset="0"/>
              </a:rPr>
              <a:t>Introduction</a:t>
            </a:r>
          </a:p>
        </p:txBody>
      </p:sp>
      <p:grpSp>
        <p:nvGrpSpPr>
          <p:cNvPr id="155" name="Group 154">
            <a:extLst>
              <a:ext uri="{FF2B5EF4-FFF2-40B4-BE49-F238E27FC236}">
                <a16:creationId xmlns:a16="http://schemas.microsoft.com/office/drawing/2014/main" id="{C9B5E682-39EF-2F76-4865-CFEA06F6D7D6}"/>
              </a:ext>
            </a:extLst>
          </p:cNvPr>
          <p:cNvGrpSpPr/>
          <p:nvPr/>
        </p:nvGrpSpPr>
        <p:grpSpPr>
          <a:xfrm>
            <a:off x="-9681804" y="0"/>
            <a:ext cx="10729913" cy="6864960"/>
            <a:chOff x="-5417524" y="0"/>
            <a:chExt cx="10729913" cy="6864960"/>
          </a:xfrm>
        </p:grpSpPr>
        <p:grpSp>
          <p:nvGrpSpPr>
            <p:cNvPr id="8" name="Group 7">
              <a:extLst>
                <a:ext uri="{FF2B5EF4-FFF2-40B4-BE49-F238E27FC236}">
                  <a16:creationId xmlns:a16="http://schemas.microsoft.com/office/drawing/2014/main" id="{A0640FD6-B69A-ECE7-8B33-0FE6C8046A62}"/>
                </a:ext>
              </a:extLst>
            </p:cNvPr>
            <p:cNvGrpSpPr/>
            <p:nvPr/>
          </p:nvGrpSpPr>
          <p:grpSpPr>
            <a:xfrm>
              <a:off x="-5417524" y="0"/>
              <a:ext cx="10729913" cy="6858000"/>
              <a:chOff x="-4114800" y="0"/>
              <a:chExt cx="10729913" cy="6858000"/>
            </a:xfrm>
            <a:effectLst>
              <a:outerShdw blurRad="254000" dist="88900" algn="l" rotWithShape="0">
                <a:schemeClr val="tx1">
                  <a:lumMod val="95000"/>
                  <a:lumOff val="5000"/>
                  <a:alpha val="51000"/>
                </a:schemeClr>
              </a:outerShdw>
            </a:effectLst>
          </p:grpSpPr>
          <p:grpSp>
            <p:nvGrpSpPr>
              <p:cNvPr id="42" name="Group 41">
                <a:extLst>
                  <a:ext uri="{FF2B5EF4-FFF2-40B4-BE49-F238E27FC236}">
                    <a16:creationId xmlns:a16="http://schemas.microsoft.com/office/drawing/2014/main" id="{25614862-B184-8AB8-8758-6AAB1EE91727}"/>
                  </a:ext>
                </a:extLst>
              </p:cNvPr>
              <p:cNvGrpSpPr/>
              <p:nvPr/>
            </p:nvGrpSpPr>
            <p:grpSpPr>
              <a:xfrm>
                <a:off x="5734050" y="2952212"/>
                <a:ext cx="881063" cy="923330"/>
                <a:chOff x="8401050" y="3607250"/>
                <a:chExt cx="881063" cy="923330"/>
              </a:xfrm>
            </p:grpSpPr>
            <p:sp>
              <p:nvSpPr>
                <p:cNvPr id="43" name="Rectangle: Top Corners Rounded 42">
                  <a:extLst>
                    <a:ext uri="{FF2B5EF4-FFF2-40B4-BE49-F238E27FC236}">
                      <a16:creationId xmlns:a16="http://schemas.microsoft.com/office/drawing/2014/main" id="{17ED62F6-3E6D-CFD8-CD25-38F40CFC9726}"/>
                    </a:ext>
                  </a:extLst>
                </p:cNvPr>
                <p:cNvSpPr/>
                <p:nvPr/>
              </p:nvSpPr>
              <p:spPr>
                <a:xfrm rot="5400000">
                  <a:off x="8400703" y="3628384"/>
                  <a:ext cx="881757" cy="881063"/>
                </a:xfrm>
                <a:prstGeom prst="round2Same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EB4FD7-48C3-2E23-C11D-228FA427E594}"/>
                    </a:ext>
                  </a:extLst>
                </p:cNvPr>
                <p:cNvSpPr txBox="1"/>
                <p:nvPr/>
              </p:nvSpPr>
              <p:spPr>
                <a:xfrm>
                  <a:off x="8513922" y="3607250"/>
                  <a:ext cx="674370" cy="923330"/>
                </a:xfrm>
                <a:prstGeom prst="rect">
                  <a:avLst/>
                </a:prstGeom>
                <a:noFill/>
              </p:spPr>
              <p:txBody>
                <a:bodyPr wrap="square" rtlCol="0">
                  <a:spAutoFit/>
                </a:bodyPr>
                <a:lstStyle/>
                <a:p>
                  <a:pPr algn="ctr"/>
                  <a:r>
                    <a:rPr lang="en-US" sz="5400" b="1" dirty="0">
                      <a:solidFill>
                        <a:srgbClr val="84AF9B"/>
                      </a:solidFill>
                      <a:latin typeface="DAGGERSQUARE" pitchFamily="50" charset="0"/>
                    </a:rPr>
                    <a:t>?</a:t>
                  </a:r>
                </a:p>
              </p:txBody>
            </p:sp>
          </p:grpSp>
          <p:sp>
            <p:nvSpPr>
              <p:cNvPr id="41" name="Rectangle 40">
                <a:extLst>
                  <a:ext uri="{FF2B5EF4-FFF2-40B4-BE49-F238E27FC236}">
                    <a16:creationId xmlns:a16="http://schemas.microsoft.com/office/drawing/2014/main" id="{7058DC0F-3A62-8E6D-9A47-43F7F3A8AD8F}"/>
                  </a:ext>
                </a:extLst>
              </p:cNvPr>
              <p:cNvSpPr/>
              <p:nvPr/>
            </p:nvSpPr>
            <p:spPr>
              <a:xfrm>
                <a:off x="-4114800" y="0"/>
                <a:ext cx="9848850" cy="6858000"/>
              </a:xfrm>
              <a:prstGeom prst="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1" name="TextBox 140">
              <a:extLst>
                <a:ext uri="{FF2B5EF4-FFF2-40B4-BE49-F238E27FC236}">
                  <a16:creationId xmlns:a16="http://schemas.microsoft.com/office/drawing/2014/main" id="{A1A778FB-F598-4FEB-4CB2-065529E062B8}"/>
                </a:ext>
              </a:extLst>
            </p:cNvPr>
            <p:cNvSpPr txBox="1"/>
            <p:nvPr/>
          </p:nvSpPr>
          <p:spPr>
            <a:xfrm>
              <a:off x="-1318795" y="2412459"/>
              <a:ext cx="5144342" cy="4452501"/>
            </a:xfrm>
            <a:prstGeom prst="rect">
              <a:avLst/>
            </a:prstGeom>
            <a:noFill/>
          </p:spPr>
          <p:txBody>
            <a:bodyPr wrap="square" rtlCol="0">
              <a:spAutoFit/>
            </a:bodyPr>
            <a:lstStyle/>
            <a:p>
              <a:pPr>
                <a:spcAft>
                  <a:spcPts val="800"/>
                </a:spcAft>
              </a:pPr>
              <a:r>
                <a:rPr lang="en-US" dirty="0">
                  <a:solidFill>
                    <a:sysClr val="windowText" lastClr="000000"/>
                  </a:solidFill>
                </a:rPr>
                <a:t>An endoscopy is a procedure used in medicine to look inside the body. The endoscopy procedure uses an endoscope to examine the interior of a hollow organ or cavity of the body. Unlike many other medical imaging techniques, endoscopes are inserted directly into the organ.</a:t>
              </a:r>
            </a:p>
            <a:p>
              <a:pPr>
                <a:spcAft>
                  <a:spcPts val="800"/>
                </a:spcAft>
              </a:pPr>
              <a:r>
                <a:rPr lang="en-US" dirty="0">
                  <a:solidFill>
                    <a:sysClr val="windowText" lastClr="000000"/>
                  </a:solidFill>
                </a:rPr>
                <a:t>There are many types of endoscopies. Depending on the site in the body and type of procedure, an endoscopy may be performed by either a doctor or a surgeon. A patient may be fully conscious or anaesthetized during the procedure. Most often, the term endoscopy is used to refer to an examination of the upper part of the gastrointestinal tract, known as an esophagogastroduodenoscopy.</a:t>
              </a:r>
            </a:p>
            <a:p>
              <a:endParaRPr lang="en-IN" dirty="0"/>
            </a:p>
          </p:txBody>
        </p:sp>
        <p:sp>
          <p:nvSpPr>
            <p:cNvPr id="142" name="TextBox 141">
              <a:extLst>
                <a:ext uri="{FF2B5EF4-FFF2-40B4-BE49-F238E27FC236}">
                  <a16:creationId xmlns:a16="http://schemas.microsoft.com/office/drawing/2014/main" id="{70E3BC02-2092-A5A1-1D6D-7A3F16650EB8}"/>
                </a:ext>
              </a:extLst>
            </p:cNvPr>
            <p:cNvSpPr txBox="1"/>
            <p:nvPr/>
          </p:nvSpPr>
          <p:spPr>
            <a:xfrm>
              <a:off x="-4656627" y="608567"/>
              <a:ext cx="8830234" cy="1323439"/>
            </a:xfrm>
            <a:prstGeom prst="rect">
              <a:avLst/>
            </a:prstGeom>
            <a:noFill/>
          </p:spPr>
          <p:txBody>
            <a:bodyPr wrap="square" rtlCol="0">
              <a:spAutoFit/>
            </a:bodyPr>
            <a:lstStyle/>
            <a:p>
              <a:r>
                <a:rPr lang="en-US" sz="8000" dirty="0"/>
                <a:t>What Is Endoscopy?</a:t>
              </a:r>
              <a:endParaRPr lang="en-IN" sz="8000" dirty="0"/>
            </a:p>
          </p:txBody>
        </p:sp>
        <p:sp>
          <p:nvSpPr>
            <p:cNvPr id="143" name="Rectangle: Rounded Corners 142">
              <a:extLst>
                <a:ext uri="{FF2B5EF4-FFF2-40B4-BE49-F238E27FC236}">
                  <a16:creationId xmlns:a16="http://schemas.microsoft.com/office/drawing/2014/main" id="{635FFF7D-E487-4EFA-F2F6-D86CD1AAB270}"/>
                </a:ext>
              </a:extLst>
            </p:cNvPr>
            <p:cNvSpPr/>
            <p:nvPr/>
          </p:nvSpPr>
          <p:spPr>
            <a:xfrm flipH="1">
              <a:off x="-3709875" y="5167301"/>
              <a:ext cx="2110666" cy="1429332"/>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Rounded Corners 143">
              <a:extLst>
                <a:ext uri="{FF2B5EF4-FFF2-40B4-BE49-F238E27FC236}">
                  <a16:creationId xmlns:a16="http://schemas.microsoft.com/office/drawing/2014/main" id="{440FD035-DBEA-0CB3-1AF6-76DA31BFD56B}"/>
                </a:ext>
              </a:extLst>
            </p:cNvPr>
            <p:cNvSpPr/>
            <p:nvPr/>
          </p:nvSpPr>
          <p:spPr>
            <a:xfrm flipH="1">
              <a:off x="-3522685" y="3380418"/>
              <a:ext cx="2007207" cy="1469429"/>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5" name="Group 144">
              <a:extLst>
                <a:ext uri="{FF2B5EF4-FFF2-40B4-BE49-F238E27FC236}">
                  <a16:creationId xmlns:a16="http://schemas.microsoft.com/office/drawing/2014/main" id="{249129B3-4959-F40F-DAA2-E8C03101AE48}"/>
                </a:ext>
              </a:extLst>
            </p:cNvPr>
            <p:cNvGrpSpPr/>
            <p:nvPr/>
          </p:nvGrpSpPr>
          <p:grpSpPr>
            <a:xfrm flipH="1">
              <a:off x="-4475157" y="4218359"/>
              <a:ext cx="1782349" cy="1993074"/>
              <a:chOff x="10480216" y="2707291"/>
              <a:chExt cx="1782349" cy="1993074"/>
            </a:xfrm>
          </p:grpSpPr>
          <p:sp>
            <p:nvSpPr>
              <p:cNvPr id="153" name="Freeform: Shape 152">
                <a:extLst>
                  <a:ext uri="{FF2B5EF4-FFF2-40B4-BE49-F238E27FC236}">
                    <a16:creationId xmlns:a16="http://schemas.microsoft.com/office/drawing/2014/main" id="{51CE22B8-39BF-6BE4-2E40-EAB24E1EA54A}"/>
                  </a:ext>
                </a:extLst>
              </p:cNvPr>
              <p:cNvSpPr/>
              <p:nvPr/>
            </p:nvSpPr>
            <p:spPr>
              <a:xfrm rot="5400000" flipH="1">
                <a:off x="10374854" y="2812653"/>
                <a:ext cx="1993074" cy="1782349"/>
              </a:xfrm>
              <a:custGeom>
                <a:avLst/>
                <a:gdLst>
                  <a:gd name="connsiteX0" fmla="*/ 1929004 w 2790446"/>
                  <a:gd name="connsiteY0" fmla="*/ 0 h 2495416"/>
                  <a:gd name="connsiteX1" fmla="*/ 0 w 2790446"/>
                  <a:gd name="connsiteY1" fmla="*/ 1582836 h 2495416"/>
                  <a:gd name="connsiteX2" fmla="*/ 2790446 w 2790446"/>
                  <a:gd name="connsiteY2" fmla="*/ 2341868 h 2495416"/>
                  <a:gd name="connsiteX3" fmla="*/ 1929004 w 2790446"/>
                  <a:gd name="connsiteY3" fmla="*/ 0 h 2495416"/>
                </a:gdLst>
                <a:ahLst/>
                <a:cxnLst>
                  <a:cxn ang="0">
                    <a:pos x="connsiteX0" y="connsiteY0"/>
                  </a:cxn>
                  <a:cxn ang="0">
                    <a:pos x="connsiteX1" y="connsiteY1"/>
                  </a:cxn>
                  <a:cxn ang="0">
                    <a:pos x="connsiteX2" y="connsiteY2"/>
                  </a:cxn>
                  <a:cxn ang="0">
                    <a:pos x="connsiteX3" y="connsiteY3"/>
                  </a:cxn>
                </a:cxnLst>
                <a:rect l="l" t="t" r="r" b="b"/>
                <a:pathLst>
                  <a:path w="2790446" h="2495416">
                    <a:moveTo>
                      <a:pt x="1929004" y="0"/>
                    </a:moveTo>
                    <a:lnTo>
                      <a:pt x="0" y="1582836"/>
                    </a:lnTo>
                    <a:cubicBezTo>
                      <a:pt x="673786" y="2403981"/>
                      <a:pt x="1793552" y="2708570"/>
                      <a:pt x="2790446" y="2341868"/>
                    </a:cubicBezTo>
                    <a:lnTo>
                      <a:pt x="1929004" y="0"/>
                    </a:lnTo>
                    <a:close/>
                  </a:path>
                </a:pathLst>
              </a:custGeom>
              <a:solidFill>
                <a:srgbClr val="5E503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54" name="TextBox 7">
                <a:extLst>
                  <a:ext uri="{FF2B5EF4-FFF2-40B4-BE49-F238E27FC236}">
                    <a16:creationId xmlns:a16="http://schemas.microsoft.com/office/drawing/2014/main" id="{4BB9FA26-D954-94F3-EFC6-B6D8021F4D9D}"/>
                  </a:ext>
                </a:extLst>
              </p:cNvPr>
              <p:cNvSpPr txBox="1"/>
              <p:nvPr/>
            </p:nvSpPr>
            <p:spPr>
              <a:xfrm>
                <a:off x="10567545" y="3585208"/>
                <a:ext cx="118475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F2F4F3"/>
                    </a:solidFill>
                    <a:latin typeface="Eras Demi ITC" panose="020B0805030504020804" pitchFamily="34" charset="0"/>
                  </a:rPr>
                  <a:t>Flexible Endoscope</a:t>
                </a:r>
              </a:p>
            </p:txBody>
          </p:sp>
        </p:grpSp>
        <p:sp>
          <p:nvSpPr>
            <p:cNvPr id="146" name="Rectangle: Rounded Corners 145">
              <a:extLst>
                <a:ext uri="{FF2B5EF4-FFF2-40B4-BE49-F238E27FC236}">
                  <a16:creationId xmlns:a16="http://schemas.microsoft.com/office/drawing/2014/main" id="{9647D0EF-B864-0AF0-32C1-FAD80C579974}"/>
                </a:ext>
              </a:extLst>
            </p:cNvPr>
            <p:cNvSpPr/>
            <p:nvPr/>
          </p:nvSpPr>
          <p:spPr>
            <a:xfrm flipH="1">
              <a:off x="-4121523" y="1739514"/>
              <a:ext cx="2110666" cy="1429332"/>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47" name="Group 146">
              <a:extLst>
                <a:ext uri="{FF2B5EF4-FFF2-40B4-BE49-F238E27FC236}">
                  <a16:creationId xmlns:a16="http://schemas.microsoft.com/office/drawing/2014/main" id="{523D7FA9-1DF1-7053-854C-33636F4B67C7}"/>
                </a:ext>
              </a:extLst>
            </p:cNvPr>
            <p:cNvGrpSpPr/>
            <p:nvPr/>
          </p:nvGrpSpPr>
          <p:grpSpPr>
            <a:xfrm flipH="1">
              <a:off x="-5119295" y="3103201"/>
              <a:ext cx="2426487" cy="1892975"/>
              <a:chOff x="9836078" y="1592133"/>
              <a:chExt cx="2426487" cy="1892975"/>
            </a:xfrm>
          </p:grpSpPr>
          <p:sp>
            <p:nvSpPr>
              <p:cNvPr id="151" name="Freeform: Shape 150">
                <a:extLst>
                  <a:ext uri="{FF2B5EF4-FFF2-40B4-BE49-F238E27FC236}">
                    <a16:creationId xmlns:a16="http://schemas.microsoft.com/office/drawing/2014/main" id="{169B2597-90FC-C27F-DC8F-F18235D251B2}"/>
                  </a:ext>
                </a:extLst>
              </p:cNvPr>
              <p:cNvSpPr/>
              <p:nvPr/>
            </p:nvSpPr>
            <p:spPr>
              <a:xfrm rot="5400000" flipH="1">
                <a:off x="10102834" y="1325377"/>
                <a:ext cx="1892975" cy="2426487"/>
              </a:xfrm>
              <a:custGeom>
                <a:avLst/>
                <a:gdLst>
                  <a:gd name="connsiteX0" fmla="*/ 174369 w 2650301"/>
                  <a:gd name="connsiteY0" fmla="*/ 0 h 3397256"/>
                  <a:gd name="connsiteX1" fmla="*/ 0 w 2650301"/>
                  <a:gd name="connsiteY1" fmla="*/ 3392772 h 3397256"/>
                  <a:gd name="connsiteX2" fmla="*/ 2650301 w 2650301"/>
                  <a:gd name="connsiteY2" fmla="*/ 2326170 h 3397256"/>
                  <a:gd name="connsiteX3" fmla="*/ 174369 w 2650301"/>
                  <a:gd name="connsiteY3" fmla="*/ 0 h 3397256"/>
                </a:gdLst>
                <a:ahLst/>
                <a:cxnLst>
                  <a:cxn ang="0">
                    <a:pos x="connsiteX0" y="connsiteY0"/>
                  </a:cxn>
                  <a:cxn ang="0">
                    <a:pos x="connsiteX1" y="connsiteY1"/>
                  </a:cxn>
                  <a:cxn ang="0">
                    <a:pos x="connsiteX2" y="connsiteY2"/>
                  </a:cxn>
                  <a:cxn ang="0">
                    <a:pos x="connsiteX3" y="connsiteY3"/>
                  </a:cxn>
                </a:cxnLst>
                <a:rect l="l" t="t" r="r" b="b"/>
                <a:pathLst>
                  <a:path w="2650301" h="3397256">
                    <a:moveTo>
                      <a:pt x="174369" y="0"/>
                    </a:moveTo>
                    <a:lnTo>
                      <a:pt x="0" y="3392772"/>
                    </a:lnTo>
                    <a:cubicBezTo>
                      <a:pt x="997256" y="3444025"/>
                      <a:pt x="1966557" y="3053934"/>
                      <a:pt x="2650301" y="2326170"/>
                    </a:cubicBezTo>
                    <a:lnTo>
                      <a:pt x="174369" y="0"/>
                    </a:lnTo>
                    <a:close/>
                  </a:path>
                </a:pathLst>
              </a:custGeom>
              <a:solidFill>
                <a:srgbClr val="A9927D"/>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52" name="TextBox 20">
                <a:extLst>
                  <a:ext uri="{FF2B5EF4-FFF2-40B4-BE49-F238E27FC236}">
                    <a16:creationId xmlns:a16="http://schemas.microsoft.com/office/drawing/2014/main" id="{9BCBFF17-F194-3663-ED65-919A49D715CE}"/>
                  </a:ext>
                </a:extLst>
              </p:cNvPr>
              <p:cNvSpPr txBox="1"/>
              <p:nvPr/>
            </p:nvSpPr>
            <p:spPr>
              <a:xfrm>
                <a:off x="9935377" y="2755810"/>
                <a:ext cx="143682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Eras Demi ITC" panose="020B0805030504020804" pitchFamily="34" charset="0"/>
                  </a:rPr>
                  <a:t>Insertion Tip of Endoscope</a:t>
                </a:r>
              </a:p>
            </p:txBody>
          </p:sp>
        </p:grpSp>
        <p:grpSp>
          <p:nvGrpSpPr>
            <p:cNvPr id="148" name="Group 147">
              <a:extLst>
                <a:ext uri="{FF2B5EF4-FFF2-40B4-BE49-F238E27FC236}">
                  <a16:creationId xmlns:a16="http://schemas.microsoft.com/office/drawing/2014/main" id="{3A9ED42A-0B88-F79E-8C0B-F3336856EA58}"/>
                </a:ext>
              </a:extLst>
            </p:cNvPr>
            <p:cNvGrpSpPr/>
            <p:nvPr/>
          </p:nvGrpSpPr>
          <p:grpSpPr>
            <a:xfrm flipH="1">
              <a:off x="-5318247" y="1870326"/>
              <a:ext cx="2625440" cy="2919771"/>
              <a:chOff x="9637126" y="359258"/>
              <a:chExt cx="2625440" cy="2919771"/>
            </a:xfrm>
          </p:grpSpPr>
          <p:sp>
            <p:nvSpPr>
              <p:cNvPr id="149" name="Freeform: Shape 148">
                <a:extLst>
                  <a:ext uri="{FF2B5EF4-FFF2-40B4-BE49-F238E27FC236}">
                    <a16:creationId xmlns:a16="http://schemas.microsoft.com/office/drawing/2014/main" id="{5ADBAB40-06DE-C677-5B10-DAE04763A1D7}"/>
                  </a:ext>
                </a:extLst>
              </p:cNvPr>
              <p:cNvSpPr/>
              <p:nvPr/>
            </p:nvSpPr>
            <p:spPr>
              <a:xfrm rot="5400000" flipH="1">
                <a:off x="9489960" y="506424"/>
                <a:ext cx="2919771" cy="2625440"/>
              </a:xfrm>
              <a:custGeom>
                <a:avLst/>
                <a:gdLst>
                  <a:gd name="connsiteX0" fmla="*/ 4087810 w 4087889"/>
                  <a:gd name="connsiteY0" fmla="*/ 0 h 3675804"/>
                  <a:gd name="connsiteX1" fmla="*/ 0 w 4087889"/>
                  <a:gd name="connsiteY1" fmla="*/ 25501 h 3675804"/>
                  <a:gd name="connsiteX2" fmla="*/ 1840145 w 4087889"/>
                  <a:gd name="connsiteY2" fmla="*/ 3675804 h 3675804"/>
                  <a:gd name="connsiteX3" fmla="*/ 4087810 w 4087889"/>
                  <a:gd name="connsiteY3" fmla="*/ 0 h 3675804"/>
                </a:gdLst>
                <a:ahLst/>
                <a:cxnLst>
                  <a:cxn ang="0">
                    <a:pos x="connsiteX0" y="connsiteY0"/>
                  </a:cxn>
                  <a:cxn ang="0">
                    <a:pos x="connsiteX1" y="connsiteY1"/>
                  </a:cxn>
                  <a:cxn ang="0">
                    <a:pos x="connsiteX2" y="connsiteY2"/>
                  </a:cxn>
                  <a:cxn ang="0">
                    <a:pos x="connsiteX3" y="connsiteY3"/>
                  </a:cxn>
                </a:cxnLst>
                <a:rect l="l" t="t" r="r" b="b"/>
                <a:pathLst>
                  <a:path w="4087889" h="3675804">
                    <a:moveTo>
                      <a:pt x="4087810" y="0"/>
                    </a:moveTo>
                    <a:lnTo>
                      <a:pt x="0" y="25501"/>
                    </a:lnTo>
                    <a:lnTo>
                      <a:pt x="1840145" y="3675804"/>
                    </a:lnTo>
                    <a:cubicBezTo>
                      <a:pt x="3226667" y="2976847"/>
                      <a:pt x="4097496" y="1552704"/>
                      <a:pt x="4087810" y="0"/>
                    </a:cubicBezTo>
                    <a:close/>
                  </a:path>
                </a:pathLst>
              </a:custGeom>
              <a:solidFill>
                <a:srgbClr val="F2F4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50" name="TextBox 6">
                <a:extLst>
                  <a:ext uri="{FF2B5EF4-FFF2-40B4-BE49-F238E27FC236}">
                    <a16:creationId xmlns:a16="http://schemas.microsoft.com/office/drawing/2014/main" id="{14ABB0FE-0C10-A1F2-BFA9-C3308CE39D69}"/>
                  </a:ext>
                </a:extLst>
              </p:cNvPr>
              <p:cNvSpPr txBox="1"/>
              <p:nvPr/>
            </p:nvSpPr>
            <p:spPr>
              <a:xfrm>
                <a:off x="10273100" y="1427321"/>
                <a:ext cx="1773651"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Eras Demi ITC" panose="020B0805030504020804" pitchFamily="34" charset="0"/>
                  </a:rPr>
                  <a:t>Operator handle - PENTAX Colonoscope </a:t>
                </a:r>
              </a:p>
            </p:txBody>
          </p:sp>
        </p:grpSp>
      </p:grpSp>
      <p:sp>
        <p:nvSpPr>
          <p:cNvPr id="203" name="TextBox 202">
            <a:extLst>
              <a:ext uri="{FF2B5EF4-FFF2-40B4-BE49-F238E27FC236}">
                <a16:creationId xmlns:a16="http://schemas.microsoft.com/office/drawing/2014/main" id="{80A2AB12-D93A-8C47-E6D4-F181D8FE951A}"/>
              </a:ext>
            </a:extLst>
          </p:cNvPr>
          <p:cNvSpPr txBox="1"/>
          <p:nvPr/>
        </p:nvSpPr>
        <p:spPr>
          <a:xfrm>
            <a:off x="3864460" y="6426266"/>
            <a:ext cx="3728128"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5660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45091 -0.00648 L 0.78698 -0.00046 " pathEditMode="relative" rAng="0" ptsTypes="AA">
                                      <p:cBhvr>
                                        <p:cTn id="6" dur="2000" fill="hold"/>
                                        <p:tgtEl>
                                          <p:spTgt spid="155"/>
                                        </p:tgtEl>
                                        <p:attrNameLst>
                                          <p:attrName>ppt_x</p:attrName>
                                          <p:attrName>ppt_y</p:attrName>
                                        </p:attrNameLst>
                                      </p:cBhvr>
                                      <p:rCtr x="61901"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A9509-F786-5423-178E-FA8901FBCD64}"/>
              </a:ext>
            </a:extLst>
          </p:cNvPr>
          <p:cNvSpPr>
            <a:spLocks noGrp="1"/>
          </p:cNvSpPr>
          <p:nvPr>
            <p:ph sz="half" idx="1"/>
          </p:nvPr>
        </p:nvSpPr>
        <p:spPr>
          <a:xfrm>
            <a:off x="838200" y="2956083"/>
            <a:ext cx="5181600" cy="2189957"/>
          </a:xfrm>
        </p:spPr>
        <p:txBody>
          <a:bodyPr>
            <a:normAutofit/>
          </a:bodyPr>
          <a:lstStyle/>
          <a:p>
            <a:pPr marL="0" indent="0">
              <a:buNone/>
            </a:pPr>
            <a:r>
              <a:rPr lang="en-US" sz="1600" dirty="0"/>
              <a:t>To develop a </a:t>
            </a:r>
            <a:r>
              <a:rPr lang="en-US" sz="1600" b="1" dirty="0"/>
              <a:t>deep learning-based enhancement framework </a:t>
            </a:r>
            <a:r>
              <a:rPr lang="en-US" sz="1600" dirty="0"/>
              <a:t>that significantly improves the </a:t>
            </a:r>
            <a:r>
              <a:rPr lang="en-US" sz="1600" b="1" dirty="0"/>
              <a:t>quality of endoscopic images and videos</a:t>
            </a:r>
            <a:r>
              <a:rPr lang="en-US" sz="1600" dirty="0"/>
              <a:t> by addressing common issues such as low resolution, noise, and poor contrast. The system combines Super-Resolution Convolutional Neural Networks (SRCNN), a Dual-Input U-Net, and advanced post-processing techniques to produce clearer, sharper, and diagnostically useful visuals, thereby </a:t>
            </a:r>
            <a:r>
              <a:rPr lang="en-US" sz="1600" b="1" dirty="0"/>
              <a:t>assisting clinicians </a:t>
            </a:r>
            <a:r>
              <a:rPr lang="en-US" sz="1600" dirty="0"/>
              <a:t>in making more accurate and confident medical decisions.</a:t>
            </a:r>
          </a:p>
          <a:p>
            <a:pPr marL="0" indent="0">
              <a:buNone/>
            </a:pPr>
            <a:endParaRPr lang="en-IN" sz="1600" dirty="0"/>
          </a:p>
        </p:txBody>
      </p:sp>
      <p:grpSp>
        <p:nvGrpSpPr>
          <p:cNvPr id="12" name="Group 11">
            <a:extLst>
              <a:ext uri="{FF2B5EF4-FFF2-40B4-BE49-F238E27FC236}">
                <a16:creationId xmlns:a16="http://schemas.microsoft.com/office/drawing/2014/main" id="{831F6B0C-9F6A-ED5A-3273-2F2287B337EC}"/>
              </a:ext>
            </a:extLst>
          </p:cNvPr>
          <p:cNvGrpSpPr/>
          <p:nvPr/>
        </p:nvGrpSpPr>
        <p:grpSpPr>
          <a:xfrm>
            <a:off x="6837680" y="572214"/>
            <a:ext cx="3362960" cy="1737440"/>
            <a:chOff x="6837680" y="572214"/>
            <a:chExt cx="3362960" cy="1737440"/>
          </a:xfrm>
        </p:grpSpPr>
        <p:sp>
          <p:nvSpPr>
            <p:cNvPr id="5" name="Rectangle: Rounded Corners 4">
              <a:extLst>
                <a:ext uri="{FF2B5EF4-FFF2-40B4-BE49-F238E27FC236}">
                  <a16:creationId xmlns:a16="http://schemas.microsoft.com/office/drawing/2014/main" id="{C143E32F-9E32-28AC-71A5-940B74803E18}"/>
                </a:ext>
              </a:extLst>
            </p:cNvPr>
            <p:cNvSpPr/>
            <p:nvPr/>
          </p:nvSpPr>
          <p:spPr>
            <a:xfrm>
              <a:off x="7386320" y="984091"/>
              <a:ext cx="2814320" cy="13255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rPr>
                <a:t>Low Resolution: Due to the miniaturization of endoscopic devices, captured images often lack fine detail.</a:t>
              </a:r>
              <a:endParaRPr lang="en-IN" sz="1600" dirty="0"/>
            </a:p>
          </p:txBody>
        </p:sp>
        <p:sp>
          <p:nvSpPr>
            <p:cNvPr id="8" name="Rectangle: Rounded Corners 7">
              <a:extLst>
                <a:ext uri="{FF2B5EF4-FFF2-40B4-BE49-F238E27FC236}">
                  <a16:creationId xmlns:a16="http://schemas.microsoft.com/office/drawing/2014/main" id="{C7CACBBE-17E1-BB13-2513-B60C51209608}"/>
                </a:ext>
              </a:extLst>
            </p:cNvPr>
            <p:cNvSpPr/>
            <p:nvPr/>
          </p:nvSpPr>
          <p:spPr>
            <a:xfrm>
              <a:off x="6837680" y="572214"/>
              <a:ext cx="1879600" cy="55419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1</a:t>
              </a:r>
              <a:endParaRPr lang="en-IN" dirty="0"/>
            </a:p>
          </p:txBody>
        </p:sp>
      </p:grpSp>
      <p:grpSp>
        <p:nvGrpSpPr>
          <p:cNvPr id="19" name="Group 18">
            <a:extLst>
              <a:ext uri="{FF2B5EF4-FFF2-40B4-BE49-F238E27FC236}">
                <a16:creationId xmlns:a16="http://schemas.microsoft.com/office/drawing/2014/main" id="{D7CDE5D5-FE5E-93F3-E8C1-F32911988742}"/>
              </a:ext>
            </a:extLst>
          </p:cNvPr>
          <p:cNvGrpSpPr/>
          <p:nvPr/>
        </p:nvGrpSpPr>
        <p:grpSpPr>
          <a:xfrm>
            <a:off x="6837680" y="2463125"/>
            <a:ext cx="3362960" cy="1731209"/>
            <a:chOff x="6837680" y="2463125"/>
            <a:chExt cx="3362960" cy="1731209"/>
          </a:xfrm>
        </p:grpSpPr>
        <p:sp>
          <p:nvSpPr>
            <p:cNvPr id="6" name="Rectangle: Rounded Corners 5">
              <a:extLst>
                <a:ext uri="{FF2B5EF4-FFF2-40B4-BE49-F238E27FC236}">
                  <a16:creationId xmlns:a16="http://schemas.microsoft.com/office/drawing/2014/main" id="{05A84AE8-90E7-40FD-09D1-D3D1F8CCA1F8}"/>
                </a:ext>
              </a:extLst>
            </p:cNvPr>
            <p:cNvSpPr/>
            <p:nvPr/>
          </p:nvSpPr>
          <p:spPr>
            <a:xfrm>
              <a:off x="7386320" y="2868771"/>
              <a:ext cx="2814320" cy="13255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rPr>
                <a:t>Motion Blur &amp; Glare: In vivo environments introduce motion artifacts and lighting inconsistencies.</a:t>
              </a:r>
              <a:endParaRPr lang="en-IN" sz="1600" dirty="0"/>
            </a:p>
          </p:txBody>
        </p:sp>
        <p:sp>
          <p:nvSpPr>
            <p:cNvPr id="10" name="Rectangle: Rounded Corners 9">
              <a:extLst>
                <a:ext uri="{FF2B5EF4-FFF2-40B4-BE49-F238E27FC236}">
                  <a16:creationId xmlns:a16="http://schemas.microsoft.com/office/drawing/2014/main" id="{C4E36FEB-3842-45FB-61E0-37FC87CE9FAC}"/>
                </a:ext>
              </a:extLst>
            </p:cNvPr>
            <p:cNvSpPr/>
            <p:nvPr/>
          </p:nvSpPr>
          <p:spPr>
            <a:xfrm>
              <a:off x="6837680" y="2463125"/>
              <a:ext cx="1879600" cy="55419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2</a:t>
              </a:r>
              <a:endParaRPr lang="en-IN" dirty="0"/>
            </a:p>
          </p:txBody>
        </p:sp>
      </p:grpSp>
      <p:grpSp>
        <p:nvGrpSpPr>
          <p:cNvPr id="14" name="Group 13">
            <a:extLst>
              <a:ext uri="{FF2B5EF4-FFF2-40B4-BE49-F238E27FC236}">
                <a16:creationId xmlns:a16="http://schemas.microsoft.com/office/drawing/2014/main" id="{BFC4CC89-6DE9-E333-3689-39A3E69BA322}"/>
              </a:ext>
            </a:extLst>
          </p:cNvPr>
          <p:cNvGrpSpPr/>
          <p:nvPr/>
        </p:nvGrpSpPr>
        <p:grpSpPr>
          <a:xfrm>
            <a:off x="6837680" y="4356903"/>
            <a:ext cx="3362960" cy="1725534"/>
            <a:chOff x="6837680" y="3774360"/>
            <a:chExt cx="3362960" cy="1725534"/>
          </a:xfrm>
        </p:grpSpPr>
        <p:sp>
          <p:nvSpPr>
            <p:cNvPr id="7" name="Rectangle: Rounded Corners 6">
              <a:extLst>
                <a:ext uri="{FF2B5EF4-FFF2-40B4-BE49-F238E27FC236}">
                  <a16:creationId xmlns:a16="http://schemas.microsoft.com/office/drawing/2014/main" id="{003E9E3F-4337-AD97-405E-766C791E41C6}"/>
                </a:ext>
              </a:extLst>
            </p:cNvPr>
            <p:cNvSpPr/>
            <p:nvPr/>
          </p:nvSpPr>
          <p:spPr>
            <a:xfrm>
              <a:off x="7386320" y="4174331"/>
              <a:ext cx="2814320" cy="132556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solidFill>
                </a:rPr>
                <a:t>Noise from Motion or Poor Lighting</a:t>
              </a:r>
            </a:p>
            <a:p>
              <a:endParaRPr lang="en-IN" sz="1600" b="1" dirty="0">
                <a:solidFill>
                  <a:schemeClr val="tx1"/>
                </a:solidFill>
              </a:endParaRPr>
            </a:p>
          </p:txBody>
        </p:sp>
        <p:sp>
          <p:nvSpPr>
            <p:cNvPr id="11" name="Rectangle: Rounded Corners 10">
              <a:extLst>
                <a:ext uri="{FF2B5EF4-FFF2-40B4-BE49-F238E27FC236}">
                  <a16:creationId xmlns:a16="http://schemas.microsoft.com/office/drawing/2014/main" id="{A004F1C9-C684-82B1-0808-76F1AD89954D}"/>
                </a:ext>
              </a:extLst>
            </p:cNvPr>
            <p:cNvSpPr/>
            <p:nvPr/>
          </p:nvSpPr>
          <p:spPr>
            <a:xfrm>
              <a:off x="6837680" y="3774360"/>
              <a:ext cx="1879600" cy="55419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Problem 3</a:t>
              </a:r>
              <a:endParaRPr lang="en-IN" dirty="0"/>
            </a:p>
          </p:txBody>
        </p:sp>
      </p:grpSp>
      <p:sp>
        <p:nvSpPr>
          <p:cNvPr id="16" name="TextBox 15">
            <a:extLst>
              <a:ext uri="{FF2B5EF4-FFF2-40B4-BE49-F238E27FC236}">
                <a16:creationId xmlns:a16="http://schemas.microsoft.com/office/drawing/2014/main" id="{D88494D4-9238-23BB-EF48-59D8E295A96F}"/>
              </a:ext>
            </a:extLst>
          </p:cNvPr>
          <p:cNvSpPr txBox="1"/>
          <p:nvPr/>
        </p:nvSpPr>
        <p:spPr>
          <a:xfrm>
            <a:off x="1757681" y="1831469"/>
            <a:ext cx="6096000" cy="830997"/>
          </a:xfrm>
          <a:prstGeom prst="rect">
            <a:avLst/>
          </a:prstGeom>
          <a:noFill/>
        </p:spPr>
        <p:txBody>
          <a:bodyPr wrap="square">
            <a:spAutoFit/>
          </a:bodyPr>
          <a:lstStyle/>
          <a:p>
            <a:r>
              <a:rPr lang="en-US" sz="4800" dirty="0">
                <a:latin typeface="Tw Cen MT" panose="020B0602020104020603" pitchFamily="34" charset="0"/>
              </a:rPr>
              <a:t>Project Aim</a:t>
            </a:r>
            <a:endParaRPr lang="en-IN" dirty="0"/>
          </a:p>
        </p:txBody>
      </p:sp>
      <p:sp>
        <p:nvSpPr>
          <p:cNvPr id="17" name="TextBox 16">
            <a:extLst>
              <a:ext uri="{FF2B5EF4-FFF2-40B4-BE49-F238E27FC236}">
                <a16:creationId xmlns:a16="http://schemas.microsoft.com/office/drawing/2014/main" id="{80EDC806-B97A-8E1F-38A2-115BC88F6CF5}"/>
              </a:ext>
            </a:extLst>
          </p:cNvPr>
          <p:cNvSpPr txBox="1"/>
          <p:nvPr/>
        </p:nvSpPr>
        <p:spPr>
          <a:xfrm>
            <a:off x="3708400" y="5686346"/>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pic>
        <p:nvPicPr>
          <p:cNvPr id="21" name="Graphic 20" descr="Target">
            <a:extLst>
              <a:ext uri="{FF2B5EF4-FFF2-40B4-BE49-F238E27FC236}">
                <a16:creationId xmlns:a16="http://schemas.microsoft.com/office/drawing/2014/main" id="{606C0F79-4EAE-8E88-81AA-8FBCE155C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7060" y="1351509"/>
            <a:ext cx="914400" cy="914400"/>
          </a:xfrm>
          <a:prstGeom prst="rect">
            <a:avLst/>
          </a:prstGeom>
        </p:spPr>
      </p:pic>
    </p:spTree>
    <p:extLst>
      <p:ext uri="{BB962C8B-B14F-4D97-AF65-F5344CB8AC3E}">
        <p14:creationId xmlns:p14="http://schemas.microsoft.com/office/powerpoint/2010/main" val="143551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left)">
                                      <p:cBhvr>
                                        <p:cTn id="31" dur="500"/>
                                        <p:tgtEl>
                                          <p:spTgt spid="3">
                                            <p:txEl>
                                              <p:pRg st="0" end="0"/>
                                            </p:txEl>
                                          </p:spTgt>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19989C-6534-4081-88F9-01A1845F375C}"/>
              </a:ext>
            </a:extLst>
          </p:cNvPr>
          <p:cNvGrpSpPr/>
          <p:nvPr/>
        </p:nvGrpSpPr>
        <p:grpSpPr>
          <a:xfrm>
            <a:off x="8974988" y="1824645"/>
            <a:ext cx="1805441" cy="1894017"/>
            <a:chOff x="8985148" y="2182683"/>
            <a:chExt cx="1805441" cy="1894017"/>
          </a:xfrm>
        </p:grpSpPr>
        <p:sp>
          <p:nvSpPr>
            <p:cNvPr id="23" name="Rectangle: Top Corners Rounded 22">
              <a:extLst>
                <a:ext uri="{FF2B5EF4-FFF2-40B4-BE49-F238E27FC236}">
                  <a16:creationId xmlns:a16="http://schemas.microsoft.com/office/drawing/2014/main" id="{303A4C65-5C87-4C63-A0E1-4DF161B02937}"/>
                </a:ext>
              </a:extLst>
            </p:cNvPr>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447283-DB73-4C8A-99DE-552ACE3319FB}"/>
                </a:ext>
              </a:extLst>
            </p:cNvPr>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p>
          </p:txBody>
        </p:sp>
        <p:sp>
          <p:nvSpPr>
            <p:cNvPr id="26" name="TextBox 25">
              <a:extLst>
                <a:ext uri="{FF2B5EF4-FFF2-40B4-BE49-F238E27FC236}">
                  <a16:creationId xmlns:a16="http://schemas.microsoft.com/office/drawing/2014/main" id="{6BEC5E5B-C4A7-4BE2-9DAD-E90FC41E4DCA}"/>
                </a:ext>
              </a:extLst>
            </p:cNvPr>
            <p:cNvSpPr txBox="1"/>
            <p:nvPr/>
          </p:nvSpPr>
          <p:spPr>
            <a:xfrm>
              <a:off x="898514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p>
          </p:txBody>
        </p:sp>
      </p:grpSp>
      <p:grpSp>
        <p:nvGrpSpPr>
          <p:cNvPr id="58" name="Group 57">
            <a:extLst>
              <a:ext uri="{FF2B5EF4-FFF2-40B4-BE49-F238E27FC236}">
                <a16:creationId xmlns:a16="http://schemas.microsoft.com/office/drawing/2014/main" id="{A2198942-3878-4909-884B-7CA0E318DFD7}"/>
              </a:ext>
            </a:extLst>
          </p:cNvPr>
          <p:cNvGrpSpPr/>
          <p:nvPr/>
        </p:nvGrpSpPr>
        <p:grpSpPr>
          <a:xfrm>
            <a:off x="6371182" y="1824645"/>
            <a:ext cx="1805441" cy="1894017"/>
            <a:chOff x="6381342" y="2182683"/>
            <a:chExt cx="1805441" cy="1894017"/>
          </a:xfrm>
        </p:grpSpPr>
        <p:sp>
          <p:nvSpPr>
            <p:cNvPr id="19" name="Rectangle: Top Corners Rounded 18">
              <a:extLst>
                <a:ext uri="{FF2B5EF4-FFF2-40B4-BE49-F238E27FC236}">
                  <a16:creationId xmlns:a16="http://schemas.microsoft.com/office/drawing/2014/main" id="{4B2E4077-565B-48E9-A42E-57895BC5AA27}"/>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BFDA63-D1BE-4B0B-A1BF-19B81E35575F}"/>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p>
          </p:txBody>
        </p:sp>
        <p:sp>
          <p:nvSpPr>
            <p:cNvPr id="27" name="TextBox 26">
              <a:extLst>
                <a:ext uri="{FF2B5EF4-FFF2-40B4-BE49-F238E27FC236}">
                  <a16:creationId xmlns:a16="http://schemas.microsoft.com/office/drawing/2014/main" id="{2F047EE7-AD08-45DB-A65A-9FA74A775764}"/>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57" name="Group 56">
            <a:extLst>
              <a:ext uri="{FF2B5EF4-FFF2-40B4-BE49-F238E27FC236}">
                <a16:creationId xmlns:a16="http://schemas.microsoft.com/office/drawing/2014/main" id="{A430A81F-25E0-4239-B494-46C9D4937700}"/>
              </a:ext>
            </a:extLst>
          </p:cNvPr>
          <p:cNvGrpSpPr/>
          <p:nvPr/>
        </p:nvGrpSpPr>
        <p:grpSpPr>
          <a:xfrm>
            <a:off x="3874305" y="1824645"/>
            <a:ext cx="1805441" cy="1894017"/>
            <a:chOff x="3884465" y="2182683"/>
            <a:chExt cx="1805441" cy="1894017"/>
          </a:xfrm>
        </p:grpSpPr>
        <p:sp>
          <p:nvSpPr>
            <p:cNvPr id="15" name="Rectangle: Top Corners Rounded 14">
              <a:extLst>
                <a:ext uri="{FF2B5EF4-FFF2-40B4-BE49-F238E27FC236}">
                  <a16:creationId xmlns:a16="http://schemas.microsoft.com/office/drawing/2014/main" id="{6C90D299-5340-438E-A62B-883CADA51767}"/>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B84361-FFCA-4952-9762-BC2B8113DC6B}"/>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p>
          </p:txBody>
        </p:sp>
        <p:sp>
          <p:nvSpPr>
            <p:cNvPr id="28" name="TextBox 27">
              <a:extLst>
                <a:ext uri="{FF2B5EF4-FFF2-40B4-BE49-F238E27FC236}">
                  <a16:creationId xmlns:a16="http://schemas.microsoft.com/office/drawing/2014/main" id="{AFA9CFCB-2E2A-4E69-B807-A8DE80F4F84C}"/>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54" name="Group 53">
            <a:extLst>
              <a:ext uri="{FF2B5EF4-FFF2-40B4-BE49-F238E27FC236}">
                <a16:creationId xmlns:a16="http://schemas.microsoft.com/office/drawing/2014/main" id="{71DA1449-9BBE-4FB5-854D-B6D832CCD806}"/>
              </a:ext>
            </a:extLst>
          </p:cNvPr>
          <p:cNvGrpSpPr/>
          <p:nvPr/>
        </p:nvGrpSpPr>
        <p:grpSpPr>
          <a:xfrm>
            <a:off x="1377428" y="1824645"/>
            <a:ext cx="1805441" cy="1894017"/>
            <a:chOff x="1387588" y="2182683"/>
            <a:chExt cx="1805441" cy="1894017"/>
          </a:xfrm>
        </p:grpSpPr>
        <p:sp>
          <p:nvSpPr>
            <p:cNvPr id="12"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2352D7-E64D-4683-8555-4BBBFBED2197}"/>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p>
          </p:txBody>
        </p:sp>
        <p:sp>
          <p:nvSpPr>
            <p:cNvPr id="29" name="TextBox 28">
              <a:extLst>
                <a:ext uri="{FF2B5EF4-FFF2-40B4-BE49-F238E27FC236}">
                  <a16:creationId xmlns:a16="http://schemas.microsoft.com/office/drawing/2014/main" id="{CCE8E3AC-C1DA-4857-8AA2-283A2C840A70}"/>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4" name="TextBox 3">
            <a:extLst>
              <a:ext uri="{FF2B5EF4-FFF2-40B4-BE49-F238E27FC236}">
                <a16:creationId xmlns:a16="http://schemas.microsoft.com/office/drawing/2014/main" id="{BE8AA9BD-5B28-4BB1-803B-54BB6E1B0DE1}"/>
              </a:ext>
            </a:extLst>
          </p:cNvPr>
          <p:cNvSpPr txBox="1"/>
          <p:nvPr/>
        </p:nvSpPr>
        <p:spPr>
          <a:xfrm>
            <a:off x="2456543" y="293626"/>
            <a:ext cx="7278915" cy="707886"/>
          </a:xfrm>
          <a:prstGeom prst="rect">
            <a:avLst/>
          </a:prstGeom>
          <a:noFill/>
          <a:ln>
            <a:noFill/>
          </a:ln>
        </p:spPr>
        <p:txBody>
          <a:bodyPr wrap="square" rtlCol="0">
            <a:spAutoFit/>
          </a:bodyPr>
          <a:lstStyle/>
          <a:p>
            <a:pPr algn="ctr"/>
            <a:r>
              <a:rPr lang="en-US" sz="4000" dirty="0">
                <a:solidFill>
                  <a:schemeClr val="bg1">
                    <a:lumMod val="65000"/>
                  </a:schemeClr>
                </a:solidFill>
                <a:latin typeface="Tw Cen MT" panose="020B0602020104020603" pitchFamily="34" charset="0"/>
              </a:rPr>
              <a:t>Objectives</a:t>
            </a:r>
          </a:p>
        </p:txBody>
      </p:sp>
      <p:grpSp>
        <p:nvGrpSpPr>
          <p:cNvPr id="5" name="Group 4">
            <a:extLst>
              <a:ext uri="{FF2B5EF4-FFF2-40B4-BE49-F238E27FC236}">
                <a16:creationId xmlns:a16="http://schemas.microsoft.com/office/drawing/2014/main" id="{7D884BCA-1978-49CC-8588-5399D7CABDE7}"/>
              </a:ext>
            </a:extLst>
          </p:cNvPr>
          <p:cNvGrpSpPr/>
          <p:nvPr/>
        </p:nvGrpSpPr>
        <p:grpSpPr>
          <a:xfrm>
            <a:off x="5378756" y="1040802"/>
            <a:ext cx="1434489" cy="190500"/>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BA10DECE-FB54-4F98-9472-6CE168F86075}"/>
              </a:ext>
            </a:extLst>
          </p:cNvPr>
          <p:cNvSpPr/>
          <p:nvPr/>
        </p:nvSpPr>
        <p:spPr>
          <a:xfrm flipV="1">
            <a:off x="1484358" y="27852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33F448-D5EA-4698-93DE-C12876411D16}"/>
              </a:ext>
            </a:extLst>
          </p:cNvPr>
          <p:cNvSpPr/>
          <p:nvPr/>
        </p:nvSpPr>
        <p:spPr>
          <a:xfrm flipV="1">
            <a:off x="3981235" y="27852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992BDF-F7C4-4374-886A-86270F68E5B1}"/>
              </a:ext>
            </a:extLst>
          </p:cNvPr>
          <p:cNvSpPr/>
          <p:nvPr/>
        </p:nvSpPr>
        <p:spPr>
          <a:xfrm flipV="1">
            <a:off x="6478112" y="27852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066C7CC-77EF-41CA-B323-66B868940684}"/>
              </a:ext>
            </a:extLst>
          </p:cNvPr>
          <p:cNvSpPr/>
          <p:nvPr/>
        </p:nvSpPr>
        <p:spPr>
          <a:xfrm flipV="1">
            <a:off x="9081918" y="27852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BD90705-18BB-473B-A34A-340D3FE7B602}"/>
              </a:ext>
            </a:extLst>
          </p:cNvPr>
          <p:cNvGrpSpPr/>
          <p:nvPr/>
        </p:nvGrpSpPr>
        <p:grpSpPr>
          <a:xfrm>
            <a:off x="1470637" y="3396736"/>
            <a:ext cx="1591582" cy="1898565"/>
            <a:chOff x="1480797" y="3754774"/>
            <a:chExt cx="1591582" cy="1898565"/>
          </a:xfrm>
        </p:grpSpPr>
        <p:sp>
          <p:nvSpPr>
            <p:cNvPr id="46" name="TextBox 45">
              <a:extLst>
                <a:ext uri="{FF2B5EF4-FFF2-40B4-BE49-F238E27FC236}">
                  <a16:creationId xmlns:a16="http://schemas.microsoft.com/office/drawing/2014/main" id="{596EA5B9-609B-41D8-BAEB-1AB2F8B9359E}"/>
                </a:ext>
              </a:extLst>
            </p:cNvPr>
            <p:cNvSpPr txBox="1"/>
            <p:nvPr/>
          </p:nvSpPr>
          <p:spPr>
            <a:xfrm>
              <a:off x="1480797" y="3754774"/>
              <a:ext cx="1591582" cy="923330"/>
            </a:xfrm>
            <a:prstGeom prst="rect">
              <a:avLst/>
            </a:prstGeom>
            <a:noFill/>
          </p:spPr>
          <p:txBody>
            <a:bodyPr wrap="square" rtlCol="0">
              <a:spAutoFit/>
            </a:bodyPr>
            <a:lstStyle/>
            <a:p>
              <a:pPr algn="ctr"/>
              <a:r>
                <a:rPr lang="en-US" b="1" dirty="0">
                  <a:solidFill>
                    <a:srgbClr val="EF3078"/>
                  </a:solidFill>
                  <a:latin typeface="Tw Cen MT" panose="020B0602020104020603" pitchFamily="34" charset="0"/>
                </a:rPr>
                <a:t>Enhance Endoscopic Image Quality</a:t>
              </a:r>
            </a:p>
          </p:txBody>
        </p:sp>
        <p:sp>
          <p:nvSpPr>
            <p:cNvPr id="47" name="TextBox 46">
              <a:extLst>
                <a:ext uri="{FF2B5EF4-FFF2-40B4-BE49-F238E27FC236}">
                  <a16:creationId xmlns:a16="http://schemas.microsoft.com/office/drawing/2014/main" id="{DAFD7EC4-BD0C-414A-BAC7-6A87FBE0FD33}"/>
                </a:ext>
              </a:extLst>
            </p:cNvPr>
            <p:cNvSpPr txBox="1"/>
            <p:nvPr/>
          </p:nvSpPr>
          <p:spPr>
            <a:xfrm>
              <a:off x="1480797" y="4914675"/>
              <a:ext cx="1591582" cy="738664"/>
            </a:xfrm>
            <a:prstGeom prst="rect">
              <a:avLst/>
            </a:prstGeom>
            <a:noFill/>
          </p:spPr>
          <p:txBody>
            <a:bodyPr wrap="square" rtlCol="0">
              <a:spAutoFit/>
            </a:bodyPr>
            <a:lstStyle/>
            <a:p>
              <a:pPr algn="ctr"/>
              <a:r>
                <a:rPr lang="en-IN" sz="1400" b="1" dirty="0">
                  <a:solidFill>
                    <a:srgbClr val="A6A6A6"/>
                  </a:solidFill>
                  <a:latin typeface="Tw Cen MT" panose="020B0602020104020603" pitchFamily="34" charset="0"/>
                </a:rPr>
                <a:t>Improve clarity, resolution, and contrast.</a:t>
              </a:r>
              <a:endParaRPr lang="en-US" sz="1400" b="1" dirty="0">
                <a:solidFill>
                  <a:srgbClr val="A6A6A6"/>
                </a:solidFill>
                <a:latin typeface="Tw Cen MT" panose="020B0602020104020603" pitchFamily="34" charset="0"/>
              </a:endParaRPr>
            </a:p>
          </p:txBody>
        </p:sp>
      </p:grpSp>
      <p:grpSp>
        <p:nvGrpSpPr>
          <p:cNvPr id="56" name="Group 55">
            <a:extLst>
              <a:ext uri="{FF2B5EF4-FFF2-40B4-BE49-F238E27FC236}">
                <a16:creationId xmlns:a16="http://schemas.microsoft.com/office/drawing/2014/main" id="{4AC51385-1E45-4902-BDC3-8DDF59AAC454}"/>
              </a:ext>
            </a:extLst>
          </p:cNvPr>
          <p:cNvGrpSpPr/>
          <p:nvPr/>
        </p:nvGrpSpPr>
        <p:grpSpPr>
          <a:xfrm>
            <a:off x="3967514" y="3479404"/>
            <a:ext cx="1591582" cy="1818600"/>
            <a:chOff x="3977674" y="3837442"/>
            <a:chExt cx="1591582" cy="1818600"/>
          </a:xfrm>
        </p:grpSpPr>
        <p:sp>
          <p:nvSpPr>
            <p:cNvPr id="48" name="TextBox 47">
              <a:extLst>
                <a:ext uri="{FF2B5EF4-FFF2-40B4-BE49-F238E27FC236}">
                  <a16:creationId xmlns:a16="http://schemas.microsoft.com/office/drawing/2014/main" id="{2CF8B1AD-BE20-4D97-80BF-AC12A3B886DB}"/>
                </a:ext>
              </a:extLst>
            </p:cNvPr>
            <p:cNvSpPr txBox="1"/>
            <p:nvPr/>
          </p:nvSpPr>
          <p:spPr>
            <a:xfrm>
              <a:off x="3977674" y="3837442"/>
              <a:ext cx="1591582" cy="923330"/>
            </a:xfrm>
            <a:prstGeom prst="rect">
              <a:avLst/>
            </a:prstGeom>
            <a:noFill/>
          </p:spPr>
          <p:txBody>
            <a:bodyPr wrap="square" rtlCol="0">
              <a:spAutoFit/>
            </a:bodyPr>
            <a:lstStyle/>
            <a:p>
              <a:pPr algn="ctr"/>
              <a:r>
                <a:rPr lang="en-US" b="1" dirty="0">
                  <a:solidFill>
                    <a:srgbClr val="03A1A4"/>
                  </a:solidFill>
                  <a:latin typeface="Tw Cen MT" panose="020B0602020104020603" pitchFamily="34" charset="0"/>
                </a:rPr>
                <a:t>Preserve Anatomical Structures</a:t>
              </a:r>
            </a:p>
          </p:txBody>
        </p:sp>
        <p:sp>
          <p:nvSpPr>
            <p:cNvPr id="49" name="TextBox 48">
              <a:extLst>
                <a:ext uri="{FF2B5EF4-FFF2-40B4-BE49-F238E27FC236}">
                  <a16:creationId xmlns:a16="http://schemas.microsoft.com/office/drawing/2014/main" id="{1F2BC42F-0899-4CCE-A35A-4E495A05687C}"/>
                </a:ext>
              </a:extLst>
            </p:cNvPr>
            <p:cNvSpPr txBox="1"/>
            <p:nvPr/>
          </p:nvSpPr>
          <p:spPr>
            <a:xfrm>
              <a:off x="3977674" y="4917378"/>
              <a:ext cx="1591582" cy="738664"/>
            </a:xfrm>
            <a:prstGeom prst="rect">
              <a:avLst/>
            </a:prstGeom>
            <a:noFill/>
          </p:spPr>
          <p:txBody>
            <a:bodyPr wrap="square" rtlCol="0">
              <a:spAutoFit/>
            </a:bodyPr>
            <a:lstStyle/>
            <a:p>
              <a:pPr algn="ctr"/>
              <a:r>
                <a:rPr lang="en-IN" sz="1400" b="1" dirty="0">
                  <a:solidFill>
                    <a:srgbClr val="A6A6A6"/>
                  </a:solidFill>
                  <a:latin typeface="Tw Cen MT" panose="020B0602020104020603" pitchFamily="34" charset="0"/>
                </a:rPr>
                <a:t>Maintain medical detail during enhancement.</a:t>
              </a:r>
              <a:endParaRPr lang="en-US" sz="1400" b="1" dirty="0">
                <a:solidFill>
                  <a:srgbClr val="A6A6A6"/>
                </a:solidFill>
                <a:latin typeface="Tw Cen MT" panose="020B0602020104020603" pitchFamily="34" charset="0"/>
              </a:endParaRPr>
            </a:p>
          </p:txBody>
        </p:sp>
      </p:grpSp>
      <p:grpSp>
        <p:nvGrpSpPr>
          <p:cNvPr id="59" name="Group 58">
            <a:extLst>
              <a:ext uri="{FF2B5EF4-FFF2-40B4-BE49-F238E27FC236}">
                <a16:creationId xmlns:a16="http://schemas.microsoft.com/office/drawing/2014/main" id="{FC1746BE-76D9-44D6-8ED0-355F952A375E}"/>
              </a:ext>
            </a:extLst>
          </p:cNvPr>
          <p:cNvGrpSpPr/>
          <p:nvPr/>
        </p:nvGrpSpPr>
        <p:grpSpPr>
          <a:xfrm>
            <a:off x="6478112" y="3479404"/>
            <a:ext cx="1591582" cy="1832266"/>
            <a:chOff x="6488272" y="3837442"/>
            <a:chExt cx="1591582" cy="1832266"/>
          </a:xfrm>
        </p:grpSpPr>
        <p:sp>
          <p:nvSpPr>
            <p:cNvPr id="50" name="TextBox 49">
              <a:extLst>
                <a:ext uri="{FF2B5EF4-FFF2-40B4-BE49-F238E27FC236}">
                  <a16:creationId xmlns:a16="http://schemas.microsoft.com/office/drawing/2014/main" id="{3F85E69A-BADF-47FA-97F2-BF77348F278C}"/>
                </a:ext>
              </a:extLst>
            </p:cNvPr>
            <p:cNvSpPr txBox="1"/>
            <p:nvPr/>
          </p:nvSpPr>
          <p:spPr>
            <a:xfrm>
              <a:off x="6488272" y="3837442"/>
              <a:ext cx="1591582" cy="923330"/>
            </a:xfrm>
            <a:prstGeom prst="rect">
              <a:avLst/>
            </a:prstGeom>
            <a:noFill/>
          </p:spPr>
          <p:txBody>
            <a:bodyPr wrap="square" rtlCol="0">
              <a:spAutoFit/>
            </a:bodyPr>
            <a:lstStyle/>
            <a:p>
              <a:pPr algn="ctr"/>
              <a:r>
                <a:rPr lang="en-US" b="1" dirty="0">
                  <a:solidFill>
                    <a:srgbClr val="EE9524"/>
                  </a:solidFill>
                  <a:latin typeface="Tw Cen MT" panose="020B0602020104020603" pitchFamily="34" charset="0"/>
                </a:rPr>
                <a:t>Use Deep Learning Techniques</a:t>
              </a:r>
            </a:p>
          </p:txBody>
        </p:sp>
        <p:sp>
          <p:nvSpPr>
            <p:cNvPr id="51" name="TextBox 50">
              <a:extLst>
                <a:ext uri="{FF2B5EF4-FFF2-40B4-BE49-F238E27FC236}">
                  <a16:creationId xmlns:a16="http://schemas.microsoft.com/office/drawing/2014/main" id="{94CFAA18-F935-43EC-B7D9-4E19F5F37090}"/>
                </a:ext>
              </a:extLst>
            </p:cNvPr>
            <p:cNvSpPr txBox="1"/>
            <p:nvPr/>
          </p:nvSpPr>
          <p:spPr>
            <a:xfrm>
              <a:off x="6488272" y="4931044"/>
              <a:ext cx="1591582" cy="738664"/>
            </a:xfrm>
            <a:prstGeom prst="rect">
              <a:avLst/>
            </a:prstGeom>
            <a:noFill/>
          </p:spPr>
          <p:txBody>
            <a:bodyPr wrap="square" rtlCol="0">
              <a:spAutoFit/>
            </a:bodyPr>
            <a:lstStyle/>
            <a:p>
              <a:pPr algn="ctr"/>
              <a:r>
                <a:rPr lang="en-IN" sz="1400" b="1" dirty="0">
                  <a:solidFill>
                    <a:srgbClr val="A6A6A6"/>
                  </a:solidFill>
                  <a:latin typeface="Tw Cen MT" panose="020B0602020104020603" pitchFamily="34" charset="0"/>
                </a:rPr>
                <a:t>Combine SRCNN and Dual-Input U-Net.</a:t>
              </a:r>
              <a:endParaRPr lang="en-US" sz="1400" b="1" dirty="0">
                <a:solidFill>
                  <a:srgbClr val="A6A6A6"/>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CEAB50F2-56A8-4020-BA7E-223D0388029E}"/>
              </a:ext>
            </a:extLst>
          </p:cNvPr>
          <p:cNvGrpSpPr/>
          <p:nvPr/>
        </p:nvGrpSpPr>
        <p:grpSpPr>
          <a:xfrm>
            <a:off x="9077082" y="3479404"/>
            <a:ext cx="1591582" cy="1616822"/>
            <a:chOff x="9087242" y="3837442"/>
            <a:chExt cx="1591582" cy="1616822"/>
          </a:xfrm>
        </p:grpSpPr>
        <p:sp>
          <p:nvSpPr>
            <p:cNvPr id="52" name="TextBox 51">
              <a:extLst>
                <a:ext uri="{FF2B5EF4-FFF2-40B4-BE49-F238E27FC236}">
                  <a16:creationId xmlns:a16="http://schemas.microsoft.com/office/drawing/2014/main" id="{8FDFCA09-96C1-48B9-A4BF-FC3BC14E65FF}"/>
                </a:ext>
              </a:extLst>
            </p:cNvPr>
            <p:cNvSpPr txBox="1"/>
            <p:nvPr/>
          </p:nvSpPr>
          <p:spPr>
            <a:xfrm>
              <a:off x="9087242" y="3837442"/>
              <a:ext cx="1591582" cy="923330"/>
            </a:xfrm>
            <a:prstGeom prst="rect">
              <a:avLst/>
            </a:prstGeom>
            <a:noFill/>
          </p:spPr>
          <p:txBody>
            <a:bodyPr wrap="square" rtlCol="0">
              <a:spAutoFit/>
            </a:bodyPr>
            <a:lstStyle/>
            <a:p>
              <a:pPr algn="ctr"/>
              <a:r>
                <a:rPr lang="en-US" b="1" dirty="0">
                  <a:solidFill>
                    <a:srgbClr val="1C7CBB"/>
                  </a:solidFill>
                  <a:latin typeface="Tw Cen MT" panose="020B0602020104020603" pitchFamily="34" charset="0"/>
                </a:rPr>
                <a:t>Develop a Web Application</a:t>
              </a:r>
            </a:p>
          </p:txBody>
        </p:sp>
        <p:sp>
          <p:nvSpPr>
            <p:cNvPr id="53" name="TextBox 52">
              <a:extLst>
                <a:ext uri="{FF2B5EF4-FFF2-40B4-BE49-F238E27FC236}">
                  <a16:creationId xmlns:a16="http://schemas.microsoft.com/office/drawing/2014/main" id="{390ABEF2-EA94-4E61-B642-F3A2B133F939}"/>
                </a:ext>
              </a:extLst>
            </p:cNvPr>
            <p:cNvSpPr txBox="1"/>
            <p:nvPr/>
          </p:nvSpPr>
          <p:spPr>
            <a:xfrm>
              <a:off x="9087242" y="4931044"/>
              <a:ext cx="1591582" cy="523220"/>
            </a:xfrm>
            <a:prstGeom prst="rect">
              <a:avLst/>
            </a:prstGeom>
            <a:noFill/>
          </p:spPr>
          <p:txBody>
            <a:bodyPr wrap="square" rtlCol="0">
              <a:spAutoFit/>
            </a:bodyPr>
            <a:lstStyle/>
            <a:p>
              <a:pPr algn="ctr"/>
              <a:r>
                <a:rPr lang="en-IN" sz="1400" b="1" dirty="0">
                  <a:solidFill>
                    <a:srgbClr val="A6A6A6"/>
                  </a:solidFill>
                  <a:latin typeface="Tw Cen MT" panose="020B0602020104020603" pitchFamily="34" charset="0"/>
                </a:rPr>
                <a:t>Test the trained model in real-time.</a:t>
              </a:r>
              <a:endParaRPr lang="en-US" sz="1400" b="1" dirty="0">
                <a:solidFill>
                  <a:srgbClr val="A6A6A6"/>
                </a:solidFill>
                <a:latin typeface="Tw Cen MT" panose="020B0602020104020603" pitchFamily="34" charset="0"/>
              </a:endParaRPr>
            </a:p>
          </p:txBody>
        </p:sp>
      </p:grpSp>
      <p:sp>
        <p:nvSpPr>
          <p:cNvPr id="2" name="TextBox 1">
            <a:extLst>
              <a:ext uri="{FF2B5EF4-FFF2-40B4-BE49-F238E27FC236}">
                <a16:creationId xmlns:a16="http://schemas.microsoft.com/office/drawing/2014/main" id="{7C52EE09-6D30-A0AE-1211-317430DB0CD5}"/>
              </a:ext>
            </a:extLst>
          </p:cNvPr>
          <p:cNvSpPr txBox="1"/>
          <p:nvPr/>
        </p:nvSpPr>
        <p:spPr>
          <a:xfrm>
            <a:off x="4256982" y="6126583"/>
            <a:ext cx="3677920" cy="36933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en-US" dirty="0"/>
              <a:t>Lovely Professional University | 2025</a:t>
            </a:r>
            <a:endParaRPr lang="en-IN" dirty="0"/>
          </a:p>
        </p:txBody>
      </p:sp>
    </p:spTree>
    <p:extLst>
      <p:ext uri="{BB962C8B-B14F-4D97-AF65-F5344CB8AC3E}">
        <p14:creationId xmlns:p14="http://schemas.microsoft.com/office/powerpoint/2010/main" val="249408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25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anim calcmode="lin" valueType="num">
                                      <p:cBhvr>
                                        <p:cTn id="21" dur="500" fill="hold"/>
                                        <p:tgtEl>
                                          <p:spTgt spid="54"/>
                                        </p:tgtEl>
                                        <p:attrNameLst>
                                          <p:attrName>ppt_x</p:attrName>
                                        </p:attrNameLst>
                                      </p:cBhvr>
                                      <p:tavLst>
                                        <p:tav tm="0">
                                          <p:val>
                                            <p:strVal val="#ppt_x"/>
                                          </p:val>
                                        </p:tav>
                                        <p:tav tm="100000">
                                          <p:val>
                                            <p:strVal val="#ppt_x"/>
                                          </p:val>
                                        </p:tav>
                                      </p:tavLst>
                                    </p:anim>
                                    <p:anim calcmode="lin" valueType="num">
                                      <p:cBhvr>
                                        <p:cTn id="22" dur="500" fill="hold"/>
                                        <p:tgtEl>
                                          <p:spTgt spid="54"/>
                                        </p:tgtEl>
                                        <p:attrNameLst>
                                          <p:attrName>ppt_y</p:attrName>
                                        </p:attrNameLst>
                                      </p:cBhvr>
                                      <p:tavLst>
                                        <p:tav tm="0">
                                          <p:val>
                                            <p:strVal val="#ppt_y+.1"/>
                                          </p:val>
                                        </p:tav>
                                        <p:tav tm="100000">
                                          <p:val>
                                            <p:strVal val="#ppt_y"/>
                                          </p:val>
                                        </p:tav>
                                      </p:tavLst>
                                    </p:anim>
                                  </p:childTnLst>
                                </p:cTn>
                              </p:par>
                            </p:childTnLst>
                          </p:cTn>
                        </p:par>
                        <p:par>
                          <p:cTn id="23" fill="hold">
                            <p:stCondLst>
                              <p:cond delay="1250"/>
                            </p:stCondLst>
                            <p:childTnLst>
                              <p:par>
                                <p:cTn id="24" presetID="53" presetClass="entr" presetSubtype="16"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Effect transition="in" filter="fade">
                                      <p:cBhvr>
                                        <p:cTn id="28" dur="500"/>
                                        <p:tgtEl>
                                          <p:spTgt spid="55"/>
                                        </p:tgtEl>
                                      </p:cBhvr>
                                    </p:animEffect>
                                  </p:childTnLst>
                                </p:cTn>
                              </p:par>
                            </p:childTnLst>
                          </p:cTn>
                        </p:par>
                        <p:par>
                          <p:cTn id="29" fill="hold">
                            <p:stCondLst>
                              <p:cond delay="1750"/>
                            </p:stCondLst>
                            <p:childTnLst>
                              <p:par>
                                <p:cTn id="30" presetID="42" presetClass="entr" presetSubtype="0" fill="hold" grpId="0" nodeType="afterEffect">
                                  <p:stCondLst>
                                    <p:cond delay="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25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anim calcmode="lin" valueType="num">
                                      <p:cBhvr>
                                        <p:cTn id="39" dur="500" fill="hold"/>
                                        <p:tgtEl>
                                          <p:spTgt spid="57"/>
                                        </p:tgtEl>
                                        <p:attrNameLst>
                                          <p:attrName>ppt_x</p:attrName>
                                        </p:attrNameLst>
                                      </p:cBhvr>
                                      <p:tavLst>
                                        <p:tav tm="0">
                                          <p:val>
                                            <p:strVal val="#ppt_x"/>
                                          </p:val>
                                        </p:tav>
                                        <p:tav tm="100000">
                                          <p:val>
                                            <p:strVal val="#ppt_x"/>
                                          </p:val>
                                        </p:tav>
                                      </p:tavLst>
                                    </p:anim>
                                    <p:anim calcmode="lin" valueType="num">
                                      <p:cBhvr>
                                        <p:cTn id="40" dur="500" fill="hold"/>
                                        <p:tgtEl>
                                          <p:spTgt spid="57"/>
                                        </p:tgtEl>
                                        <p:attrNameLst>
                                          <p:attrName>ppt_y</p:attrName>
                                        </p:attrNameLst>
                                      </p:cBhvr>
                                      <p:tavLst>
                                        <p:tav tm="0">
                                          <p:val>
                                            <p:strVal val="#ppt_y+.1"/>
                                          </p:val>
                                        </p:tav>
                                        <p:tav tm="100000">
                                          <p:val>
                                            <p:strVal val="#ppt_y"/>
                                          </p:val>
                                        </p:tav>
                                      </p:tavLst>
                                    </p:anim>
                                  </p:childTnLst>
                                </p:cTn>
                              </p:par>
                            </p:childTnLst>
                          </p:cTn>
                        </p:par>
                        <p:par>
                          <p:cTn id="41" fill="hold">
                            <p:stCondLst>
                              <p:cond delay="3250"/>
                            </p:stCondLst>
                            <p:childTnLst>
                              <p:par>
                                <p:cTn id="42" presetID="53" presetClass="entr" presetSubtype="16"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Effect transition="in" filter="fade">
                                      <p:cBhvr>
                                        <p:cTn id="46" dur="500"/>
                                        <p:tgtEl>
                                          <p:spTgt spid="56"/>
                                        </p:tgtEl>
                                      </p:cBhvr>
                                    </p:animEffect>
                                  </p:childTnLst>
                                </p:cTn>
                              </p:par>
                            </p:childTnLst>
                          </p:cTn>
                        </p:par>
                        <p:par>
                          <p:cTn id="47" fill="hold">
                            <p:stCondLst>
                              <p:cond delay="3750"/>
                            </p:stCondLst>
                            <p:childTnLst>
                              <p:par>
                                <p:cTn id="48" presetID="42" presetClass="entr" presetSubtype="0" fill="hold" grpId="0" nodeType="afterEffect">
                                  <p:stCondLst>
                                    <p:cond delay="25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42" presetClass="entr" presetSubtype="0" fill="hold" nodeType="afterEffect">
                                  <p:stCondLst>
                                    <p:cond delay="25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anim calcmode="lin" valueType="num">
                                      <p:cBhvr>
                                        <p:cTn id="57" dur="500" fill="hold"/>
                                        <p:tgtEl>
                                          <p:spTgt spid="58"/>
                                        </p:tgtEl>
                                        <p:attrNameLst>
                                          <p:attrName>ppt_x</p:attrName>
                                        </p:attrNameLst>
                                      </p:cBhvr>
                                      <p:tavLst>
                                        <p:tav tm="0">
                                          <p:val>
                                            <p:strVal val="#ppt_x"/>
                                          </p:val>
                                        </p:tav>
                                        <p:tav tm="100000">
                                          <p:val>
                                            <p:strVal val="#ppt_x"/>
                                          </p:val>
                                        </p:tav>
                                      </p:tavLst>
                                    </p:anim>
                                    <p:anim calcmode="lin" valueType="num">
                                      <p:cBhvr>
                                        <p:cTn id="58" dur="500" fill="hold"/>
                                        <p:tgtEl>
                                          <p:spTgt spid="58"/>
                                        </p:tgtEl>
                                        <p:attrNameLst>
                                          <p:attrName>ppt_y</p:attrName>
                                        </p:attrNameLst>
                                      </p:cBhvr>
                                      <p:tavLst>
                                        <p:tav tm="0">
                                          <p:val>
                                            <p:strVal val="#ppt_y+.1"/>
                                          </p:val>
                                        </p:tav>
                                        <p:tav tm="100000">
                                          <p:val>
                                            <p:strVal val="#ppt_y"/>
                                          </p:val>
                                        </p:tav>
                                      </p:tavLst>
                                    </p:anim>
                                  </p:childTnLst>
                                </p:cTn>
                              </p:par>
                            </p:childTnLst>
                          </p:cTn>
                        </p:par>
                        <p:par>
                          <p:cTn id="59" fill="hold">
                            <p:stCondLst>
                              <p:cond delay="5250"/>
                            </p:stCondLst>
                            <p:childTnLst>
                              <p:par>
                                <p:cTn id="60" presetID="53" presetClass="entr" presetSubtype="16"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p:cTn id="62" dur="500" fill="hold"/>
                                        <p:tgtEl>
                                          <p:spTgt spid="59"/>
                                        </p:tgtEl>
                                        <p:attrNameLst>
                                          <p:attrName>ppt_w</p:attrName>
                                        </p:attrNameLst>
                                      </p:cBhvr>
                                      <p:tavLst>
                                        <p:tav tm="0">
                                          <p:val>
                                            <p:fltVal val="0"/>
                                          </p:val>
                                        </p:tav>
                                        <p:tav tm="100000">
                                          <p:val>
                                            <p:strVal val="#ppt_w"/>
                                          </p:val>
                                        </p:tav>
                                      </p:tavLst>
                                    </p:anim>
                                    <p:anim calcmode="lin" valueType="num">
                                      <p:cBhvr>
                                        <p:cTn id="63" dur="500" fill="hold"/>
                                        <p:tgtEl>
                                          <p:spTgt spid="59"/>
                                        </p:tgtEl>
                                        <p:attrNameLst>
                                          <p:attrName>ppt_h</p:attrName>
                                        </p:attrNameLst>
                                      </p:cBhvr>
                                      <p:tavLst>
                                        <p:tav tm="0">
                                          <p:val>
                                            <p:fltVal val="0"/>
                                          </p:val>
                                        </p:tav>
                                        <p:tav tm="100000">
                                          <p:val>
                                            <p:strVal val="#ppt_h"/>
                                          </p:val>
                                        </p:tav>
                                      </p:tavLst>
                                    </p:anim>
                                    <p:animEffect transition="in" filter="fade">
                                      <p:cBhvr>
                                        <p:cTn id="64" dur="500"/>
                                        <p:tgtEl>
                                          <p:spTgt spid="59"/>
                                        </p:tgtEl>
                                      </p:cBhvr>
                                    </p:animEffect>
                                  </p:childTnLst>
                                </p:cTn>
                              </p:par>
                            </p:childTnLst>
                          </p:cTn>
                        </p:par>
                        <p:par>
                          <p:cTn id="65" fill="hold">
                            <p:stCondLst>
                              <p:cond delay="5750"/>
                            </p:stCondLst>
                            <p:childTnLst>
                              <p:par>
                                <p:cTn id="66" presetID="42" presetClass="entr" presetSubtype="0" fill="hold" grpId="0"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anim calcmode="lin" valueType="num">
                                      <p:cBhvr>
                                        <p:cTn id="69" dur="500" fill="hold"/>
                                        <p:tgtEl>
                                          <p:spTgt spid="24"/>
                                        </p:tgtEl>
                                        <p:attrNameLst>
                                          <p:attrName>ppt_x</p:attrName>
                                        </p:attrNameLst>
                                      </p:cBhvr>
                                      <p:tavLst>
                                        <p:tav tm="0">
                                          <p:val>
                                            <p:strVal val="#ppt_x"/>
                                          </p:val>
                                        </p:tav>
                                        <p:tav tm="100000">
                                          <p:val>
                                            <p:strVal val="#ppt_x"/>
                                          </p:val>
                                        </p:tav>
                                      </p:tavLst>
                                    </p:anim>
                                    <p:anim calcmode="lin" valueType="num">
                                      <p:cBhvr>
                                        <p:cTn id="70" dur="500" fill="hold"/>
                                        <p:tgtEl>
                                          <p:spTgt spid="24"/>
                                        </p:tgtEl>
                                        <p:attrNameLst>
                                          <p:attrName>ppt_y</p:attrName>
                                        </p:attrNameLst>
                                      </p:cBhvr>
                                      <p:tavLst>
                                        <p:tav tm="0">
                                          <p:val>
                                            <p:strVal val="#ppt_y+.1"/>
                                          </p:val>
                                        </p:tav>
                                        <p:tav tm="100000">
                                          <p:val>
                                            <p:strVal val="#ppt_y"/>
                                          </p:val>
                                        </p:tav>
                                      </p:tavLst>
                                    </p:anim>
                                  </p:childTnLst>
                                </p:cTn>
                              </p:par>
                            </p:childTnLst>
                          </p:cTn>
                        </p:par>
                        <p:par>
                          <p:cTn id="71" fill="hold">
                            <p:stCondLst>
                              <p:cond delay="6500"/>
                            </p:stCondLst>
                            <p:childTnLst>
                              <p:par>
                                <p:cTn id="72" presetID="42" presetClass="entr" presetSubtype="0" fill="hold" nodeType="afterEffect">
                                  <p:stCondLst>
                                    <p:cond delay="25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anim calcmode="lin" valueType="num">
                                      <p:cBhvr>
                                        <p:cTn id="75" dur="500" fill="hold"/>
                                        <p:tgtEl>
                                          <p:spTgt spid="62"/>
                                        </p:tgtEl>
                                        <p:attrNameLst>
                                          <p:attrName>ppt_x</p:attrName>
                                        </p:attrNameLst>
                                      </p:cBhvr>
                                      <p:tavLst>
                                        <p:tav tm="0">
                                          <p:val>
                                            <p:strVal val="#ppt_x"/>
                                          </p:val>
                                        </p:tav>
                                        <p:tav tm="100000">
                                          <p:val>
                                            <p:strVal val="#ppt_x"/>
                                          </p:val>
                                        </p:tav>
                                      </p:tavLst>
                                    </p:anim>
                                    <p:anim calcmode="lin" valueType="num">
                                      <p:cBhvr>
                                        <p:cTn id="76" dur="500" fill="hold"/>
                                        <p:tgtEl>
                                          <p:spTgt spid="62"/>
                                        </p:tgtEl>
                                        <p:attrNameLst>
                                          <p:attrName>ppt_y</p:attrName>
                                        </p:attrNameLst>
                                      </p:cBhvr>
                                      <p:tavLst>
                                        <p:tav tm="0">
                                          <p:val>
                                            <p:strVal val="#ppt_y+.1"/>
                                          </p:val>
                                        </p:tav>
                                        <p:tav tm="100000">
                                          <p:val>
                                            <p:strVal val="#ppt_y"/>
                                          </p:val>
                                        </p:tav>
                                      </p:tavLst>
                                    </p:anim>
                                  </p:childTnLst>
                                </p:cTn>
                              </p:par>
                            </p:childTnLst>
                          </p:cTn>
                        </p:par>
                        <p:par>
                          <p:cTn id="77" fill="hold">
                            <p:stCondLst>
                              <p:cond delay="7250"/>
                            </p:stCondLst>
                            <p:childTnLst>
                              <p:par>
                                <p:cTn id="78" presetID="53" presetClass="entr" presetSubtype="16" fill="hold" nodeType="after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p:cTn id="80" dur="500" fill="hold"/>
                                        <p:tgtEl>
                                          <p:spTgt spid="60"/>
                                        </p:tgtEl>
                                        <p:attrNameLst>
                                          <p:attrName>ppt_w</p:attrName>
                                        </p:attrNameLst>
                                      </p:cBhvr>
                                      <p:tavLst>
                                        <p:tav tm="0">
                                          <p:val>
                                            <p:fltVal val="0"/>
                                          </p:val>
                                        </p:tav>
                                        <p:tav tm="100000">
                                          <p:val>
                                            <p:strVal val="#ppt_w"/>
                                          </p:val>
                                        </p:tav>
                                      </p:tavLst>
                                    </p:anim>
                                    <p:anim calcmode="lin" valueType="num">
                                      <p:cBhvr>
                                        <p:cTn id="81" dur="500" fill="hold"/>
                                        <p:tgtEl>
                                          <p:spTgt spid="60"/>
                                        </p:tgtEl>
                                        <p:attrNameLst>
                                          <p:attrName>ppt_h</p:attrName>
                                        </p:attrNameLst>
                                      </p:cBhvr>
                                      <p:tavLst>
                                        <p:tav tm="0">
                                          <p:val>
                                            <p:fltVal val="0"/>
                                          </p:val>
                                        </p:tav>
                                        <p:tav tm="100000">
                                          <p:val>
                                            <p:strVal val="#ppt_h"/>
                                          </p:val>
                                        </p:tav>
                                      </p:tavLst>
                                    </p:anim>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mph" presetSubtype="2" fill="hold" grpId="0" nodeType="clickEffect">
                                  <p:stCondLst>
                                    <p:cond delay="0"/>
                                  </p:stCondLst>
                                  <p:childTnLst>
                                    <p:animClr clrSpc="rgb" dir="cw">
                                      <p:cBhvr override="childStyle">
                                        <p:cTn id="86" dur="10" fill="hold"/>
                                        <p:tgtEl>
                                          <p:spTgt spid="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6" grpId="0" animBg="1"/>
      <p:bldP spid="20" grpId="0" animBg="1"/>
      <p:bldP spid="24"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50C322-A00E-0F2E-67CF-049136E55412}"/>
              </a:ext>
            </a:extLst>
          </p:cNvPr>
          <p:cNvSpPr/>
          <p:nvPr/>
        </p:nvSpPr>
        <p:spPr>
          <a:xfrm>
            <a:off x="0" y="0"/>
            <a:ext cx="4267199"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FDE58BB-7268-C338-4DF7-6F99C1D99CE9}"/>
              </a:ext>
            </a:extLst>
          </p:cNvPr>
          <p:cNvSpPr/>
          <p:nvPr/>
        </p:nvSpPr>
        <p:spPr>
          <a:xfrm>
            <a:off x="3962400" y="0"/>
            <a:ext cx="4267199"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ACF29B-4872-060D-9BAB-9F3C5A5EEF83}"/>
              </a:ext>
            </a:extLst>
          </p:cNvPr>
          <p:cNvSpPr/>
          <p:nvPr/>
        </p:nvSpPr>
        <p:spPr>
          <a:xfrm>
            <a:off x="7924800" y="0"/>
            <a:ext cx="4267199" cy="685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A3B097-7D0C-0BC9-7143-14C8BA493596}"/>
              </a:ext>
            </a:extLst>
          </p:cNvPr>
          <p:cNvSpPr txBox="1"/>
          <p:nvPr/>
        </p:nvSpPr>
        <p:spPr>
          <a:xfrm>
            <a:off x="2133599" y="2644738"/>
            <a:ext cx="9699585" cy="1400383"/>
          </a:xfrm>
          <a:prstGeom prst="rect">
            <a:avLst/>
          </a:prstGeom>
          <a:noFill/>
        </p:spPr>
        <p:txBody>
          <a:bodyPr wrap="square" rtlCol="0">
            <a:spAutoFit/>
          </a:bodyPr>
          <a:lstStyle/>
          <a:p>
            <a:r>
              <a:rPr lang="en-GB" sz="8500" b="1" dirty="0">
                <a:solidFill>
                  <a:schemeClr val="bg1"/>
                </a:solidFill>
              </a:rPr>
              <a:t>Literature Review</a:t>
            </a:r>
            <a:endParaRPr lang="en-IN" sz="8500" b="1" dirty="0">
              <a:solidFill>
                <a:schemeClr val="bg1"/>
              </a:solidFill>
            </a:endParaRPr>
          </a:p>
        </p:txBody>
      </p:sp>
    </p:spTree>
    <p:extLst>
      <p:ext uri="{BB962C8B-B14F-4D97-AF65-F5344CB8AC3E}">
        <p14:creationId xmlns:p14="http://schemas.microsoft.com/office/powerpoint/2010/main" val="221118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6" presetClass="entr" presetSubtype="32"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circle(out)">
                                      <p:cBhvr>
                                        <p:cTn id="20"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2E05B0-1A25-C995-A24D-A58507177EAE}"/>
              </a:ext>
            </a:extLst>
          </p:cNvPr>
          <p:cNvSpPr/>
          <p:nvPr/>
        </p:nvSpPr>
        <p:spPr>
          <a:xfrm>
            <a:off x="279400" y="330200"/>
            <a:ext cx="3708400" cy="1651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DBA033E-7BB8-FD7D-6500-88D48BAC7EEA}"/>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AAF7689-0861-0651-B15D-EA58C44B6D02}"/>
              </a:ext>
            </a:extLst>
          </p:cNvPr>
          <p:cNvSpPr/>
          <p:nvPr/>
        </p:nvSpPr>
        <p:spPr>
          <a:xfrm>
            <a:off x="8204200" y="330200"/>
            <a:ext cx="3708400" cy="1651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36E88E9-CA20-E960-A199-99B731205DE3}"/>
              </a:ext>
            </a:extLst>
          </p:cNvPr>
          <p:cNvGraphicFramePr>
            <a:graphicFrameLocks noGrp="1"/>
          </p:cNvGraphicFramePr>
          <p:nvPr>
            <p:extLst>
              <p:ext uri="{D42A27DB-BD31-4B8C-83A1-F6EECF244321}">
                <p14:modId xmlns:p14="http://schemas.microsoft.com/office/powerpoint/2010/main" val="1178049518"/>
              </p:ext>
            </p:extLst>
          </p:nvPr>
        </p:nvGraphicFramePr>
        <p:xfrm>
          <a:off x="914400" y="873757"/>
          <a:ext cx="10764456" cy="5505503"/>
        </p:xfrm>
        <a:graphic>
          <a:graphicData uri="http://schemas.openxmlformats.org/drawingml/2006/table">
            <a:tbl>
              <a:tblPr firstRow="1" bandRow="1">
                <a:tableStyleId>{5C22544A-7EE6-4342-B048-85BDC9FD1C3A}</a:tableStyleId>
              </a:tblPr>
              <a:tblGrid>
                <a:gridCol w="1079384">
                  <a:extLst>
                    <a:ext uri="{9D8B030D-6E8A-4147-A177-3AD203B41FA5}">
                      <a16:colId xmlns:a16="http://schemas.microsoft.com/office/drawing/2014/main" val="834316559"/>
                    </a:ext>
                  </a:extLst>
                </a:gridCol>
                <a:gridCol w="3203249">
                  <a:extLst>
                    <a:ext uri="{9D8B030D-6E8A-4147-A177-3AD203B41FA5}">
                      <a16:colId xmlns:a16="http://schemas.microsoft.com/office/drawing/2014/main" val="3586409916"/>
                    </a:ext>
                  </a:extLst>
                </a:gridCol>
                <a:gridCol w="3414532">
                  <a:extLst>
                    <a:ext uri="{9D8B030D-6E8A-4147-A177-3AD203B41FA5}">
                      <a16:colId xmlns:a16="http://schemas.microsoft.com/office/drawing/2014/main" val="1532506489"/>
                    </a:ext>
                  </a:extLst>
                </a:gridCol>
                <a:gridCol w="3067291">
                  <a:extLst>
                    <a:ext uri="{9D8B030D-6E8A-4147-A177-3AD203B41FA5}">
                      <a16:colId xmlns:a16="http://schemas.microsoft.com/office/drawing/2014/main" val="4230963360"/>
                    </a:ext>
                  </a:extLst>
                </a:gridCol>
              </a:tblGrid>
              <a:tr h="480311">
                <a:tc>
                  <a:txBody>
                    <a:bodyPr/>
                    <a:lstStyle/>
                    <a:p>
                      <a:pPr algn="ctr"/>
                      <a:r>
                        <a:rPr lang="en-US" b="1" dirty="0">
                          <a:solidFill>
                            <a:schemeClr val="bg1"/>
                          </a:solidFill>
                        </a:rPr>
                        <a:t>S.NO</a:t>
                      </a:r>
                    </a:p>
                  </a:txBody>
                  <a:tcPr/>
                </a:tc>
                <a:tc>
                  <a:txBody>
                    <a:bodyPr/>
                    <a:lstStyle/>
                    <a:p>
                      <a:r>
                        <a:rPr lang="en-US" dirty="0"/>
                        <a:t>STUDY</a:t>
                      </a:r>
                    </a:p>
                  </a:txBody>
                  <a:tcPr/>
                </a:tc>
                <a:tc>
                  <a:txBody>
                    <a:bodyPr/>
                    <a:lstStyle/>
                    <a:p>
                      <a:r>
                        <a:rPr lang="en-US" dirty="0"/>
                        <a:t>METHODOLOGY</a:t>
                      </a:r>
                    </a:p>
                  </a:txBody>
                  <a:tcPr/>
                </a:tc>
                <a:tc>
                  <a:txBody>
                    <a:bodyPr/>
                    <a:lstStyle/>
                    <a:p>
                      <a:r>
                        <a:rPr lang="en-US" dirty="0"/>
                        <a:t>FINDINGS</a:t>
                      </a:r>
                    </a:p>
                  </a:txBody>
                  <a:tcPr/>
                </a:tc>
                <a:extLst>
                  <a:ext uri="{0D108BD9-81ED-4DB2-BD59-A6C34878D82A}">
                    <a16:rowId xmlns:a16="http://schemas.microsoft.com/office/drawing/2014/main" val="2469208100"/>
                  </a:ext>
                </a:extLst>
              </a:tr>
              <a:tr h="837532">
                <a:tc>
                  <a:txBody>
                    <a:bodyPr/>
                    <a:lstStyle/>
                    <a:p>
                      <a:pPr algn="ctr" fontAlgn="b"/>
                      <a:r>
                        <a:rPr lang="en-US" sz="1400" b="1" i="0" u="none" strike="noStrike" dirty="0">
                          <a:solidFill>
                            <a:schemeClr val="tx1"/>
                          </a:solidFill>
                          <a:effectLst/>
                          <a:latin typeface="Calibri" panose="020F0502020204030204" pitchFamily="34" charset="0"/>
                        </a:rPr>
                        <a:t>01</a:t>
                      </a:r>
                    </a:p>
                    <a:p>
                      <a:pPr algn="ctr" fontAlgn="b"/>
                      <a:endParaRPr lang="en-US" sz="1400" b="1" i="0" u="none" strike="noStrike" dirty="0">
                        <a:solidFill>
                          <a:schemeClr val="tx1"/>
                        </a:solidFill>
                        <a:effectLst/>
                        <a:latin typeface="Calibri" panose="020F0502020204030204" pitchFamily="34" charset="0"/>
                      </a:endParaRP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Aakerberg et al. (2021)</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RELLISUR dataset for low-light image super-resolution using deep learning.</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Provided realistic low-light data for better model generalization.</a:t>
                      </a:r>
                    </a:p>
                  </a:txBody>
                  <a:tcPr marL="6350" marR="6350" marT="6350" marB="0" anchor="ctr"/>
                </a:tc>
                <a:extLst>
                  <a:ext uri="{0D108BD9-81ED-4DB2-BD59-A6C34878D82A}">
                    <a16:rowId xmlns:a16="http://schemas.microsoft.com/office/drawing/2014/main" val="404590999"/>
                  </a:ext>
                </a:extLst>
              </a:tr>
              <a:tr h="837532">
                <a:tc>
                  <a:txBody>
                    <a:bodyPr/>
                    <a:lstStyle/>
                    <a:p>
                      <a:pPr algn="ctr" fontAlgn="b"/>
                      <a:r>
                        <a:rPr lang="en-US" sz="1400" b="1" i="0" u="none" strike="noStrike" dirty="0">
                          <a:solidFill>
                            <a:schemeClr val="tx1"/>
                          </a:solidFill>
                          <a:effectLst/>
                          <a:latin typeface="Calibri" panose="020F0502020204030204" pitchFamily="34" charset="0"/>
                        </a:rPr>
                        <a:t>02</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An et al. (2022)</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EIEN: Enhancement network based on </a:t>
                      </a:r>
                      <a:r>
                        <a:rPr lang="en-US" sz="1400" b="0" i="0" u="none" strike="noStrike" dirty="0" err="1">
                          <a:solidFill>
                            <a:srgbClr val="000000"/>
                          </a:solidFill>
                          <a:effectLst/>
                          <a:latin typeface="Calibri" panose="020F0502020204030204" pitchFamily="34" charset="0"/>
                        </a:rPr>
                        <a:t>Retinex</a:t>
                      </a:r>
                      <a:r>
                        <a:rPr lang="en-US" sz="1400" b="0" i="0" u="none" strike="noStrike" dirty="0">
                          <a:solidFill>
                            <a:srgbClr val="000000"/>
                          </a:solidFill>
                          <a:effectLst/>
                          <a:latin typeface="Calibri" panose="020F0502020204030204" pitchFamily="34" charset="0"/>
                        </a:rPr>
                        <a:t> theory.</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Improved illumination in endoscopic images.</a:t>
                      </a:r>
                    </a:p>
                  </a:txBody>
                  <a:tcPr marL="6350" marR="6350" marT="6350" marB="0" anchor="ctr"/>
                </a:tc>
                <a:extLst>
                  <a:ext uri="{0D108BD9-81ED-4DB2-BD59-A6C34878D82A}">
                    <a16:rowId xmlns:a16="http://schemas.microsoft.com/office/drawing/2014/main" val="3675511213"/>
                  </a:ext>
                </a:extLst>
              </a:tr>
              <a:tr h="837532">
                <a:tc>
                  <a:txBody>
                    <a:bodyPr/>
                    <a:lstStyle/>
                    <a:p>
                      <a:pPr algn="ctr" fontAlgn="b"/>
                      <a:r>
                        <a:rPr lang="en-US" sz="1400" b="1" i="0" u="none" strike="noStrike" dirty="0">
                          <a:solidFill>
                            <a:schemeClr val="tx1"/>
                          </a:solidFill>
                          <a:effectLst/>
                          <a:latin typeface="Calibri" panose="020F0502020204030204" pitchFamily="34" charset="0"/>
                        </a:rPr>
                        <a:t>03</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Chen et al. (2023)</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Two-stage deep framework for OCT angiography enhancement.</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Enhanced image clarity and diagnostic value.</a:t>
                      </a:r>
                    </a:p>
                  </a:txBody>
                  <a:tcPr marL="6350" marR="6350" marT="6350" marB="0" anchor="ctr"/>
                </a:tc>
                <a:extLst>
                  <a:ext uri="{0D108BD9-81ED-4DB2-BD59-A6C34878D82A}">
                    <a16:rowId xmlns:a16="http://schemas.microsoft.com/office/drawing/2014/main" val="1841468396"/>
                  </a:ext>
                </a:extLst>
              </a:tr>
              <a:tr h="837532">
                <a:tc>
                  <a:txBody>
                    <a:bodyPr/>
                    <a:lstStyle/>
                    <a:p>
                      <a:pPr algn="ctr" fontAlgn="b"/>
                      <a:r>
                        <a:rPr lang="en-US" sz="1400" b="1" i="0" u="none" strike="noStrike" dirty="0">
                          <a:solidFill>
                            <a:schemeClr val="tx1"/>
                          </a:solidFill>
                          <a:effectLst/>
                          <a:latin typeface="Calibri" panose="020F0502020204030204" pitchFamily="34" charset="0"/>
                        </a:rPr>
                        <a:t>04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Chen et al. (2022)</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Review of deep learning in medical imaging.</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Highlighted progress in segmentation, classification, and enhancement.</a:t>
                      </a:r>
                    </a:p>
                  </a:txBody>
                  <a:tcPr marL="6350" marR="6350" marT="6350" marB="0" anchor="ctr"/>
                </a:tc>
                <a:extLst>
                  <a:ext uri="{0D108BD9-81ED-4DB2-BD59-A6C34878D82A}">
                    <a16:rowId xmlns:a16="http://schemas.microsoft.com/office/drawing/2014/main" val="2875393803"/>
                  </a:ext>
                </a:extLst>
              </a:tr>
              <a:tr h="837532">
                <a:tc>
                  <a:txBody>
                    <a:bodyPr/>
                    <a:lstStyle/>
                    <a:p>
                      <a:pPr algn="ctr" fontAlgn="b"/>
                      <a:r>
                        <a:rPr lang="en-US" sz="1400" b="1" i="0" u="none" strike="noStrike" dirty="0">
                          <a:solidFill>
                            <a:schemeClr val="tx1"/>
                          </a:solidFill>
                          <a:effectLst/>
                          <a:latin typeface="Calibri" panose="020F0502020204030204" pitchFamily="34" charset="0"/>
                        </a:rPr>
                        <a:t>05</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Csurka (2024)</a:t>
                      </a:r>
                    </a:p>
                  </a:txBody>
                  <a:tcPr marL="6350" marR="6350" marT="6350" marB="0" anchor="ctr"/>
                </a:tc>
                <a:tc>
                  <a:txBody>
                    <a:bodyPr/>
                    <a:lstStyle/>
                    <a:p>
                      <a:pPr algn="l" fontAlgn="b"/>
                      <a:r>
                        <a:rPr lang="fr-FR" sz="1400" b="0" i="0" u="none" strike="noStrike" dirty="0">
                          <a:solidFill>
                            <a:srgbClr val="000000"/>
                          </a:solidFill>
                          <a:effectLst/>
                          <a:latin typeface="Calibri" panose="020F0502020204030204" pitchFamily="34" charset="0"/>
                        </a:rPr>
                        <a:t>Survey on </a:t>
                      </a:r>
                      <a:r>
                        <a:rPr lang="fr-FR" sz="1400" b="0" i="0" u="none" strike="noStrike" dirty="0" err="1">
                          <a:solidFill>
                            <a:srgbClr val="000000"/>
                          </a:solidFill>
                          <a:effectLst/>
                          <a:latin typeface="Calibri" panose="020F0502020204030204" pitchFamily="34" charset="0"/>
                        </a:rPr>
                        <a:t>domain</a:t>
                      </a:r>
                      <a:r>
                        <a:rPr lang="fr-FR" sz="1400" b="0" i="0" u="none" strike="noStrike" dirty="0">
                          <a:solidFill>
                            <a:srgbClr val="000000"/>
                          </a:solidFill>
                          <a:effectLst/>
                          <a:latin typeface="Calibri" panose="020F0502020204030204" pitchFamily="34" charset="0"/>
                        </a:rPr>
                        <a:t> adaptation techniques.</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Identified methods for visual model generalization.</a:t>
                      </a:r>
                    </a:p>
                  </a:txBody>
                  <a:tcPr marL="6350" marR="6350" marT="6350" marB="0" anchor="ctr"/>
                </a:tc>
                <a:extLst>
                  <a:ext uri="{0D108BD9-81ED-4DB2-BD59-A6C34878D82A}">
                    <a16:rowId xmlns:a16="http://schemas.microsoft.com/office/drawing/2014/main" val="220948647"/>
                  </a:ext>
                </a:extLst>
              </a:tr>
              <a:tr h="837532">
                <a:tc>
                  <a:txBody>
                    <a:bodyPr/>
                    <a:lstStyle/>
                    <a:p>
                      <a:pPr algn="ctr" fontAlgn="b"/>
                      <a:r>
                        <a:rPr lang="en-US" sz="1400" b="1" i="0" u="none" strike="noStrike" dirty="0">
                          <a:solidFill>
                            <a:schemeClr val="tx1"/>
                          </a:solidFill>
                          <a:effectLst/>
                          <a:latin typeface="Calibri" panose="020F0502020204030204" pitchFamily="34" charset="0"/>
                        </a:rPr>
                        <a:t>06</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Dietterich (2000)</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Introduction of ensemble learning methods.</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Demonstrated improvement in model robustness.</a:t>
                      </a:r>
                    </a:p>
                  </a:txBody>
                  <a:tcPr marL="6350" marR="6350" marT="6350" marB="0" anchor="ctr"/>
                </a:tc>
                <a:extLst>
                  <a:ext uri="{0D108BD9-81ED-4DB2-BD59-A6C34878D82A}">
                    <a16:rowId xmlns:a16="http://schemas.microsoft.com/office/drawing/2014/main" val="964764534"/>
                  </a:ext>
                </a:extLst>
              </a:tr>
            </a:tbl>
          </a:graphicData>
        </a:graphic>
      </p:graphicFrame>
    </p:spTree>
    <p:extLst>
      <p:ext uri="{BB962C8B-B14F-4D97-AF65-F5344CB8AC3E}">
        <p14:creationId xmlns:p14="http://schemas.microsoft.com/office/powerpoint/2010/main" val="145028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B815B7-9CCE-209B-C95F-ECAE50E466B9}"/>
              </a:ext>
            </a:extLst>
          </p:cNvPr>
          <p:cNvSpPr/>
          <p:nvPr/>
        </p:nvSpPr>
        <p:spPr>
          <a:xfrm>
            <a:off x="279400" y="330200"/>
            <a:ext cx="3708400" cy="1651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2DE74BE-3F05-F83C-2FCC-6F86FBAA9AC2}"/>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00FCBE-A257-1D91-B2A4-111CD40AEAB2}"/>
              </a:ext>
            </a:extLst>
          </p:cNvPr>
          <p:cNvSpPr/>
          <p:nvPr/>
        </p:nvSpPr>
        <p:spPr>
          <a:xfrm>
            <a:off x="8204200" y="330200"/>
            <a:ext cx="3708400" cy="1651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2A9293D-2E43-FB17-5A00-0136515C9337}"/>
              </a:ext>
            </a:extLst>
          </p:cNvPr>
          <p:cNvGraphicFramePr>
            <a:graphicFrameLocks noGrp="1"/>
          </p:cNvGraphicFramePr>
          <p:nvPr>
            <p:extLst>
              <p:ext uri="{D42A27DB-BD31-4B8C-83A1-F6EECF244321}">
                <p14:modId xmlns:p14="http://schemas.microsoft.com/office/powerpoint/2010/main" val="4192443888"/>
              </p:ext>
            </p:extLst>
          </p:nvPr>
        </p:nvGraphicFramePr>
        <p:xfrm>
          <a:off x="914399" y="676248"/>
          <a:ext cx="10613984" cy="6037816"/>
        </p:xfrm>
        <a:graphic>
          <a:graphicData uri="http://schemas.openxmlformats.org/drawingml/2006/table">
            <a:tbl>
              <a:tblPr firstRow="1" bandRow="1">
                <a:tableStyleId>{5C22544A-7EE6-4342-B048-85BDC9FD1C3A}</a:tableStyleId>
              </a:tblPr>
              <a:tblGrid>
                <a:gridCol w="1088021">
                  <a:extLst>
                    <a:ext uri="{9D8B030D-6E8A-4147-A177-3AD203B41FA5}">
                      <a16:colId xmlns:a16="http://schemas.microsoft.com/office/drawing/2014/main" val="2385550930"/>
                    </a:ext>
                  </a:extLst>
                </a:gridCol>
                <a:gridCol w="3194613">
                  <a:extLst>
                    <a:ext uri="{9D8B030D-6E8A-4147-A177-3AD203B41FA5}">
                      <a16:colId xmlns:a16="http://schemas.microsoft.com/office/drawing/2014/main" val="3586409916"/>
                    </a:ext>
                  </a:extLst>
                </a:gridCol>
                <a:gridCol w="3677854">
                  <a:extLst>
                    <a:ext uri="{9D8B030D-6E8A-4147-A177-3AD203B41FA5}">
                      <a16:colId xmlns:a16="http://schemas.microsoft.com/office/drawing/2014/main" val="1532506489"/>
                    </a:ext>
                  </a:extLst>
                </a:gridCol>
                <a:gridCol w="2653496">
                  <a:extLst>
                    <a:ext uri="{9D8B030D-6E8A-4147-A177-3AD203B41FA5}">
                      <a16:colId xmlns:a16="http://schemas.microsoft.com/office/drawing/2014/main" val="4230963360"/>
                    </a:ext>
                  </a:extLst>
                </a:gridCol>
              </a:tblGrid>
              <a:tr h="457199">
                <a:tc>
                  <a:txBody>
                    <a:bodyPr/>
                    <a:lstStyle/>
                    <a:p>
                      <a:pPr algn="ctr"/>
                      <a:r>
                        <a:rPr lang="en-US" dirty="0"/>
                        <a:t>S.NO</a:t>
                      </a:r>
                    </a:p>
                  </a:txBody>
                  <a:tcPr/>
                </a:tc>
                <a:tc>
                  <a:txBody>
                    <a:bodyPr/>
                    <a:lstStyle/>
                    <a:p>
                      <a:r>
                        <a:rPr lang="en-US" dirty="0"/>
                        <a:t>STUDY</a:t>
                      </a:r>
                    </a:p>
                  </a:txBody>
                  <a:tcPr/>
                </a:tc>
                <a:tc>
                  <a:txBody>
                    <a:bodyPr/>
                    <a:lstStyle/>
                    <a:p>
                      <a:r>
                        <a:rPr lang="en-US" dirty="0"/>
                        <a:t>METHODOLOGY</a:t>
                      </a:r>
                    </a:p>
                  </a:txBody>
                  <a:tcPr/>
                </a:tc>
                <a:tc>
                  <a:txBody>
                    <a:bodyPr/>
                    <a:lstStyle/>
                    <a:p>
                      <a:r>
                        <a:rPr lang="en-US" dirty="0"/>
                        <a:t>FINDINGS</a:t>
                      </a:r>
                    </a:p>
                  </a:txBody>
                  <a:tcPr/>
                </a:tc>
                <a:extLst>
                  <a:ext uri="{0D108BD9-81ED-4DB2-BD59-A6C34878D82A}">
                    <a16:rowId xmlns:a16="http://schemas.microsoft.com/office/drawing/2014/main" val="2469208100"/>
                  </a:ext>
                </a:extLst>
              </a:tr>
              <a:tr h="797231">
                <a:tc>
                  <a:txBody>
                    <a:bodyPr/>
                    <a:lstStyle/>
                    <a:p>
                      <a:pPr algn="ctr" fontAlgn="b"/>
                      <a:r>
                        <a:rPr lang="en-US" sz="1400" b="1" i="0" u="none" strike="noStrike" dirty="0">
                          <a:solidFill>
                            <a:srgbClr val="000000"/>
                          </a:solidFill>
                          <a:effectLst/>
                          <a:latin typeface="Calibri" panose="020F0502020204030204" pitchFamily="34" charset="0"/>
                        </a:rPr>
                        <a:t>07</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Espinosa et al. (2022)</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Exposure correction using multi-scale structure-aware methods.</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Enhanced low-light and overexposed endoscopic visuals.</a:t>
                      </a:r>
                    </a:p>
                  </a:txBody>
                  <a:tcPr marL="6350" marR="6350" marT="6350" marB="0" anchor="ctr"/>
                </a:tc>
                <a:extLst>
                  <a:ext uri="{0D108BD9-81ED-4DB2-BD59-A6C34878D82A}">
                    <a16:rowId xmlns:a16="http://schemas.microsoft.com/office/drawing/2014/main" val="404590999"/>
                  </a:ext>
                </a:extLst>
              </a:tr>
              <a:tr h="797231">
                <a:tc>
                  <a:txBody>
                    <a:bodyPr/>
                    <a:lstStyle/>
                    <a:p>
                      <a:pPr algn="ctr" fontAlgn="b"/>
                      <a:r>
                        <a:rPr lang="en-US" sz="1400" b="1" i="0" u="none" strike="noStrike" dirty="0">
                          <a:solidFill>
                            <a:srgbClr val="000000"/>
                          </a:solidFill>
                          <a:effectLst/>
                          <a:latin typeface="Calibri" panose="020F0502020204030204" pitchFamily="34" charset="0"/>
                        </a:rPr>
                        <a:t>08</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Garcia-Vega et al. (2022)</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Exposure correction with multi-scale processing.</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Reduced glare and improved brightness balance.</a:t>
                      </a:r>
                    </a:p>
                  </a:txBody>
                  <a:tcPr marL="6350" marR="6350" marT="6350" marB="0" anchor="ctr"/>
                </a:tc>
                <a:extLst>
                  <a:ext uri="{0D108BD9-81ED-4DB2-BD59-A6C34878D82A}">
                    <a16:rowId xmlns:a16="http://schemas.microsoft.com/office/drawing/2014/main" val="3675511213"/>
                  </a:ext>
                </a:extLst>
              </a:tr>
              <a:tr h="797231">
                <a:tc>
                  <a:txBody>
                    <a:bodyPr/>
                    <a:lstStyle/>
                    <a:p>
                      <a:pPr algn="ctr" fontAlgn="b"/>
                      <a:r>
                        <a:rPr lang="en-US" sz="1400" b="1" i="0" u="none" strike="noStrike" dirty="0">
                          <a:solidFill>
                            <a:srgbClr val="000000"/>
                          </a:solidFill>
                          <a:effectLst/>
                          <a:latin typeface="Calibri" panose="020F0502020204030204" pitchFamily="34" charset="0"/>
                        </a:rPr>
                        <a:t>09</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Han et al. (2024)</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AI-based smoke removal and image enhancement in surgery.</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Increased visibility during surgical procedures.</a:t>
                      </a:r>
                    </a:p>
                  </a:txBody>
                  <a:tcPr marL="6350" marR="6350" marT="6350" marB="0" anchor="ctr"/>
                </a:tc>
                <a:extLst>
                  <a:ext uri="{0D108BD9-81ED-4DB2-BD59-A6C34878D82A}">
                    <a16:rowId xmlns:a16="http://schemas.microsoft.com/office/drawing/2014/main" val="1841468396"/>
                  </a:ext>
                </a:extLst>
              </a:tr>
              <a:tr h="797231">
                <a:tc>
                  <a:txBody>
                    <a:bodyPr/>
                    <a:lstStyle/>
                    <a:p>
                      <a:pPr algn="ctr" fontAlgn="b"/>
                      <a:r>
                        <a:rPr lang="en-US" sz="1400" b="1" i="0" u="none" strike="noStrike" dirty="0">
                          <a:solidFill>
                            <a:srgbClr val="000000"/>
                          </a:solidFill>
                          <a:effectLst/>
                          <a:latin typeface="Calibri" panose="020F0502020204030204" pitchFamily="34" charset="0"/>
                        </a:rPr>
                        <a:t>10</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He et al. (2015)</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Deep Residual Networks (</a:t>
                      </a:r>
                      <a:r>
                        <a:rPr lang="en-US" sz="1400" b="0" i="0" u="none" strike="noStrike" dirty="0" err="1">
                          <a:solidFill>
                            <a:srgbClr val="000000"/>
                          </a:solidFill>
                          <a:effectLst/>
                          <a:latin typeface="Calibri" panose="020F0502020204030204" pitchFamily="34" charset="0"/>
                        </a:rPr>
                        <a:t>ResNet</a:t>
                      </a:r>
                      <a:r>
                        <a:rPr lang="en-US" sz="1400" b="0" i="0" u="none" strike="noStrike" dirty="0">
                          <a:solidFill>
                            <a:srgbClr val="000000"/>
                          </a:solidFill>
                          <a:effectLst/>
                          <a:latin typeface="Calibri" panose="020F0502020204030204" pitchFamily="34" charset="0"/>
                        </a:rPr>
                        <a:t>).</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Enabled deeper networks without vanishing gradients.</a:t>
                      </a:r>
                    </a:p>
                  </a:txBody>
                  <a:tcPr marL="6350" marR="6350" marT="6350" marB="0" anchor="ctr"/>
                </a:tc>
                <a:extLst>
                  <a:ext uri="{0D108BD9-81ED-4DB2-BD59-A6C34878D82A}">
                    <a16:rowId xmlns:a16="http://schemas.microsoft.com/office/drawing/2014/main" val="2875393803"/>
                  </a:ext>
                </a:extLst>
              </a:tr>
              <a:tr h="797231">
                <a:tc>
                  <a:txBody>
                    <a:bodyPr/>
                    <a:lstStyle/>
                    <a:p>
                      <a:pPr algn="ctr" fontAlgn="b"/>
                      <a:r>
                        <a:rPr lang="en-US" sz="1400" b="1" i="0" u="none" strike="noStrike" dirty="0">
                          <a:solidFill>
                            <a:srgbClr val="000000"/>
                          </a:solidFill>
                          <a:effectLst/>
                          <a:latin typeface="Calibri" panose="020F0502020204030204" pitchFamily="34" charset="0"/>
                        </a:rPr>
                        <a:t>11</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Hoang et al. (2024)</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AI capsule endoscopy system for healthcare.</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Demonstrated potential in automated image interpretation.</a:t>
                      </a:r>
                    </a:p>
                  </a:txBody>
                  <a:tcPr marL="6350" marR="6350" marT="6350" marB="0" anchor="ctr"/>
                </a:tc>
                <a:extLst>
                  <a:ext uri="{0D108BD9-81ED-4DB2-BD59-A6C34878D82A}">
                    <a16:rowId xmlns:a16="http://schemas.microsoft.com/office/drawing/2014/main" val="220948647"/>
                  </a:ext>
                </a:extLst>
              </a:tr>
              <a:tr h="797231">
                <a:tc>
                  <a:txBody>
                    <a:bodyPr/>
                    <a:lstStyle/>
                    <a:p>
                      <a:pPr algn="ctr" fontAlgn="b"/>
                      <a:r>
                        <a:rPr lang="en-US" sz="1400" b="1" i="0" u="none" strike="noStrike" dirty="0">
                          <a:solidFill>
                            <a:srgbClr val="000000"/>
                          </a:solidFill>
                          <a:effectLst/>
                          <a:latin typeface="Calibri" panose="020F0502020204030204" pitchFamily="34" charset="0"/>
                        </a:rPr>
                        <a:t>12</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Huang et al. (2017)</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DenseNet for efficient deep feature propagation.</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Improved gradient flow and model performance.</a:t>
                      </a:r>
                    </a:p>
                  </a:txBody>
                  <a:tcPr marL="6350" marR="6350" marT="6350" marB="0" anchor="ctr"/>
                </a:tc>
                <a:extLst>
                  <a:ext uri="{0D108BD9-81ED-4DB2-BD59-A6C34878D82A}">
                    <a16:rowId xmlns:a16="http://schemas.microsoft.com/office/drawing/2014/main" val="2507695690"/>
                  </a:ext>
                </a:extLst>
              </a:tr>
              <a:tr h="797231">
                <a:tc>
                  <a:txBody>
                    <a:bodyPr/>
                    <a:lstStyle/>
                    <a:p>
                      <a:pPr algn="ctr" fontAlgn="b"/>
                      <a:r>
                        <a:rPr lang="en-US" sz="1400" b="1" i="0" u="none" strike="noStrike" dirty="0">
                          <a:solidFill>
                            <a:srgbClr val="000000"/>
                          </a:solidFill>
                          <a:effectLst/>
                          <a:latin typeface="Calibri" panose="020F0502020204030204" pitchFamily="34" charset="0"/>
                        </a:rPr>
                        <a:t>13</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Kong et al. (2024)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Integration of super-resolution with deep learning.</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Enhanced periodontal image segmentation.</a:t>
                      </a:r>
                    </a:p>
                  </a:txBody>
                  <a:tcPr marL="6350" marR="6350" marT="6350" marB="0" anchor="ctr"/>
                </a:tc>
                <a:extLst>
                  <a:ext uri="{0D108BD9-81ED-4DB2-BD59-A6C34878D82A}">
                    <a16:rowId xmlns:a16="http://schemas.microsoft.com/office/drawing/2014/main" val="964764534"/>
                  </a:ext>
                </a:extLst>
              </a:tr>
            </a:tbl>
          </a:graphicData>
        </a:graphic>
      </p:graphicFrame>
    </p:spTree>
    <p:extLst>
      <p:ext uri="{BB962C8B-B14F-4D97-AF65-F5344CB8AC3E}">
        <p14:creationId xmlns:p14="http://schemas.microsoft.com/office/powerpoint/2010/main" val="326573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23152B-5FD3-FC07-8377-E062F71DDD8C}"/>
              </a:ext>
            </a:extLst>
          </p:cNvPr>
          <p:cNvSpPr/>
          <p:nvPr/>
        </p:nvSpPr>
        <p:spPr>
          <a:xfrm>
            <a:off x="279400" y="330200"/>
            <a:ext cx="3708400" cy="1651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BC2517F-81B0-463B-1BCB-4E400FB1A653}"/>
              </a:ext>
            </a:extLst>
          </p:cNvPr>
          <p:cNvSpPr/>
          <p:nvPr/>
        </p:nvSpPr>
        <p:spPr>
          <a:xfrm>
            <a:off x="4241800" y="330200"/>
            <a:ext cx="3708400" cy="165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A691DD-F09E-F921-6529-3645FF84B340}"/>
              </a:ext>
            </a:extLst>
          </p:cNvPr>
          <p:cNvSpPr/>
          <p:nvPr/>
        </p:nvSpPr>
        <p:spPr>
          <a:xfrm>
            <a:off x="8204200" y="330200"/>
            <a:ext cx="3708400" cy="1651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05BA9520-F0D6-EDA1-117C-316BE3BAD667}"/>
              </a:ext>
            </a:extLst>
          </p:cNvPr>
          <p:cNvGraphicFramePr>
            <a:graphicFrameLocks noGrp="1"/>
          </p:cNvGraphicFramePr>
          <p:nvPr>
            <p:extLst>
              <p:ext uri="{D42A27DB-BD31-4B8C-83A1-F6EECF244321}">
                <p14:modId xmlns:p14="http://schemas.microsoft.com/office/powerpoint/2010/main" val="1974969329"/>
              </p:ext>
            </p:extLst>
          </p:nvPr>
        </p:nvGraphicFramePr>
        <p:xfrm>
          <a:off x="914400" y="676248"/>
          <a:ext cx="10363200" cy="6037816"/>
        </p:xfrm>
        <a:graphic>
          <a:graphicData uri="http://schemas.openxmlformats.org/drawingml/2006/table">
            <a:tbl>
              <a:tblPr firstRow="1" bandRow="1">
                <a:tableStyleId>{5C22544A-7EE6-4342-B048-85BDC9FD1C3A}</a:tableStyleId>
              </a:tblPr>
              <a:tblGrid>
                <a:gridCol w="1041722">
                  <a:extLst>
                    <a:ext uri="{9D8B030D-6E8A-4147-A177-3AD203B41FA5}">
                      <a16:colId xmlns:a16="http://schemas.microsoft.com/office/drawing/2014/main" val="4051856140"/>
                    </a:ext>
                  </a:extLst>
                </a:gridCol>
                <a:gridCol w="3020992">
                  <a:extLst>
                    <a:ext uri="{9D8B030D-6E8A-4147-A177-3AD203B41FA5}">
                      <a16:colId xmlns:a16="http://schemas.microsoft.com/office/drawing/2014/main" val="3586409916"/>
                    </a:ext>
                  </a:extLst>
                </a:gridCol>
                <a:gridCol w="3321934">
                  <a:extLst>
                    <a:ext uri="{9D8B030D-6E8A-4147-A177-3AD203B41FA5}">
                      <a16:colId xmlns:a16="http://schemas.microsoft.com/office/drawing/2014/main" val="1532506489"/>
                    </a:ext>
                  </a:extLst>
                </a:gridCol>
                <a:gridCol w="2978552">
                  <a:extLst>
                    <a:ext uri="{9D8B030D-6E8A-4147-A177-3AD203B41FA5}">
                      <a16:colId xmlns:a16="http://schemas.microsoft.com/office/drawing/2014/main" val="4230963360"/>
                    </a:ext>
                  </a:extLst>
                </a:gridCol>
              </a:tblGrid>
              <a:tr h="457199">
                <a:tc>
                  <a:txBody>
                    <a:bodyPr/>
                    <a:lstStyle/>
                    <a:p>
                      <a:r>
                        <a:rPr lang="en-US" dirty="0"/>
                        <a:t>S.NO</a:t>
                      </a:r>
                    </a:p>
                  </a:txBody>
                  <a:tcPr/>
                </a:tc>
                <a:tc>
                  <a:txBody>
                    <a:bodyPr/>
                    <a:lstStyle/>
                    <a:p>
                      <a:r>
                        <a:rPr lang="en-US" dirty="0"/>
                        <a:t>STUDY</a:t>
                      </a:r>
                    </a:p>
                  </a:txBody>
                  <a:tcPr/>
                </a:tc>
                <a:tc>
                  <a:txBody>
                    <a:bodyPr/>
                    <a:lstStyle/>
                    <a:p>
                      <a:r>
                        <a:rPr lang="en-US" dirty="0"/>
                        <a:t>METHODOLOGY</a:t>
                      </a:r>
                    </a:p>
                  </a:txBody>
                  <a:tcPr/>
                </a:tc>
                <a:tc>
                  <a:txBody>
                    <a:bodyPr/>
                    <a:lstStyle/>
                    <a:p>
                      <a:r>
                        <a:rPr lang="en-US" dirty="0"/>
                        <a:t>FINDINGS</a:t>
                      </a:r>
                    </a:p>
                  </a:txBody>
                  <a:tcPr/>
                </a:tc>
                <a:extLst>
                  <a:ext uri="{0D108BD9-81ED-4DB2-BD59-A6C34878D82A}">
                    <a16:rowId xmlns:a16="http://schemas.microsoft.com/office/drawing/2014/main" val="2469208100"/>
                  </a:ext>
                </a:extLst>
              </a:tr>
              <a:tr h="797231">
                <a:tc>
                  <a:txBody>
                    <a:bodyPr/>
                    <a:lstStyle/>
                    <a:p>
                      <a:pPr algn="ctr" fontAlgn="b"/>
                      <a:r>
                        <a:rPr lang="en-US" sz="1400" b="1" i="0" u="none" strike="noStrike" dirty="0">
                          <a:solidFill>
                            <a:srgbClr val="000000"/>
                          </a:solidFill>
                          <a:effectLst/>
                          <a:latin typeface="Calibri" panose="020F0502020204030204" pitchFamily="34" charset="0"/>
                        </a:rPr>
                        <a:t>14</a:t>
                      </a:r>
                    </a:p>
                  </a:txBody>
                  <a:tcPr marL="6350" marR="6350" marT="6350" marB="0" anchor="ctr"/>
                </a:tc>
                <a:tc>
                  <a:txBody>
                    <a:bodyPr/>
                    <a:lstStyle/>
                    <a:p>
                      <a:pPr algn="l" fontAlgn="b"/>
                      <a:r>
                        <a:rPr lang="en-US" sz="1400" b="0" i="0" u="none" strike="noStrike" dirty="0" err="1">
                          <a:solidFill>
                            <a:srgbClr val="000000"/>
                          </a:solidFill>
                          <a:effectLst/>
                          <a:latin typeface="Calibri" panose="020F0502020204030204" pitchFamily="34" charset="0"/>
                        </a:rPr>
                        <a:t>Koohestani</a:t>
                      </a:r>
                      <a:r>
                        <a:rPr lang="en-US" sz="1400" b="0" i="0" u="none" strike="noStrike" dirty="0">
                          <a:solidFill>
                            <a:srgbClr val="000000"/>
                          </a:solidFill>
                          <a:effectLst/>
                          <a:latin typeface="Calibri" panose="020F0502020204030204" pitchFamily="34" charset="0"/>
                        </a:rPr>
                        <a:t> et al. (2024)</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BrightVAE: Underexposed endoscopic image enhancement using VAE.</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Boosted luminosity while preserving structure.</a:t>
                      </a:r>
                    </a:p>
                  </a:txBody>
                  <a:tcPr marL="6350" marR="6350" marT="6350" marB="0" anchor="ctr"/>
                </a:tc>
                <a:extLst>
                  <a:ext uri="{0D108BD9-81ED-4DB2-BD59-A6C34878D82A}">
                    <a16:rowId xmlns:a16="http://schemas.microsoft.com/office/drawing/2014/main" val="404590999"/>
                  </a:ext>
                </a:extLst>
              </a:tr>
              <a:tr h="797231">
                <a:tc>
                  <a:txBody>
                    <a:bodyPr/>
                    <a:lstStyle/>
                    <a:p>
                      <a:pPr algn="ctr" fontAlgn="b"/>
                      <a:r>
                        <a:rPr lang="en-US" sz="1400" b="1" i="0" u="none" strike="noStrike" dirty="0">
                          <a:solidFill>
                            <a:srgbClr val="000000"/>
                          </a:solidFill>
                          <a:effectLst/>
                          <a:latin typeface="Calibri" panose="020F0502020204030204" pitchFamily="34" charset="0"/>
                        </a:rPr>
                        <a:t>15</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LeCun et al. (2015)</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Deep learning fundamentals and applications.</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Established deep learning as core AI methodology.</a:t>
                      </a:r>
                    </a:p>
                  </a:txBody>
                  <a:tcPr marL="6350" marR="6350" marT="6350" marB="0" anchor="ctr"/>
                </a:tc>
                <a:extLst>
                  <a:ext uri="{0D108BD9-81ED-4DB2-BD59-A6C34878D82A}">
                    <a16:rowId xmlns:a16="http://schemas.microsoft.com/office/drawing/2014/main" val="3675511213"/>
                  </a:ext>
                </a:extLst>
              </a:tr>
              <a:tr h="797231">
                <a:tc>
                  <a:txBody>
                    <a:bodyPr/>
                    <a:lstStyle/>
                    <a:p>
                      <a:pPr algn="ctr" fontAlgn="b"/>
                      <a:r>
                        <a:rPr lang="en-US" sz="1400" b="1" i="0" u="none" strike="noStrike" dirty="0">
                          <a:solidFill>
                            <a:srgbClr val="000000"/>
                          </a:solidFill>
                          <a:effectLst/>
                          <a:latin typeface="Calibri" panose="020F0502020204030204" pitchFamily="34" charset="0"/>
                        </a:rPr>
                        <a:t>16</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Mou et al. (2023)</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Global-local enhancement for low-light endoscopy.</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Balanced enhancement across different image regions.</a:t>
                      </a:r>
                    </a:p>
                  </a:txBody>
                  <a:tcPr marL="6350" marR="6350" marT="6350" marB="0" anchor="ctr"/>
                </a:tc>
                <a:extLst>
                  <a:ext uri="{0D108BD9-81ED-4DB2-BD59-A6C34878D82A}">
                    <a16:rowId xmlns:a16="http://schemas.microsoft.com/office/drawing/2014/main" val="1841468396"/>
                  </a:ext>
                </a:extLst>
              </a:tr>
              <a:tr h="797231">
                <a:tc>
                  <a:txBody>
                    <a:bodyPr/>
                    <a:lstStyle/>
                    <a:p>
                      <a:pPr algn="ctr" fontAlgn="b"/>
                      <a:r>
                        <a:rPr lang="en-US" sz="1400" b="1" i="0" u="none" strike="noStrike" dirty="0">
                          <a:solidFill>
                            <a:srgbClr val="000000"/>
                          </a:solidFill>
                          <a:effectLst/>
                          <a:latin typeface="Calibri" panose="020F0502020204030204" pitchFamily="34" charset="0"/>
                        </a:rPr>
                        <a:t>17</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Nie et al. (2024)</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Comprehensive review of deep learning in endoscopy.</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Identified gaps and future directions in clinical AI tools.</a:t>
                      </a:r>
                    </a:p>
                  </a:txBody>
                  <a:tcPr marL="6350" marR="6350" marT="6350" marB="0" anchor="ctr"/>
                </a:tc>
                <a:extLst>
                  <a:ext uri="{0D108BD9-81ED-4DB2-BD59-A6C34878D82A}">
                    <a16:rowId xmlns:a16="http://schemas.microsoft.com/office/drawing/2014/main" val="2875393803"/>
                  </a:ext>
                </a:extLst>
              </a:tr>
              <a:tr h="797231">
                <a:tc>
                  <a:txBody>
                    <a:bodyPr/>
                    <a:lstStyle/>
                    <a:p>
                      <a:pPr algn="ctr" fontAlgn="b"/>
                      <a:r>
                        <a:rPr lang="en-US" sz="1400" b="1" i="0" u="none" strike="noStrike" dirty="0">
                          <a:solidFill>
                            <a:srgbClr val="000000"/>
                          </a:solidFill>
                          <a:effectLst/>
                          <a:latin typeface="Calibri" panose="020F0502020204030204" pitchFamily="34" charset="0"/>
                        </a:rPr>
                        <a:t>18</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Regmi et al. (2023)</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Vision Transformer for chest and GI image classification.</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Improved accuracy over traditional CNNs.</a:t>
                      </a:r>
                    </a:p>
                  </a:txBody>
                  <a:tcPr marL="6350" marR="6350" marT="6350" marB="0" anchor="ctr"/>
                </a:tc>
                <a:extLst>
                  <a:ext uri="{0D108BD9-81ED-4DB2-BD59-A6C34878D82A}">
                    <a16:rowId xmlns:a16="http://schemas.microsoft.com/office/drawing/2014/main" val="220948647"/>
                  </a:ext>
                </a:extLst>
              </a:tr>
              <a:tr h="797231">
                <a:tc>
                  <a:txBody>
                    <a:bodyPr/>
                    <a:lstStyle/>
                    <a:p>
                      <a:pPr algn="ctr" fontAlgn="b"/>
                      <a:r>
                        <a:rPr lang="en-US" sz="1400" b="1" i="0" u="none" strike="noStrike" dirty="0">
                          <a:solidFill>
                            <a:srgbClr val="000000"/>
                          </a:solidFill>
                          <a:effectLst/>
                          <a:latin typeface="Calibri" panose="020F0502020204030204" pitchFamily="34" charset="0"/>
                        </a:rPr>
                        <a:t>19</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Sagar et al. (2024)</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Hybrid </a:t>
                      </a:r>
                      <a:r>
                        <a:rPr lang="en-US" sz="1400" b="0" i="0" u="none" strike="noStrike" dirty="0" err="1">
                          <a:solidFill>
                            <a:srgbClr val="000000"/>
                          </a:solidFill>
                          <a:effectLst/>
                          <a:latin typeface="Calibri" panose="020F0502020204030204" pitchFamily="34" charset="0"/>
                        </a:rPr>
                        <a:t>ResNet</a:t>
                      </a:r>
                      <a:r>
                        <a:rPr lang="en-US" sz="1400" b="0" i="0" u="none" strike="noStrike" dirty="0">
                          <a:solidFill>
                            <a:srgbClr val="000000"/>
                          </a:solidFill>
                          <a:effectLst/>
                          <a:latin typeface="Calibri" panose="020F0502020204030204" pitchFamily="34" charset="0"/>
                        </a:rPr>
                        <a:t> and </a:t>
                      </a:r>
                      <a:r>
                        <a:rPr lang="en-US" sz="1400" b="0" i="0" u="none" strike="noStrike" dirty="0" err="1">
                          <a:solidFill>
                            <a:srgbClr val="000000"/>
                          </a:solidFill>
                          <a:effectLst/>
                          <a:latin typeface="Calibri" panose="020F0502020204030204" pitchFamily="34" charset="0"/>
                        </a:rPr>
                        <a:t>DenseNet</a:t>
                      </a:r>
                      <a:r>
                        <a:rPr lang="en-US" sz="1400" b="0" i="0" u="none" strike="noStrike" dirty="0">
                          <a:solidFill>
                            <a:srgbClr val="000000"/>
                          </a:solidFill>
                          <a:effectLst/>
                          <a:latin typeface="Calibri" panose="020F0502020204030204" pitchFamily="34" charset="0"/>
                        </a:rPr>
                        <a:t> for abnormality detection.</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Achieved high multi-class classification performance.</a:t>
                      </a:r>
                    </a:p>
                  </a:txBody>
                  <a:tcPr marL="6350" marR="6350" marT="6350" marB="0" anchor="ctr"/>
                </a:tc>
                <a:extLst>
                  <a:ext uri="{0D108BD9-81ED-4DB2-BD59-A6C34878D82A}">
                    <a16:rowId xmlns:a16="http://schemas.microsoft.com/office/drawing/2014/main" val="2507695690"/>
                  </a:ext>
                </a:extLst>
              </a:tr>
              <a:tr h="797231">
                <a:tc>
                  <a:txBody>
                    <a:bodyPr/>
                    <a:lstStyle/>
                    <a:p>
                      <a:pPr algn="ctr" fontAlgn="b"/>
                      <a:r>
                        <a:rPr lang="en-US" sz="1400" b="1" i="0" u="none" strike="noStrike" dirty="0">
                          <a:solidFill>
                            <a:srgbClr val="000000"/>
                          </a:solidFill>
                          <a:effectLst/>
                          <a:latin typeface="Calibri" panose="020F0502020204030204" pitchFamily="34" charset="0"/>
                        </a:rPr>
                        <a:t>20</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Srivastava et al. (2022)</a:t>
                      </a:r>
                    </a:p>
                  </a:txBody>
                  <a:tcPr marL="6350" marR="6350" marT="6350" marB="0" anchor="ctr"/>
                </a:tc>
                <a:tc>
                  <a:txBody>
                    <a:bodyPr/>
                    <a:lstStyle/>
                    <a:p>
                      <a:pPr algn="l" fontAlgn="b"/>
                      <a:r>
                        <a:rPr lang="en-US" sz="1400" b="0" i="0" u="none" strike="noStrike">
                          <a:solidFill>
                            <a:srgbClr val="000000"/>
                          </a:solidFill>
                          <a:effectLst/>
                          <a:latin typeface="Calibri" panose="020F0502020204030204" pitchFamily="34" charset="0"/>
                        </a:rPr>
                        <a:t>CNN with focal modulation for capsule video classification.</a:t>
                      </a:r>
                    </a:p>
                  </a:txBody>
                  <a:tcPr marL="6350" marR="6350" marT="6350" marB="0" anchor="ctr"/>
                </a:tc>
                <a:tc>
                  <a:txBody>
                    <a:bodyPr/>
                    <a:lstStyle/>
                    <a:p>
                      <a:pPr algn="l" fontAlgn="b"/>
                      <a:r>
                        <a:rPr lang="en-US" sz="1400" b="0" i="0" u="none" strike="noStrike" dirty="0">
                          <a:solidFill>
                            <a:srgbClr val="000000"/>
                          </a:solidFill>
                          <a:effectLst/>
                          <a:latin typeface="Calibri" panose="020F0502020204030204" pitchFamily="34" charset="0"/>
                        </a:rPr>
                        <a:t>Improved classification of GI abnormalities.</a:t>
                      </a:r>
                    </a:p>
                  </a:txBody>
                  <a:tcPr marL="6350" marR="6350" marT="6350" marB="0" anchor="ctr"/>
                </a:tc>
                <a:extLst>
                  <a:ext uri="{0D108BD9-81ED-4DB2-BD59-A6C34878D82A}">
                    <a16:rowId xmlns:a16="http://schemas.microsoft.com/office/drawing/2014/main" val="964764534"/>
                  </a:ext>
                </a:extLst>
              </a:tr>
            </a:tbl>
          </a:graphicData>
        </a:graphic>
      </p:graphicFrame>
    </p:spTree>
    <p:extLst>
      <p:ext uri="{BB962C8B-B14F-4D97-AF65-F5344CB8AC3E}">
        <p14:creationId xmlns:p14="http://schemas.microsoft.com/office/powerpoint/2010/main" val="422736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TAGS_ICONS" val="flag*danger*demonstration*protest*message*man*peopl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3274</TotalTime>
  <Words>3926</Words>
  <Application>Microsoft Office PowerPoint</Application>
  <PresentationFormat>Widescreen</PresentationFormat>
  <Paragraphs>467</Paragraphs>
  <Slides>28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Agency FB</vt:lpstr>
      <vt:lpstr>Aptos</vt:lpstr>
      <vt:lpstr>Arial</vt:lpstr>
      <vt:lpstr>Calibri</vt:lpstr>
      <vt:lpstr>Calibri Light</vt:lpstr>
      <vt:lpstr>Century Gothic</vt:lpstr>
      <vt:lpstr>DAGGERSQUARE</vt:lpstr>
      <vt:lpstr>Economica</vt:lpstr>
      <vt:lpstr>Eras Demi ITC</vt:lpstr>
      <vt:lpstr>Impact</vt:lpstr>
      <vt:lpstr>Lato</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Kedhareswer Naidu</cp:lastModifiedBy>
  <cp:revision>37</cp:revision>
  <dcterms:created xsi:type="dcterms:W3CDTF">2017-11-24T08:00:11Z</dcterms:created>
  <dcterms:modified xsi:type="dcterms:W3CDTF">2025-05-03T09:00:22Z</dcterms:modified>
</cp:coreProperties>
</file>